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8" r:id="rId2"/>
    <p:sldId id="414" r:id="rId3"/>
    <p:sldId id="423" r:id="rId4"/>
    <p:sldId id="424" r:id="rId5"/>
    <p:sldId id="426" r:id="rId6"/>
    <p:sldId id="428" r:id="rId7"/>
    <p:sldId id="431" r:id="rId8"/>
    <p:sldId id="432" r:id="rId9"/>
    <p:sldId id="433" r:id="rId10"/>
    <p:sldId id="435" r:id="rId11"/>
    <p:sldId id="481" r:id="rId12"/>
    <p:sldId id="482" r:id="rId13"/>
    <p:sldId id="483" r:id="rId14"/>
    <p:sldId id="439" r:id="rId15"/>
    <p:sldId id="484" r:id="rId16"/>
    <p:sldId id="441" r:id="rId17"/>
    <p:sldId id="442" r:id="rId18"/>
    <p:sldId id="485" r:id="rId19"/>
    <p:sldId id="486" r:id="rId20"/>
    <p:sldId id="443" r:id="rId21"/>
    <p:sldId id="444" r:id="rId22"/>
    <p:sldId id="487" r:id="rId23"/>
    <p:sldId id="488" r:id="rId24"/>
    <p:sldId id="449" r:id="rId25"/>
    <p:sldId id="489" r:id="rId26"/>
    <p:sldId id="451" r:id="rId27"/>
    <p:sldId id="453" r:id="rId28"/>
    <p:sldId id="454" r:id="rId29"/>
    <p:sldId id="380" r:id="rId30"/>
    <p:sldId id="450" r:id="rId31"/>
    <p:sldId id="490" r:id="rId32"/>
    <p:sldId id="381" r:id="rId33"/>
    <p:sldId id="491" r:id="rId34"/>
    <p:sldId id="492" r:id="rId35"/>
    <p:sldId id="460" r:id="rId36"/>
    <p:sldId id="493" r:id="rId37"/>
    <p:sldId id="463" r:id="rId38"/>
    <p:sldId id="495" r:id="rId39"/>
    <p:sldId id="465" r:id="rId40"/>
    <p:sldId id="467" r:id="rId41"/>
    <p:sldId id="468" r:id="rId42"/>
    <p:sldId id="497" r:id="rId43"/>
    <p:sldId id="469" r:id="rId44"/>
    <p:sldId id="498" r:id="rId45"/>
    <p:sldId id="472" r:id="rId46"/>
    <p:sldId id="474" r:id="rId47"/>
    <p:sldId id="480" r:id="rId48"/>
    <p:sldId id="499" r:id="rId49"/>
    <p:sldId id="28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13" autoAdjust="0"/>
    <p:restoredTop sz="94583" autoAdjust="0"/>
  </p:normalViewPr>
  <p:slideViewPr>
    <p:cSldViewPr>
      <p:cViewPr>
        <p:scale>
          <a:sx n="77" d="100"/>
          <a:sy n="77" d="100"/>
        </p:scale>
        <p:origin x="-1458" y="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883FE0-34E6-42B5-876A-4422117D2D4D}" type="doc">
      <dgm:prSet loTypeId="urn:microsoft.com/office/officeart/2011/layout/InterconnectedBlockProcess" loCatId="process" qsTypeId="urn:microsoft.com/office/officeart/2005/8/quickstyle/simple1" qsCatId="simple" csTypeId="urn:microsoft.com/office/officeart/2005/8/colors/colorful3" csCatId="colorful" phldr="1"/>
      <dgm:spPr/>
      <dgm:t>
        <a:bodyPr/>
        <a:lstStyle/>
        <a:p>
          <a:endParaRPr lang="en-US"/>
        </a:p>
      </dgm:t>
    </dgm:pt>
    <dgm:pt modelId="{503BFE9A-D097-45C1-B7CE-74B972334342}">
      <dgm:prSet phldrT="[Text]" custT="1"/>
      <dgm:spPr/>
      <dgm:t>
        <a:bodyPr/>
        <a:lstStyle/>
        <a:p>
          <a:r>
            <a:rPr lang="en-US" sz="1600" smtClean="0">
              <a:latin typeface="Times New Roman" panose="02020603050405020304" pitchFamily="18" charset="0"/>
              <a:cs typeface="Times New Roman" panose="02020603050405020304" pitchFamily="18" charset="0"/>
            </a:rPr>
            <a:t>Đã thực hiện đầy đủ</a:t>
          </a:r>
          <a:endParaRPr lang="en-US" sz="1600">
            <a:latin typeface="Times New Roman" panose="02020603050405020304" pitchFamily="18" charset="0"/>
            <a:cs typeface="Times New Roman" panose="02020603050405020304" pitchFamily="18" charset="0"/>
          </a:endParaRPr>
        </a:p>
      </dgm:t>
    </dgm:pt>
    <dgm:pt modelId="{E1161968-DA90-4101-AE1D-7284FD6DD1F9}" type="parTrans" cxnId="{A0311465-E116-4068-B316-B0316E11526F}">
      <dgm:prSet/>
      <dgm:spPr/>
      <dgm:t>
        <a:bodyPr/>
        <a:lstStyle/>
        <a:p>
          <a:endParaRPr lang="en-US">
            <a:latin typeface="Times New Roman" panose="02020603050405020304" pitchFamily="18" charset="0"/>
            <a:cs typeface="Times New Roman" panose="02020603050405020304" pitchFamily="18" charset="0"/>
          </a:endParaRPr>
        </a:p>
      </dgm:t>
    </dgm:pt>
    <dgm:pt modelId="{EC7F75E9-2C9A-42FD-A504-80F944801DBB}" type="sibTrans" cxnId="{A0311465-E116-4068-B316-B0316E11526F}">
      <dgm:prSet/>
      <dgm:spPr/>
      <dgm:t>
        <a:bodyPr/>
        <a:lstStyle/>
        <a:p>
          <a:endParaRPr lang="en-US">
            <a:latin typeface="Times New Roman" panose="02020603050405020304" pitchFamily="18" charset="0"/>
            <a:cs typeface="Times New Roman" panose="02020603050405020304" pitchFamily="18" charset="0"/>
          </a:endParaRPr>
        </a:p>
      </dgm:t>
    </dgm:pt>
    <dgm:pt modelId="{AC3D0E11-64CD-47E1-8092-AB55377AF0C6}">
      <dgm:prSet phldrT="[Text]" custT="1"/>
      <dgm:spPr/>
      <dgm:t>
        <a:bodyPr/>
        <a:lstStyle/>
        <a:p>
          <a:r>
            <a:rPr lang="en-US" sz="1600" smtClean="0">
              <a:latin typeface="Times New Roman" panose="02020603050405020304" pitchFamily="18" charset="0"/>
              <a:cs typeface="Times New Roman" panose="02020603050405020304" pitchFamily="18" charset="0"/>
            </a:rPr>
            <a:t>Đã thực hiện đầy đủ</a:t>
          </a:r>
          <a:endParaRPr lang="en-US" sz="1600">
            <a:latin typeface="Times New Roman" panose="02020603050405020304" pitchFamily="18" charset="0"/>
            <a:cs typeface="Times New Roman" panose="02020603050405020304" pitchFamily="18" charset="0"/>
          </a:endParaRPr>
        </a:p>
      </dgm:t>
    </dgm:pt>
    <dgm:pt modelId="{42F84989-4285-4811-AE9F-3E559E8272C1}" type="parTrans" cxnId="{654C1A81-6B44-4DB2-B5C0-2EEB17D878C5}">
      <dgm:prSet/>
      <dgm:spPr/>
      <dgm:t>
        <a:bodyPr/>
        <a:lstStyle/>
        <a:p>
          <a:endParaRPr lang="en-US">
            <a:latin typeface="Times New Roman" panose="02020603050405020304" pitchFamily="18" charset="0"/>
            <a:cs typeface="Times New Roman" panose="02020603050405020304" pitchFamily="18" charset="0"/>
          </a:endParaRPr>
        </a:p>
      </dgm:t>
    </dgm:pt>
    <dgm:pt modelId="{CFB6FC9F-528D-4D08-8743-3A6C20B4B940}" type="sibTrans" cxnId="{654C1A81-6B44-4DB2-B5C0-2EEB17D878C5}">
      <dgm:prSet/>
      <dgm:spPr/>
      <dgm:t>
        <a:bodyPr/>
        <a:lstStyle/>
        <a:p>
          <a:endParaRPr lang="en-US">
            <a:latin typeface="Times New Roman" panose="02020603050405020304" pitchFamily="18" charset="0"/>
            <a:cs typeface="Times New Roman" panose="02020603050405020304" pitchFamily="18" charset="0"/>
          </a:endParaRPr>
        </a:p>
      </dgm:t>
    </dgm:pt>
    <dgm:pt modelId="{19BDB771-DD02-4FE7-8220-73C6BB35DCB9}">
      <dgm:prSet phldrT="[Text]" custT="1"/>
      <dgm:spPr/>
      <dgm:t>
        <a:bodyPr/>
        <a:lstStyle/>
        <a:p>
          <a:r>
            <a:rPr lang="en-US" sz="1600" smtClean="0">
              <a:latin typeface="Times New Roman" panose="02020603050405020304" pitchFamily="18" charset="0"/>
              <a:cs typeface="Times New Roman" panose="02020603050405020304" pitchFamily="18" charset="0"/>
            </a:rPr>
            <a:t>Đã thực hiện tốt</a:t>
          </a:r>
          <a:endParaRPr lang="en-US" sz="1600">
            <a:latin typeface="Times New Roman" panose="02020603050405020304" pitchFamily="18" charset="0"/>
            <a:cs typeface="Times New Roman" panose="02020603050405020304" pitchFamily="18" charset="0"/>
          </a:endParaRPr>
        </a:p>
      </dgm:t>
    </dgm:pt>
    <dgm:pt modelId="{0AAE0F1B-CA24-4E3C-97C9-0FB97C7FEC56}" type="parTrans" cxnId="{C500DFE7-1CB0-4422-9708-014CACEE9DEB}">
      <dgm:prSet/>
      <dgm:spPr/>
      <dgm:t>
        <a:bodyPr/>
        <a:lstStyle/>
        <a:p>
          <a:endParaRPr lang="en-US">
            <a:latin typeface="Times New Roman" panose="02020603050405020304" pitchFamily="18" charset="0"/>
            <a:cs typeface="Times New Roman" panose="02020603050405020304" pitchFamily="18" charset="0"/>
          </a:endParaRPr>
        </a:p>
      </dgm:t>
    </dgm:pt>
    <dgm:pt modelId="{B52F8E9B-387F-4B8D-AF7F-7B04703016A8}" type="sibTrans" cxnId="{C500DFE7-1CB0-4422-9708-014CACEE9DEB}">
      <dgm:prSet/>
      <dgm:spPr/>
      <dgm:t>
        <a:bodyPr/>
        <a:lstStyle/>
        <a:p>
          <a:endParaRPr lang="en-US">
            <a:latin typeface="Times New Roman" panose="02020603050405020304" pitchFamily="18" charset="0"/>
            <a:cs typeface="Times New Roman" panose="02020603050405020304" pitchFamily="18" charset="0"/>
          </a:endParaRPr>
        </a:p>
      </dgm:t>
    </dgm:pt>
    <dgm:pt modelId="{FC49B757-E107-47CF-8C08-B174CAFA1520}">
      <dgm:prSet phldrT="[Text]" custT="1"/>
      <dgm:spPr/>
      <dgm:t>
        <a:bodyPr/>
        <a:lstStyle/>
        <a:p>
          <a:r>
            <a:rPr lang="en-US" sz="1600" smtClean="0">
              <a:latin typeface="Times New Roman" panose="02020603050405020304" pitchFamily="18" charset="0"/>
              <a:cs typeface="Times New Roman" panose="02020603050405020304" pitchFamily="18" charset="0"/>
            </a:rPr>
            <a:t>Đã thực hiện tốt</a:t>
          </a:r>
          <a:endParaRPr lang="en-US" sz="1600">
            <a:latin typeface="Times New Roman" panose="02020603050405020304" pitchFamily="18" charset="0"/>
            <a:cs typeface="Times New Roman" panose="02020603050405020304" pitchFamily="18" charset="0"/>
          </a:endParaRPr>
        </a:p>
      </dgm:t>
    </dgm:pt>
    <dgm:pt modelId="{26102F10-04E5-4DDA-8DE6-8563C829524F}" type="parTrans" cxnId="{7A9536DD-54AD-497F-95EB-9818B48A95DF}">
      <dgm:prSet/>
      <dgm:spPr/>
      <dgm:t>
        <a:bodyPr/>
        <a:lstStyle/>
        <a:p>
          <a:endParaRPr lang="en-US">
            <a:latin typeface="Times New Roman" panose="02020603050405020304" pitchFamily="18" charset="0"/>
            <a:cs typeface="Times New Roman" panose="02020603050405020304" pitchFamily="18" charset="0"/>
          </a:endParaRPr>
        </a:p>
      </dgm:t>
    </dgm:pt>
    <dgm:pt modelId="{62D5521D-A912-4BA4-A5C6-366D849399D6}" type="sibTrans" cxnId="{7A9536DD-54AD-497F-95EB-9818B48A95DF}">
      <dgm:prSet/>
      <dgm:spPr/>
      <dgm:t>
        <a:bodyPr/>
        <a:lstStyle/>
        <a:p>
          <a:endParaRPr lang="en-US">
            <a:latin typeface="Times New Roman" panose="02020603050405020304" pitchFamily="18" charset="0"/>
            <a:cs typeface="Times New Roman" panose="02020603050405020304" pitchFamily="18" charset="0"/>
          </a:endParaRPr>
        </a:p>
      </dgm:t>
    </dgm:pt>
    <dgm:pt modelId="{6B771C8A-8D67-4594-96CA-9FAE78CDC041}">
      <dgm:prSet phldrT="[Text]" custT="1"/>
      <dgm:spPr/>
      <dgm:t>
        <a:bodyPr/>
        <a:lstStyle/>
        <a:p>
          <a:r>
            <a:rPr lang="en-US" sz="2000" smtClean="0">
              <a:latin typeface="Times New Roman" panose="02020603050405020304" pitchFamily="18" charset="0"/>
              <a:cs typeface="Times New Roman" panose="02020603050405020304" pitchFamily="18" charset="0"/>
            </a:rPr>
            <a:t>Công tác chính trị tư tưởng</a:t>
          </a:r>
          <a:endParaRPr lang="en-US" sz="2000">
            <a:latin typeface="Times New Roman" panose="02020603050405020304" pitchFamily="18" charset="0"/>
            <a:cs typeface="Times New Roman" panose="02020603050405020304" pitchFamily="18" charset="0"/>
          </a:endParaRPr>
        </a:p>
      </dgm:t>
    </dgm:pt>
    <dgm:pt modelId="{6DEABAFD-E7E1-457D-950C-BDD0B658C8D8}" type="parTrans" cxnId="{405177C8-8A42-415D-9EC6-B2DF52E581D3}">
      <dgm:prSet/>
      <dgm:spPr/>
      <dgm:t>
        <a:bodyPr/>
        <a:lstStyle/>
        <a:p>
          <a:endParaRPr lang="en-US">
            <a:latin typeface="Times New Roman" panose="02020603050405020304" pitchFamily="18" charset="0"/>
            <a:cs typeface="Times New Roman" panose="02020603050405020304" pitchFamily="18" charset="0"/>
          </a:endParaRPr>
        </a:p>
      </dgm:t>
    </dgm:pt>
    <dgm:pt modelId="{85BB2B2A-5DCB-4C9B-ADE6-108B2207DBFA}" type="sibTrans" cxnId="{405177C8-8A42-415D-9EC6-B2DF52E581D3}">
      <dgm:prSet/>
      <dgm:spPr/>
      <dgm:t>
        <a:bodyPr/>
        <a:lstStyle/>
        <a:p>
          <a:endParaRPr lang="en-US">
            <a:latin typeface="Times New Roman" panose="02020603050405020304" pitchFamily="18" charset="0"/>
            <a:cs typeface="Times New Roman" panose="02020603050405020304" pitchFamily="18" charset="0"/>
          </a:endParaRPr>
        </a:p>
      </dgm:t>
    </dgm:pt>
    <dgm:pt modelId="{E1238B41-8D41-4971-BFB5-560D9917A379}">
      <dgm:prSet phldrT="[Text]" custT="1"/>
      <dgm:spPr/>
      <dgm:t>
        <a:bodyPr/>
        <a:lstStyle/>
        <a:p>
          <a:r>
            <a:rPr lang="en-US" sz="2000" smtClean="0">
              <a:latin typeface="Times New Roman" panose="02020603050405020304" pitchFamily="18" charset="0"/>
              <a:cs typeface="Times New Roman" panose="02020603050405020304" pitchFamily="18" charset="0"/>
            </a:rPr>
            <a:t>Nâng cao chất lượng và hiệu quả giáo dục và đào tạo</a:t>
          </a:r>
          <a:endParaRPr lang="en-US" sz="2000">
            <a:latin typeface="Times New Roman" panose="02020603050405020304" pitchFamily="18" charset="0"/>
            <a:cs typeface="Times New Roman" panose="02020603050405020304" pitchFamily="18" charset="0"/>
          </a:endParaRPr>
        </a:p>
      </dgm:t>
    </dgm:pt>
    <dgm:pt modelId="{634AEE62-B5C2-471A-9275-4213C288D8C8}" type="parTrans" cxnId="{65CBA974-A8AB-4A25-A7EC-DB305BAC3E4E}">
      <dgm:prSet/>
      <dgm:spPr/>
      <dgm:t>
        <a:bodyPr/>
        <a:lstStyle/>
        <a:p>
          <a:endParaRPr lang="en-US">
            <a:latin typeface="Times New Roman" panose="02020603050405020304" pitchFamily="18" charset="0"/>
            <a:cs typeface="Times New Roman" panose="02020603050405020304" pitchFamily="18" charset="0"/>
          </a:endParaRPr>
        </a:p>
      </dgm:t>
    </dgm:pt>
    <dgm:pt modelId="{06F2B2F0-96B4-4C1E-81D2-BCF6054E6390}" type="sibTrans" cxnId="{65CBA974-A8AB-4A25-A7EC-DB305BAC3E4E}">
      <dgm:prSet/>
      <dgm:spPr/>
      <dgm:t>
        <a:bodyPr/>
        <a:lstStyle/>
        <a:p>
          <a:endParaRPr lang="en-US">
            <a:latin typeface="Times New Roman" panose="02020603050405020304" pitchFamily="18" charset="0"/>
            <a:cs typeface="Times New Roman" panose="02020603050405020304" pitchFamily="18" charset="0"/>
          </a:endParaRPr>
        </a:p>
      </dgm:t>
    </dgm:pt>
    <dgm:pt modelId="{245D9B0A-0429-4B2A-9CEF-2E98FA985291}">
      <dgm:prSet phldrT="[Text]" custT="1"/>
      <dgm:spPr/>
      <dgm:t>
        <a:bodyPr/>
        <a:lstStyle/>
        <a:p>
          <a:r>
            <a:rPr lang="en-US" sz="2000" smtClean="0">
              <a:latin typeface="Times New Roman" panose="02020603050405020304" pitchFamily="18" charset="0"/>
              <a:cs typeface="Times New Roman" panose="02020603050405020304" pitchFamily="18" charset="0"/>
            </a:rPr>
            <a:t>Tiếp tục đổi mới công tác quản lý giáo dục và đào tạo</a:t>
          </a:r>
          <a:endParaRPr lang="en-US" sz="2000">
            <a:latin typeface="Times New Roman" panose="02020603050405020304" pitchFamily="18" charset="0"/>
            <a:cs typeface="Times New Roman" panose="02020603050405020304" pitchFamily="18" charset="0"/>
          </a:endParaRPr>
        </a:p>
      </dgm:t>
    </dgm:pt>
    <dgm:pt modelId="{006FC68F-EAF3-4288-A6BD-8944F6D0FEE4}" type="parTrans" cxnId="{00795767-6824-4A2E-9B85-D67B78487BF8}">
      <dgm:prSet/>
      <dgm:spPr/>
      <dgm:t>
        <a:bodyPr/>
        <a:lstStyle/>
        <a:p>
          <a:endParaRPr lang="en-US">
            <a:latin typeface="Times New Roman" panose="02020603050405020304" pitchFamily="18" charset="0"/>
            <a:cs typeface="Times New Roman" panose="02020603050405020304" pitchFamily="18" charset="0"/>
          </a:endParaRPr>
        </a:p>
      </dgm:t>
    </dgm:pt>
    <dgm:pt modelId="{C25C66FC-9A82-47F0-8F5C-FBDCD3CB2B31}" type="sibTrans" cxnId="{00795767-6824-4A2E-9B85-D67B78487BF8}">
      <dgm:prSet/>
      <dgm:spPr/>
      <dgm:t>
        <a:bodyPr/>
        <a:lstStyle/>
        <a:p>
          <a:endParaRPr lang="en-US">
            <a:latin typeface="Times New Roman" panose="02020603050405020304" pitchFamily="18" charset="0"/>
            <a:cs typeface="Times New Roman" panose="02020603050405020304" pitchFamily="18" charset="0"/>
          </a:endParaRPr>
        </a:p>
      </dgm:t>
    </dgm:pt>
    <dgm:pt modelId="{0A9C62D3-CBA7-4439-967E-06A6E1EECFFE}">
      <dgm:prSet phldrT="[Text]" custT="1"/>
      <dgm:spPr/>
      <dgm:t>
        <a:bodyPr/>
        <a:lstStyle/>
        <a:p>
          <a:r>
            <a:rPr lang="en-US" sz="1600" smtClean="0">
              <a:latin typeface="Times New Roman" panose="02020603050405020304" pitchFamily="18" charset="0"/>
              <a:cs typeface="Times New Roman" panose="02020603050405020304" pitchFamily="18" charset="0"/>
            </a:rPr>
            <a:t>Đã thực hiện tốt</a:t>
          </a:r>
          <a:endParaRPr lang="en-US" sz="1600">
            <a:latin typeface="Times New Roman" panose="02020603050405020304" pitchFamily="18" charset="0"/>
            <a:cs typeface="Times New Roman" panose="02020603050405020304" pitchFamily="18" charset="0"/>
          </a:endParaRPr>
        </a:p>
      </dgm:t>
    </dgm:pt>
    <dgm:pt modelId="{43B97179-8642-4E79-8058-3843DF031B0F}" type="sibTrans" cxnId="{9AEDC602-04D4-4318-92BF-3F9FD62A8731}">
      <dgm:prSet/>
      <dgm:spPr/>
      <dgm:t>
        <a:bodyPr/>
        <a:lstStyle/>
        <a:p>
          <a:endParaRPr lang="en-US">
            <a:latin typeface="Times New Roman" panose="02020603050405020304" pitchFamily="18" charset="0"/>
            <a:cs typeface="Times New Roman" panose="02020603050405020304" pitchFamily="18" charset="0"/>
          </a:endParaRPr>
        </a:p>
      </dgm:t>
    </dgm:pt>
    <dgm:pt modelId="{0F610BDB-0BFE-4B21-91C0-35A1C0483871}" type="parTrans" cxnId="{9AEDC602-04D4-4318-92BF-3F9FD62A8731}">
      <dgm:prSet/>
      <dgm:spPr/>
      <dgm:t>
        <a:bodyPr/>
        <a:lstStyle/>
        <a:p>
          <a:endParaRPr lang="en-US">
            <a:latin typeface="Times New Roman" panose="02020603050405020304" pitchFamily="18" charset="0"/>
            <a:cs typeface="Times New Roman" panose="02020603050405020304" pitchFamily="18" charset="0"/>
          </a:endParaRPr>
        </a:p>
      </dgm:t>
    </dgm:pt>
    <dgm:pt modelId="{90A94E95-8838-4C54-BCAD-1690AF9675E3}">
      <dgm:prSet phldrT="[Text]" custT="1"/>
      <dgm:spPr/>
      <dgm:t>
        <a:bodyPr/>
        <a:lstStyle/>
        <a:p>
          <a:r>
            <a:rPr lang="en-US" sz="2000" smtClean="0">
              <a:latin typeface="Times New Roman" panose="02020603050405020304" pitchFamily="18" charset="0"/>
              <a:cs typeface="Times New Roman" panose="02020603050405020304" pitchFamily="18" charset="0"/>
            </a:rPr>
            <a:t>Đẩy mạnh công tác bồi dưỡng nâng cao chất lượng đội ngũ cán bộ quản lý, giảng viên, giáo viên, nhân viên</a:t>
          </a:r>
          <a:endParaRPr lang="en-US" sz="2000">
            <a:latin typeface="Times New Roman" panose="02020603050405020304" pitchFamily="18" charset="0"/>
            <a:cs typeface="Times New Roman" panose="02020603050405020304" pitchFamily="18" charset="0"/>
          </a:endParaRPr>
        </a:p>
      </dgm:t>
    </dgm:pt>
    <dgm:pt modelId="{FBCA0827-8C7A-42E4-9F84-FF98B802EF1E}" type="parTrans" cxnId="{727E1D79-C828-4669-A9B5-1C9BABC11A98}">
      <dgm:prSet/>
      <dgm:spPr/>
      <dgm:t>
        <a:bodyPr/>
        <a:lstStyle/>
        <a:p>
          <a:endParaRPr lang="en-US">
            <a:latin typeface="Times New Roman" panose="02020603050405020304" pitchFamily="18" charset="0"/>
            <a:cs typeface="Times New Roman" panose="02020603050405020304" pitchFamily="18" charset="0"/>
          </a:endParaRPr>
        </a:p>
      </dgm:t>
    </dgm:pt>
    <dgm:pt modelId="{0F720E80-7DC3-4768-9712-0A747AD1D986}" type="sibTrans" cxnId="{727E1D79-C828-4669-A9B5-1C9BABC11A98}">
      <dgm:prSet/>
      <dgm:spPr/>
      <dgm:t>
        <a:bodyPr/>
        <a:lstStyle/>
        <a:p>
          <a:endParaRPr lang="en-US">
            <a:latin typeface="Times New Roman" panose="02020603050405020304" pitchFamily="18" charset="0"/>
            <a:cs typeface="Times New Roman" panose="02020603050405020304" pitchFamily="18" charset="0"/>
          </a:endParaRPr>
        </a:p>
      </dgm:t>
    </dgm:pt>
    <dgm:pt modelId="{C9D7F62F-582D-4E42-A431-C95B23F612A0}">
      <dgm:prSet phldrT="[Text]" custT="1"/>
      <dgm:spPr/>
      <dgm:t>
        <a:bodyPr/>
        <a:lstStyle/>
        <a:p>
          <a:r>
            <a:rPr lang="en-US" sz="2000" smtClean="0">
              <a:latin typeface="Times New Roman" panose="02020603050405020304" pitchFamily="18" charset="0"/>
              <a:cs typeface="Times New Roman" panose="02020603050405020304" pitchFamily="18" charset="0"/>
            </a:rPr>
            <a:t>Tăng cường đầu tư phát triển cơ sở vật chất</a:t>
          </a:r>
          <a:endParaRPr lang="en-US" sz="2000">
            <a:latin typeface="Times New Roman" panose="02020603050405020304" pitchFamily="18" charset="0"/>
            <a:cs typeface="Times New Roman" panose="02020603050405020304" pitchFamily="18" charset="0"/>
          </a:endParaRPr>
        </a:p>
      </dgm:t>
    </dgm:pt>
    <dgm:pt modelId="{E04EFD3B-F6B8-44EF-AB3F-ECF7F2E4A425}" type="parTrans" cxnId="{52307663-E00C-4124-8B41-E3A96F2B42A7}">
      <dgm:prSet/>
      <dgm:spPr/>
      <dgm:t>
        <a:bodyPr/>
        <a:lstStyle/>
        <a:p>
          <a:endParaRPr lang="en-US">
            <a:latin typeface="Times New Roman" panose="02020603050405020304" pitchFamily="18" charset="0"/>
            <a:cs typeface="Times New Roman" panose="02020603050405020304" pitchFamily="18" charset="0"/>
          </a:endParaRPr>
        </a:p>
      </dgm:t>
    </dgm:pt>
    <dgm:pt modelId="{02F93C9D-902A-471E-BE28-4B43BC3FB0E6}" type="sibTrans" cxnId="{52307663-E00C-4124-8B41-E3A96F2B42A7}">
      <dgm:prSet/>
      <dgm:spPr/>
      <dgm:t>
        <a:bodyPr/>
        <a:lstStyle/>
        <a:p>
          <a:endParaRPr lang="en-US">
            <a:latin typeface="Times New Roman" panose="02020603050405020304" pitchFamily="18" charset="0"/>
            <a:cs typeface="Times New Roman" panose="02020603050405020304" pitchFamily="18" charset="0"/>
          </a:endParaRPr>
        </a:p>
      </dgm:t>
    </dgm:pt>
    <dgm:pt modelId="{D98B4125-F7F8-41B2-AFFE-EDFFFB7BAB60}">
      <dgm:prSet phldrT="[Text]" custT="1"/>
      <dgm:spPr/>
      <dgm:t>
        <a:bodyPr/>
        <a:lstStyle/>
        <a:p>
          <a:r>
            <a:rPr lang="en-US" sz="1600" smtClean="0">
              <a:latin typeface="Times New Roman" panose="02020603050405020304" pitchFamily="18" charset="0"/>
              <a:cs typeface="Times New Roman" panose="02020603050405020304" pitchFamily="18" charset="0"/>
            </a:rPr>
            <a:t>Đã thực hiện tốt</a:t>
          </a:r>
          <a:endParaRPr lang="en-US" sz="1600">
            <a:latin typeface="Times New Roman" panose="02020603050405020304" pitchFamily="18" charset="0"/>
            <a:cs typeface="Times New Roman" panose="02020603050405020304" pitchFamily="18" charset="0"/>
          </a:endParaRPr>
        </a:p>
      </dgm:t>
    </dgm:pt>
    <dgm:pt modelId="{3590DD27-826F-4CC2-B131-7C6EE159E0C5}" type="parTrans" cxnId="{7A1088FA-4F48-46D0-9D04-52E47735C582}">
      <dgm:prSet/>
      <dgm:spPr/>
      <dgm:t>
        <a:bodyPr/>
        <a:lstStyle/>
        <a:p>
          <a:endParaRPr lang="en-US">
            <a:latin typeface="Times New Roman" panose="02020603050405020304" pitchFamily="18" charset="0"/>
            <a:cs typeface="Times New Roman" panose="02020603050405020304" pitchFamily="18" charset="0"/>
          </a:endParaRPr>
        </a:p>
      </dgm:t>
    </dgm:pt>
    <dgm:pt modelId="{5AE475C1-EA43-46F6-A29C-28261E1CDB10}" type="sibTrans" cxnId="{7A1088FA-4F48-46D0-9D04-52E47735C582}">
      <dgm:prSet/>
      <dgm:spPr/>
      <dgm:t>
        <a:bodyPr/>
        <a:lstStyle/>
        <a:p>
          <a:endParaRPr lang="en-US">
            <a:latin typeface="Times New Roman" panose="02020603050405020304" pitchFamily="18" charset="0"/>
            <a:cs typeface="Times New Roman" panose="02020603050405020304" pitchFamily="18" charset="0"/>
          </a:endParaRPr>
        </a:p>
      </dgm:t>
    </dgm:pt>
    <dgm:pt modelId="{D1A5C56E-D661-4563-B775-A3E31F064080}">
      <dgm:prSet phldrT="[Text]" custT="1"/>
      <dgm:spPr/>
      <dgm:t>
        <a:bodyPr/>
        <a:lstStyle/>
        <a:p>
          <a:r>
            <a:rPr lang="en-US" sz="2000" smtClean="0">
              <a:latin typeface="Times New Roman" panose="02020603050405020304" pitchFamily="18" charset="0"/>
              <a:cs typeface="Times New Roman" panose="02020603050405020304" pitchFamily="18" charset="0"/>
            </a:rPr>
            <a:t>Đẩy mạnh các hoạt động giao lưu, hợp tác quốc tế</a:t>
          </a:r>
          <a:endParaRPr lang="en-US" sz="2000">
            <a:latin typeface="Times New Roman" panose="02020603050405020304" pitchFamily="18" charset="0"/>
            <a:cs typeface="Times New Roman" panose="02020603050405020304" pitchFamily="18" charset="0"/>
          </a:endParaRPr>
        </a:p>
      </dgm:t>
    </dgm:pt>
    <dgm:pt modelId="{E8933A71-3770-432A-A492-1697200D9D56}" type="parTrans" cxnId="{AE5B8817-4EFC-45AB-A64B-EFA161D7DD1B}">
      <dgm:prSet/>
      <dgm:spPr/>
      <dgm:t>
        <a:bodyPr/>
        <a:lstStyle/>
        <a:p>
          <a:endParaRPr lang="en-US">
            <a:latin typeface="Times New Roman" panose="02020603050405020304" pitchFamily="18" charset="0"/>
            <a:cs typeface="Times New Roman" panose="02020603050405020304" pitchFamily="18" charset="0"/>
          </a:endParaRPr>
        </a:p>
      </dgm:t>
    </dgm:pt>
    <dgm:pt modelId="{2220D433-BCFE-4E72-86A2-90F0181B1DD0}" type="sibTrans" cxnId="{AE5B8817-4EFC-45AB-A64B-EFA161D7DD1B}">
      <dgm:prSet/>
      <dgm:spPr/>
      <dgm:t>
        <a:bodyPr/>
        <a:lstStyle/>
        <a:p>
          <a:endParaRPr lang="en-US">
            <a:latin typeface="Times New Roman" panose="02020603050405020304" pitchFamily="18" charset="0"/>
            <a:cs typeface="Times New Roman" panose="02020603050405020304" pitchFamily="18" charset="0"/>
          </a:endParaRPr>
        </a:p>
      </dgm:t>
    </dgm:pt>
    <dgm:pt modelId="{4AAD5B13-D10B-4043-87FB-26073BB94585}" type="pres">
      <dgm:prSet presAssocID="{81883FE0-34E6-42B5-876A-4422117D2D4D}" presName="Name0" presStyleCnt="0">
        <dgm:presLayoutVars>
          <dgm:chMax val="7"/>
          <dgm:chPref val="5"/>
          <dgm:dir/>
          <dgm:animOne val="branch"/>
          <dgm:animLvl val="lvl"/>
        </dgm:presLayoutVars>
      </dgm:prSet>
      <dgm:spPr/>
      <dgm:t>
        <a:bodyPr/>
        <a:lstStyle/>
        <a:p>
          <a:endParaRPr lang="en-US"/>
        </a:p>
      </dgm:t>
    </dgm:pt>
    <dgm:pt modelId="{9F8EDBA3-963F-4C53-84F1-6978E4C3FCA3}" type="pres">
      <dgm:prSet presAssocID="{D98B4125-F7F8-41B2-AFFE-EDFFFB7BAB60}" presName="ChildAccent6" presStyleCnt="0"/>
      <dgm:spPr/>
    </dgm:pt>
    <dgm:pt modelId="{B78375B9-359D-4CA6-9994-1C6AC39051A2}" type="pres">
      <dgm:prSet presAssocID="{D98B4125-F7F8-41B2-AFFE-EDFFFB7BAB60}" presName="ChildAccent" presStyleLbl="alignImgPlace1" presStyleIdx="0" presStyleCnt="6"/>
      <dgm:spPr/>
      <dgm:t>
        <a:bodyPr/>
        <a:lstStyle/>
        <a:p>
          <a:endParaRPr lang="en-US"/>
        </a:p>
      </dgm:t>
    </dgm:pt>
    <dgm:pt modelId="{429EF503-91EA-4333-A2A2-41C104E2A288}" type="pres">
      <dgm:prSet presAssocID="{D98B4125-F7F8-41B2-AFFE-EDFFFB7BAB60}" presName="Child6" presStyleLbl="revTx" presStyleIdx="0" presStyleCnt="0">
        <dgm:presLayoutVars>
          <dgm:chMax val="0"/>
          <dgm:chPref val="0"/>
          <dgm:bulletEnabled val="1"/>
        </dgm:presLayoutVars>
      </dgm:prSet>
      <dgm:spPr/>
      <dgm:t>
        <a:bodyPr/>
        <a:lstStyle/>
        <a:p>
          <a:endParaRPr lang="en-US"/>
        </a:p>
      </dgm:t>
    </dgm:pt>
    <dgm:pt modelId="{F2D4BDC0-5420-43F8-9B85-67590BCE1728}" type="pres">
      <dgm:prSet presAssocID="{D98B4125-F7F8-41B2-AFFE-EDFFFB7BAB60}" presName="Parent6" presStyleLbl="node1" presStyleIdx="0" presStyleCnt="6">
        <dgm:presLayoutVars>
          <dgm:chMax val="2"/>
          <dgm:chPref val="1"/>
          <dgm:bulletEnabled val="1"/>
        </dgm:presLayoutVars>
      </dgm:prSet>
      <dgm:spPr/>
      <dgm:t>
        <a:bodyPr/>
        <a:lstStyle/>
        <a:p>
          <a:endParaRPr lang="en-US"/>
        </a:p>
      </dgm:t>
    </dgm:pt>
    <dgm:pt modelId="{C945E024-7806-44F0-B2A3-28C7E5AEFA4B}" type="pres">
      <dgm:prSet presAssocID="{FC49B757-E107-47CF-8C08-B174CAFA1520}" presName="ChildAccent5" presStyleCnt="0"/>
      <dgm:spPr/>
    </dgm:pt>
    <dgm:pt modelId="{1529DCBD-C4D6-41B7-BB07-3C0D01C10004}" type="pres">
      <dgm:prSet presAssocID="{FC49B757-E107-47CF-8C08-B174CAFA1520}" presName="ChildAccent" presStyleLbl="alignImgPlace1" presStyleIdx="1" presStyleCnt="6"/>
      <dgm:spPr/>
      <dgm:t>
        <a:bodyPr/>
        <a:lstStyle/>
        <a:p>
          <a:endParaRPr lang="en-US"/>
        </a:p>
      </dgm:t>
    </dgm:pt>
    <dgm:pt modelId="{CA1AE43B-D278-42AF-9F10-4212D7B9FFA2}" type="pres">
      <dgm:prSet presAssocID="{FC49B757-E107-47CF-8C08-B174CAFA1520}" presName="Child5" presStyleLbl="revTx" presStyleIdx="0" presStyleCnt="0">
        <dgm:presLayoutVars>
          <dgm:chMax val="0"/>
          <dgm:chPref val="0"/>
          <dgm:bulletEnabled val="1"/>
        </dgm:presLayoutVars>
      </dgm:prSet>
      <dgm:spPr/>
      <dgm:t>
        <a:bodyPr/>
        <a:lstStyle/>
        <a:p>
          <a:endParaRPr lang="en-US"/>
        </a:p>
      </dgm:t>
    </dgm:pt>
    <dgm:pt modelId="{B623E96C-5395-44FB-90A3-517F0BEB938B}" type="pres">
      <dgm:prSet presAssocID="{FC49B757-E107-47CF-8C08-B174CAFA1520}" presName="Parent5" presStyleLbl="node1" presStyleIdx="1" presStyleCnt="6">
        <dgm:presLayoutVars>
          <dgm:chMax val="2"/>
          <dgm:chPref val="1"/>
          <dgm:bulletEnabled val="1"/>
        </dgm:presLayoutVars>
      </dgm:prSet>
      <dgm:spPr/>
      <dgm:t>
        <a:bodyPr/>
        <a:lstStyle/>
        <a:p>
          <a:endParaRPr lang="en-US"/>
        </a:p>
      </dgm:t>
    </dgm:pt>
    <dgm:pt modelId="{2DC8B4BE-A9CF-4ADA-9D59-1B69C36033F6}" type="pres">
      <dgm:prSet presAssocID="{0A9C62D3-CBA7-4439-967E-06A6E1EECFFE}" presName="ChildAccent4" presStyleCnt="0"/>
      <dgm:spPr/>
    </dgm:pt>
    <dgm:pt modelId="{B73E2F35-DF6B-445C-9C21-B14805ED1336}" type="pres">
      <dgm:prSet presAssocID="{0A9C62D3-CBA7-4439-967E-06A6E1EECFFE}" presName="ChildAccent" presStyleLbl="alignImgPlace1" presStyleIdx="2" presStyleCnt="6"/>
      <dgm:spPr/>
      <dgm:t>
        <a:bodyPr/>
        <a:lstStyle/>
        <a:p>
          <a:endParaRPr lang="en-US"/>
        </a:p>
      </dgm:t>
    </dgm:pt>
    <dgm:pt modelId="{DDB458A6-E807-4348-AD5D-8BF7EC14EF17}" type="pres">
      <dgm:prSet presAssocID="{0A9C62D3-CBA7-4439-967E-06A6E1EECFFE}" presName="Child4" presStyleLbl="revTx" presStyleIdx="0" presStyleCnt="0">
        <dgm:presLayoutVars>
          <dgm:chMax val="0"/>
          <dgm:chPref val="0"/>
          <dgm:bulletEnabled val="1"/>
        </dgm:presLayoutVars>
      </dgm:prSet>
      <dgm:spPr/>
      <dgm:t>
        <a:bodyPr/>
        <a:lstStyle/>
        <a:p>
          <a:endParaRPr lang="en-US"/>
        </a:p>
      </dgm:t>
    </dgm:pt>
    <dgm:pt modelId="{AC48A497-EA4D-4161-83C4-A37EEBFFCD33}" type="pres">
      <dgm:prSet presAssocID="{0A9C62D3-CBA7-4439-967E-06A6E1EECFFE}" presName="Parent4" presStyleLbl="node1" presStyleIdx="2" presStyleCnt="6">
        <dgm:presLayoutVars>
          <dgm:chMax val="2"/>
          <dgm:chPref val="1"/>
          <dgm:bulletEnabled val="1"/>
        </dgm:presLayoutVars>
      </dgm:prSet>
      <dgm:spPr/>
      <dgm:t>
        <a:bodyPr/>
        <a:lstStyle/>
        <a:p>
          <a:endParaRPr lang="en-US"/>
        </a:p>
      </dgm:t>
    </dgm:pt>
    <dgm:pt modelId="{4B993EF7-CF91-4CC8-8A57-0BE28BFEF4A8}" type="pres">
      <dgm:prSet presAssocID="{19BDB771-DD02-4FE7-8220-73C6BB35DCB9}" presName="ChildAccent3" presStyleCnt="0"/>
      <dgm:spPr/>
    </dgm:pt>
    <dgm:pt modelId="{0A67F3EB-817A-446D-9595-BEEAD4426B49}" type="pres">
      <dgm:prSet presAssocID="{19BDB771-DD02-4FE7-8220-73C6BB35DCB9}" presName="ChildAccent" presStyleLbl="alignImgPlace1" presStyleIdx="3" presStyleCnt="6"/>
      <dgm:spPr/>
      <dgm:t>
        <a:bodyPr/>
        <a:lstStyle/>
        <a:p>
          <a:endParaRPr lang="en-US"/>
        </a:p>
      </dgm:t>
    </dgm:pt>
    <dgm:pt modelId="{08F1852E-76A1-48B0-8126-70639BC15F36}" type="pres">
      <dgm:prSet presAssocID="{19BDB771-DD02-4FE7-8220-73C6BB35DCB9}" presName="Child3" presStyleLbl="revTx" presStyleIdx="0" presStyleCnt="0">
        <dgm:presLayoutVars>
          <dgm:chMax val="0"/>
          <dgm:chPref val="0"/>
          <dgm:bulletEnabled val="1"/>
        </dgm:presLayoutVars>
      </dgm:prSet>
      <dgm:spPr/>
      <dgm:t>
        <a:bodyPr/>
        <a:lstStyle/>
        <a:p>
          <a:endParaRPr lang="en-US"/>
        </a:p>
      </dgm:t>
    </dgm:pt>
    <dgm:pt modelId="{11C57BCD-2BB7-45EA-8CA9-BEE73580800A}" type="pres">
      <dgm:prSet presAssocID="{19BDB771-DD02-4FE7-8220-73C6BB35DCB9}" presName="Parent3" presStyleLbl="node1" presStyleIdx="3" presStyleCnt="6">
        <dgm:presLayoutVars>
          <dgm:chMax val="2"/>
          <dgm:chPref val="1"/>
          <dgm:bulletEnabled val="1"/>
        </dgm:presLayoutVars>
      </dgm:prSet>
      <dgm:spPr/>
      <dgm:t>
        <a:bodyPr/>
        <a:lstStyle/>
        <a:p>
          <a:endParaRPr lang="en-US"/>
        </a:p>
      </dgm:t>
    </dgm:pt>
    <dgm:pt modelId="{468FD83A-F858-4EFD-A6E2-0993FC977711}" type="pres">
      <dgm:prSet presAssocID="{AC3D0E11-64CD-47E1-8092-AB55377AF0C6}" presName="ChildAccent2" presStyleCnt="0"/>
      <dgm:spPr/>
    </dgm:pt>
    <dgm:pt modelId="{3A0096D2-0E05-4976-87CC-1F457DCB5DC4}" type="pres">
      <dgm:prSet presAssocID="{AC3D0E11-64CD-47E1-8092-AB55377AF0C6}" presName="ChildAccent" presStyleLbl="alignImgPlace1" presStyleIdx="4" presStyleCnt="6"/>
      <dgm:spPr/>
      <dgm:t>
        <a:bodyPr/>
        <a:lstStyle/>
        <a:p>
          <a:endParaRPr lang="en-US"/>
        </a:p>
      </dgm:t>
    </dgm:pt>
    <dgm:pt modelId="{6C9B0923-9E98-46B3-9A28-EF7F300DF5E8}" type="pres">
      <dgm:prSet presAssocID="{AC3D0E11-64CD-47E1-8092-AB55377AF0C6}" presName="Child2" presStyleLbl="revTx" presStyleIdx="0" presStyleCnt="0">
        <dgm:presLayoutVars>
          <dgm:chMax val="0"/>
          <dgm:chPref val="0"/>
          <dgm:bulletEnabled val="1"/>
        </dgm:presLayoutVars>
      </dgm:prSet>
      <dgm:spPr/>
      <dgm:t>
        <a:bodyPr/>
        <a:lstStyle/>
        <a:p>
          <a:endParaRPr lang="en-US"/>
        </a:p>
      </dgm:t>
    </dgm:pt>
    <dgm:pt modelId="{508DCCBA-0BA8-42DA-8639-E01FD62262DC}" type="pres">
      <dgm:prSet presAssocID="{AC3D0E11-64CD-47E1-8092-AB55377AF0C6}" presName="Parent2" presStyleLbl="node1" presStyleIdx="4" presStyleCnt="6">
        <dgm:presLayoutVars>
          <dgm:chMax val="2"/>
          <dgm:chPref val="1"/>
          <dgm:bulletEnabled val="1"/>
        </dgm:presLayoutVars>
      </dgm:prSet>
      <dgm:spPr/>
      <dgm:t>
        <a:bodyPr/>
        <a:lstStyle/>
        <a:p>
          <a:endParaRPr lang="en-US"/>
        </a:p>
      </dgm:t>
    </dgm:pt>
    <dgm:pt modelId="{29853E12-8A3E-4F46-9A12-FB15BF11048C}" type="pres">
      <dgm:prSet presAssocID="{503BFE9A-D097-45C1-B7CE-74B972334342}" presName="ChildAccent1" presStyleCnt="0"/>
      <dgm:spPr/>
    </dgm:pt>
    <dgm:pt modelId="{A5A75D2A-7045-420E-8955-0DE287805FF2}" type="pres">
      <dgm:prSet presAssocID="{503BFE9A-D097-45C1-B7CE-74B972334342}" presName="ChildAccent" presStyleLbl="alignImgPlace1" presStyleIdx="5" presStyleCnt="6"/>
      <dgm:spPr/>
      <dgm:t>
        <a:bodyPr/>
        <a:lstStyle/>
        <a:p>
          <a:endParaRPr lang="en-US"/>
        </a:p>
      </dgm:t>
    </dgm:pt>
    <dgm:pt modelId="{9575C373-4497-4A90-B25F-573C1085A873}" type="pres">
      <dgm:prSet presAssocID="{503BFE9A-D097-45C1-B7CE-74B972334342}" presName="Child1" presStyleLbl="revTx" presStyleIdx="0" presStyleCnt="0">
        <dgm:presLayoutVars>
          <dgm:chMax val="0"/>
          <dgm:chPref val="0"/>
          <dgm:bulletEnabled val="1"/>
        </dgm:presLayoutVars>
      </dgm:prSet>
      <dgm:spPr/>
      <dgm:t>
        <a:bodyPr/>
        <a:lstStyle/>
        <a:p>
          <a:endParaRPr lang="en-US"/>
        </a:p>
      </dgm:t>
    </dgm:pt>
    <dgm:pt modelId="{9FF8F014-5D33-48E9-A42A-838AC829BBBF}" type="pres">
      <dgm:prSet presAssocID="{503BFE9A-D097-45C1-B7CE-74B972334342}" presName="Parent1" presStyleLbl="node1" presStyleIdx="5" presStyleCnt="6">
        <dgm:presLayoutVars>
          <dgm:chMax val="2"/>
          <dgm:chPref val="1"/>
          <dgm:bulletEnabled val="1"/>
        </dgm:presLayoutVars>
      </dgm:prSet>
      <dgm:spPr/>
      <dgm:t>
        <a:bodyPr/>
        <a:lstStyle/>
        <a:p>
          <a:endParaRPr lang="en-US"/>
        </a:p>
      </dgm:t>
    </dgm:pt>
  </dgm:ptLst>
  <dgm:cxnLst>
    <dgm:cxn modelId="{BDB5D61A-8D58-4794-9577-211D1B7F2101}" type="presOf" srcId="{FC49B757-E107-47CF-8C08-B174CAFA1520}" destId="{B623E96C-5395-44FB-90A3-517F0BEB938B}" srcOrd="0" destOrd="0" presId="urn:microsoft.com/office/officeart/2011/layout/InterconnectedBlockProcess"/>
    <dgm:cxn modelId="{9D801E9B-C469-4425-A7E1-15B68912498B}" type="presOf" srcId="{D1A5C56E-D661-4563-B775-A3E31F064080}" destId="{429EF503-91EA-4333-A2A2-41C104E2A288}" srcOrd="1" destOrd="0" presId="urn:microsoft.com/office/officeart/2011/layout/InterconnectedBlockProcess"/>
    <dgm:cxn modelId="{0C4B55B9-B2D0-457E-915A-85CDE34D96D5}" type="presOf" srcId="{245D9B0A-0429-4B2A-9CEF-2E98FA985291}" destId="{08F1852E-76A1-48B0-8126-70639BC15F36}" srcOrd="1" destOrd="0" presId="urn:microsoft.com/office/officeart/2011/layout/InterconnectedBlockProcess"/>
    <dgm:cxn modelId="{65CBA974-A8AB-4A25-A7EC-DB305BAC3E4E}" srcId="{AC3D0E11-64CD-47E1-8092-AB55377AF0C6}" destId="{E1238B41-8D41-4971-BFB5-560D9917A379}" srcOrd="0" destOrd="0" parTransId="{634AEE62-B5C2-471A-9275-4213C288D8C8}" sibTransId="{06F2B2F0-96B4-4C1E-81D2-BCF6054E6390}"/>
    <dgm:cxn modelId="{68DB0C79-31AB-4AEB-9D10-014AA4EDC28C}" type="presOf" srcId="{90A94E95-8838-4C54-BCAD-1690AF9675E3}" destId="{B73E2F35-DF6B-445C-9C21-B14805ED1336}" srcOrd="0" destOrd="0" presId="urn:microsoft.com/office/officeart/2011/layout/InterconnectedBlockProcess"/>
    <dgm:cxn modelId="{7A1088FA-4F48-46D0-9D04-52E47735C582}" srcId="{81883FE0-34E6-42B5-876A-4422117D2D4D}" destId="{D98B4125-F7F8-41B2-AFFE-EDFFFB7BAB60}" srcOrd="5" destOrd="0" parTransId="{3590DD27-826F-4CC2-B131-7C6EE159E0C5}" sibTransId="{5AE475C1-EA43-46F6-A29C-28261E1CDB10}"/>
    <dgm:cxn modelId="{C500DFE7-1CB0-4422-9708-014CACEE9DEB}" srcId="{81883FE0-34E6-42B5-876A-4422117D2D4D}" destId="{19BDB771-DD02-4FE7-8220-73C6BB35DCB9}" srcOrd="2" destOrd="0" parTransId="{0AAE0F1B-CA24-4E3C-97C9-0FB97C7FEC56}" sibTransId="{B52F8E9B-387F-4B8D-AF7F-7B04703016A8}"/>
    <dgm:cxn modelId="{83DEF1CD-885D-4DF8-B7D9-FB896A02011F}" type="presOf" srcId="{AC3D0E11-64CD-47E1-8092-AB55377AF0C6}" destId="{508DCCBA-0BA8-42DA-8639-E01FD62262DC}" srcOrd="0" destOrd="0" presId="urn:microsoft.com/office/officeart/2011/layout/InterconnectedBlockProcess"/>
    <dgm:cxn modelId="{00795767-6824-4A2E-9B85-D67B78487BF8}" srcId="{19BDB771-DD02-4FE7-8220-73C6BB35DCB9}" destId="{245D9B0A-0429-4B2A-9CEF-2E98FA985291}" srcOrd="0" destOrd="0" parTransId="{006FC68F-EAF3-4288-A6BD-8944F6D0FEE4}" sibTransId="{C25C66FC-9A82-47F0-8F5C-FBDCD3CB2B31}"/>
    <dgm:cxn modelId="{654C1A81-6B44-4DB2-B5C0-2EEB17D878C5}" srcId="{81883FE0-34E6-42B5-876A-4422117D2D4D}" destId="{AC3D0E11-64CD-47E1-8092-AB55377AF0C6}" srcOrd="1" destOrd="0" parTransId="{42F84989-4285-4811-AE9F-3E559E8272C1}" sibTransId="{CFB6FC9F-528D-4D08-8743-3A6C20B4B940}"/>
    <dgm:cxn modelId="{A0311465-E116-4068-B316-B0316E11526F}" srcId="{81883FE0-34E6-42B5-876A-4422117D2D4D}" destId="{503BFE9A-D097-45C1-B7CE-74B972334342}" srcOrd="0" destOrd="0" parTransId="{E1161968-DA90-4101-AE1D-7284FD6DD1F9}" sibTransId="{EC7F75E9-2C9A-42FD-A504-80F944801DBB}"/>
    <dgm:cxn modelId="{3DD2D4E9-F9E6-4688-AECE-ECFF2B0C8D0A}" type="presOf" srcId="{81883FE0-34E6-42B5-876A-4422117D2D4D}" destId="{4AAD5B13-D10B-4043-87FB-26073BB94585}" srcOrd="0" destOrd="0" presId="urn:microsoft.com/office/officeart/2011/layout/InterconnectedBlockProcess"/>
    <dgm:cxn modelId="{61059033-D1BC-4500-A44F-9122129EF425}" type="presOf" srcId="{0A9C62D3-CBA7-4439-967E-06A6E1EECFFE}" destId="{AC48A497-EA4D-4161-83C4-A37EEBFFCD33}" srcOrd="0" destOrd="0" presId="urn:microsoft.com/office/officeart/2011/layout/InterconnectedBlockProcess"/>
    <dgm:cxn modelId="{F7A0F7A2-8849-4BB8-9576-A7AEFA18DE8F}" type="presOf" srcId="{90A94E95-8838-4C54-BCAD-1690AF9675E3}" destId="{DDB458A6-E807-4348-AD5D-8BF7EC14EF17}" srcOrd="1" destOrd="0" presId="urn:microsoft.com/office/officeart/2011/layout/InterconnectedBlockProcess"/>
    <dgm:cxn modelId="{14EB770A-AEDC-4B11-8971-7266A11A1C00}" type="presOf" srcId="{E1238B41-8D41-4971-BFB5-560D9917A379}" destId="{6C9B0923-9E98-46B3-9A28-EF7F300DF5E8}" srcOrd="1" destOrd="0" presId="urn:microsoft.com/office/officeart/2011/layout/InterconnectedBlockProcess"/>
    <dgm:cxn modelId="{7FC81E51-2D31-48DA-A08E-1BF3B9162355}" type="presOf" srcId="{D98B4125-F7F8-41B2-AFFE-EDFFFB7BAB60}" destId="{F2D4BDC0-5420-43F8-9B85-67590BCE1728}" srcOrd="0" destOrd="0" presId="urn:microsoft.com/office/officeart/2011/layout/InterconnectedBlockProcess"/>
    <dgm:cxn modelId="{07E49EB0-925B-4D7B-9A1F-E9E9941448A9}" type="presOf" srcId="{503BFE9A-D097-45C1-B7CE-74B972334342}" destId="{9FF8F014-5D33-48E9-A42A-838AC829BBBF}" srcOrd="0" destOrd="0" presId="urn:microsoft.com/office/officeart/2011/layout/InterconnectedBlockProcess"/>
    <dgm:cxn modelId="{312DC0A5-9AB0-428D-B676-6B04B0481169}" type="presOf" srcId="{6B771C8A-8D67-4594-96CA-9FAE78CDC041}" destId="{A5A75D2A-7045-420E-8955-0DE287805FF2}" srcOrd="0" destOrd="0" presId="urn:microsoft.com/office/officeart/2011/layout/InterconnectedBlockProcess"/>
    <dgm:cxn modelId="{405177C8-8A42-415D-9EC6-B2DF52E581D3}" srcId="{503BFE9A-D097-45C1-B7CE-74B972334342}" destId="{6B771C8A-8D67-4594-96CA-9FAE78CDC041}" srcOrd="0" destOrd="0" parTransId="{6DEABAFD-E7E1-457D-950C-BDD0B658C8D8}" sibTransId="{85BB2B2A-5DCB-4C9B-ADE6-108B2207DBFA}"/>
    <dgm:cxn modelId="{6FA24E84-5106-4DF9-9B49-781319C64103}" type="presOf" srcId="{C9D7F62F-582D-4E42-A431-C95B23F612A0}" destId="{1529DCBD-C4D6-41B7-BB07-3C0D01C10004}" srcOrd="0" destOrd="0" presId="urn:microsoft.com/office/officeart/2011/layout/InterconnectedBlockProcess"/>
    <dgm:cxn modelId="{4D113EB1-CDED-4385-B944-92A5F5523820}" type="presOf" srcId="{D1A5C56E-D661-4563-B775-A3E31F064080}" destId="{B78375B9-359D-4CA6-9994-1C6AC39051A2}" srcOrd="0" destOrd="0" presId="urn:microsoft.com/office/officeart/2011/layout/InterconnectedBlockProcess"/>
    <dgm:cxn modelId="{AE5B8817-4EFC-45AB-A64B-EFA161D7DD1B}" srcId="{D98B4125-F7F8-41B2-AFFE-EDFFFB7BAB60}" destId="{D1A5C56E-D661-4563-B775-A3E31F064080}" srcOrd="0" destOrd="0" parTransId="{E8933A71-3770-432A-A492-1697200D9D56}" sibTransId="{2220D433-BCFE-4E72-86A2-90F0181B1DD0}"/>
    <dgm:cxn modelId="{727E1D79-C828-4669-A9B5-1C9BABC11A98}" srcId="{0A9C62D3-CBA7-4439-967E-06A6E1EECFFE}" destId="{90A94E95-8838-4C54-BCAD-1690AF9675E3}" srcOrd="0" destOrd="0" parTransId="{FBCA0827-8C7A-42E4-9F84-FF98B802EF1E}" sibTransId="{0F720E80-7DC3-4768-9712-0A747AD1D986}"/>
    <dgm:cxn modelId="{7D2937FF-F29C-42FA-8959-54F7F401AB07}" type="presOf" srcId="{6B771C8A-8D67-4594-96CA-9FAE78CDC041}" destId="{9575C373-4497-4A90-B25F-573C1085A873}" srcOrd="1" destOrd="0" presId="urn:microsoft.com/office/officeart/2011/layout/InterconnectedBlockProcess"/>
    <dgm:cxn modelId="{9AEDC602-04D4-4318-92BF-3F9FD62A8731}" srcId="{81883FE0-34E6-42B5-876A-4422117D2D4D}" destId="{0A9C62D3-CBA7-4439-967E-06A6E1EECFFE}" srcOrd="3" destOrd="0" parTransId="{0F610BDB-0BFE-4B21-91C0-35A1C0483871}" sibTransId="{43B97179-8642-4E79-8058-3843DF031B0F}"/>
    <dgm:cxn modelId="{7A9536DD-54AD-497F-95EB-9818B48A95DF}" srcId="{81883FE0-34E6-42B5-876A-4422117D2D4D}" destId="{FC49B757-E107-47CF-8C08-B174CAFA1520}" srcOrd="4" destOrd="0" parTransId="{26102F10-04E5-4DDA-8DE6-8563C829524F}" sibTransId="{62D5521D-A912-4BA4-A5C6-366D849399D6}"/>
    <dgm:cxn modelId="{B49840FD-2E01-448C-A3AE-274292213D2B}" type="presOf" srcId="{C9D7F62F-582D-4E42-A431-C95B23F612A0}" destId="{CA1AE43B-D278-42AF-9F10-4212D7B9FFA2}" srcOrd="1" destOrd="0" presId="urn:microsoft.com/office/officeart/2011/layout/InterconnectedBlockProcess"/>
    <dgm:cxn modelId="{0A35258D-CE41-4A0E-A1C9-316ACE45D369}" type="presOf" srcId="{E1238B41-8D41-4971-BFB5-560D9917A379}" destId="{3A0096D2-0E05-4976-87CC-1F457DCB5DC4}" srcOrd="0" destOrd="0" presId="urn:microsoft.com/office/officeart/2011/layout/InterconnectedBlockProcess"/>
    <dgm:cxn modelId="{52307663-E00C-4124-8B41-E3A96F2B42A7}" srcId="{FC49B757-E107-47CF-8C08-B174CAFA1520}" destId="{C9D7F62F-582D-4E42-A431-C95B23F612A0}" srcOrd="0" destOrd="0" parTransId="{E04EFD3B-F6B8-44EF-AB3F-ECF7F2E4A425}" sibTransId="{02F93C9D-902A-471E-BE28-4B43BC3FB0E6}"/>
    <dgm:cxn modelId="{B3B993CD-4493-4AA1-A332-20E0141E0F62}" type="presOf" srcId="{19BDB771-DD02-4FE7-8220-73C6BB35DCB9}" destId="{11C57BCD-2BB7-45EA-8CA9-BEE73580800A}" srcOrd="0" destOrd="0" presId="urn:microsoft.com/office/officeart/2011/layout/InterconnectedBlockProcess"/>
    <dgm:cxn modelId="{045D9070-0FB4-4C73-BD56-64EAB86F79E6}" type="presOf" srcId="{245D9B0A-0429-4B2A-9CEF-2E98FA985291}" destId="{0A67F3EB-817A-446D-9595-BEEAD4426B49}" srcOrd="0" destOrd="0" presId="urn:microsoft.com/office/officeart/2011/layout/InterconnectedBlockProcess"/>
    <dgm:cxn modelId="{7CA90BD8-255F-4639-AA25-14E441B9379B}" type="presParOf" srcId="{4AAD5B13-D10B-4043-87FB-26073BB94585}" destId="{9F8EDBA3-963F-4C53-84F1-6978E4C3FCA3}" srcOrd="0" destOrd="0" presId="urn:microsoft.com/office/officeart/2011/layout/InterconnectedBlockProcess"/>
    <dgm:cxn modelId="{E90A4B01-23FE-4053-A399-874E58BF3DDD}" type="presParOf" srcId="{9F8EDBA3-963F-4C53-84F1-6978E4C3FCA3}" destId="{B78375B9-359D-4CA6-9994-1C6AC39051A2}" srcOrd="0" destOrd="0" presId="urn:microsoft.com/office/officeart/2011/layout/InterconnectedBlockProcess"/>
    <dgm:cxn modelId="{5C3074DD-F5A8-4593-9186-BFF8184E995C}" type="presParOf" srcId="{4AAD5B13-D10B-4043-87FB-26073BB94585}" destId="{429EF503-91EA-4333-A2A2-41C104E2A288}" srcOrd="1" destOrd="0" presId="urn:microsoft.com/office/officeart/2011/layout/InterconnectedBlockProcess"/>
    <dgm:cxn modelId="{D9CBC8A2-0C0C-4AA3-9564-C1E706B550EE}" type="presParOf" srcId="{4AAD5B13-D10B-4043-87FB-26073BB94585}" destId="{F2D4BDC0-5420-43F8-9B85-67590BCE1728}" srcOrd="2" destOrd="0" presId="urn:microsoft.com/office/officeart/2011/layout/InterconnectedBlockProcess"/>
    <dgm:cxn modelId="{18141FBF-5F0F-479C-9890-8EA01FF3FA31}" type="presParOf" srcId="{4AAD5B13-D10B-4043-87FB-26073BB94585}" destId="{C945E024-7806-44F0-B2A3-28C7E5AEFA4B}" srcOrd="3" destOrd="0" presId="urn:microsoft.com/office/officeart/2011/layout/InterconnectedBlockProcess"/>
    <dgm:cxn modelId="{B6B20320-EE26-4BA1-8CB7-6EFCDC372C9E}" type="presParOf" srcId="{C945E024-7806-44F0-B2A3-28C7E5AEFA4B}" destId="{1529DCBD-C4D6-41B7-BB07-3C0D01C10004}" srcOrd="0" destOrd="0" presId="urn:microsoft.com/office/officeart/2011/layout/InterconnectedBlockProcess"/>
    <dgm:cxn modelId="{186183FD-6102-4ADA-8638-E65A7B4C1795}" type="presParOf" srcId="{4AAD5B13-D10B-4043-87FB-26073BB94585}" destId="{CA1AE43B-D278-42AF-9F10-4212D7B9FFA2}" srcOrd="4" destOrd="0" presId="urn:microsoft.com/office/officeart/2011/layout/InterconnectedBlockProcess"/>
    <dgm:cxn modelId="{B019217C-72CB-46EF-BE09-0C23F3EC051C}" type="presParOf" srcId="{4AAD5B13-D10B-4043-87FB-26073BB94585}" destId="{B623E96C-5395-44FB-90A3-517F0BEB938B}" srcOrd="5" destOrd="0" presId="urn:microsoft.com/office/officeart/2011/layout/InterconnectedBlockProcess"/>
    <dgm:cxn modelId="{89F05138-954F-45DD-9F43-70116695FE1D}" type="presParOf" srcId="{4AAD5B13-D10B-4043-87FB-26073BB94585}" destId="{2DC8B4BE-A9CF-4ADA-9D59-1B69C36033F6}" srcOrd="6" destOrd="0" presId="urn:microsoft.com/office/officeart/2011/layout/InterconnectedBlockProcess"/>
    <dgm:cxn modelId="{65F768EF-B931-44DA-A78A-58D0A987607F}" type="presParOf" srcId="{2DC8B4BE-A9CF-4ADA-9D59-1B69C36033F6}" destId="{B73E2F35-DF6B-445C-9C21-B14805ED1336}" srcOrd="0" destOrd="0" presId="urn:microsoft.com/office/officeart/2011/layout/InterconnectedBlockProcess"/>
    <dgm:cxn modelId="{D9821702-B2D1-4488-B596-F72F4ABC0F12}" type="presParOf" srcId="{4AAD5B13-D10B-4043-87FB-26073BB94585}" destId="{DDB458A6-E807-4348-AD5D-8BF7EC14EF17}" srcOrd="7" destOrd="0" presId="urn:microsoft.com/office/officeart/2011/layout/InterconnectedBlockProcess"/>
    <dgm:cxn modelId="{3EF4AF41-5C2D-4901-B4E5-872CC814675A}" type="presParOf" srcId="{4AAD5B13-D10B-4043-87FB-26073BB94585}" destId="{AC48A497-EA4D-4161-83C4-A37EEBFFCD33}" srcOrd="8" destOrd="0" presId="urn:microsoft.com/office/officeart/2011/layout/InterconnectedBlockProcess"/>
    <dgm:cxn modelId="{13C3952F-0D0B-4432-BF39-135B6C4A6944}" type="presParOf" srcId="{4AAD5B13-D10B-4043-87FB-26073BB94585}" destId="{4B993EF7-CF91-4CC8-8A57-0BE28BFEF4A8}" srcOrd="9" destOrd="0" presId="urn:microsoft.com/office/officeart/2011/layout/InterconnectedBlockProcess"/>
    <dgm:cxn modelId="{7A2F1C21-9792-47F5-9001-AF59534B41E1}" type="presParOf" srcId="{4B993EF7-CF91-4CC8-8A57-0BE28BFEF4A8}" destId="{0A67F3EB-817A-446D-9595-BEEAD4426B49}" srcOrd="0" destOrd="0" presId="urn:microsoft.com/office/officeart/2011/layout/InterconnectedBlockProcess"/>
    <dgm:cxn modelId="{36B425DE-6187-41BC-9C6D-D3F9A6F5448A}" type="presParOf" srcId="{4AAD5B13-D10B-4043-87FB-26073BB94585}" destId="{08F1852E-76A1-48B0-8126-70639BC15F36}" srcOrd="10" destOrd="0" presId="urn:microsoft.com/office/officeart/2011/layout/InterconnectedBlockProcess"/>
    <dgm:cxn modelId="{D18C9ED4-2E33-4D67-AF0C-AEFCB501BA26}" type="presParOf" srcId="{4AAD5B13-D10B-4043-87FB-26073BB94585}" destId="{11C57BCD-2BB7-45EA-8CA9-BEE73580800A}" srcOrd="11" destOrd="0" presId="urn:microsoft.com/office/officeart/2011/layout/InterconnectedBlockProcess"/>
    <dgm:cxn modelId="{681E18F5-0A53-43CD-BB20-8FA86FC799A7}" type="presParOf" srcId="{4AAD5B13-D10B-4043-87FB-26073BB94585}" destId="{468FD83A-F858-4EFD-A6E2-0993FC977711}" srcOrd="12" destOrd="0" presId="urn:microsoft.com/office/officeart/2011/layout/InterconnectedBlockProcess"/>
    <dgm:cxn modelId="{8C9F13E2-E826-4C54-9702-DCC66085ABC7}" type="presParOf" srcId="{468FD83A-F858-4EFD-A6E2-0993FC977711}" destId="{3A0096D2-0E05-4976-87CC-1F457DCB5DC4}" srcOrd="0" destOrd="0" presId="urn:microsoft.com/office/officeart/2011/layout/InterconnectedBlockProcess"/>
    <dgm:cxn modelId="{57F42593-900E-4FF7-B083-DE12F9DFA58A}" type="presParOf" srcId="{4AAD5B13-D10B-4043-87FB-26073BB94585}" destId="{6C9B0923-9E98-46B3-9A28-EF7F300DF5E8}" srcOrd="13" destOrd="0" presId="urn:microsoft.com/office/officeart/2011/layout/InterconnectedBlockProcess"/>
    <dgm:cxn modelId="{C4C7342B-CBC5-4A2B-9EB8-0AFA22BDC12C}" type="presParOf" srcId="{4AAD5B13-D10B-4043-87FB-26073BB94585}" destId="{508DCCBA-0BA8-42DA-8639-E01FD62262DC}" srcOrd="14" destOrd="0" presId="urn:microsoft.com/office/officeart/2011/layout/InterconnectedBlockProcess"/>
    <dgm:cxn modelId="{048C52DD-967F-4767-90D5-83DB6048D3D3}" type="presParOf" srcId="{4AAD5B13-D10B-4043-87FB-26073BB94585}" destId="{29853E12-8A3E-4F46-9A12-FB15BF11048C}" srcOrd="15" destOrd="0" presId="urn:microsoft.com/office/officeart/2011/layout/InterconnectedBlockProcess"/>
    <dgm:cxn modelId="{F0B0EE16-6E34-4837-8FED-E5819555654C}" type="presParOf" srcId="{29853E12-8A3E-4F46-9A12-FB15BF11048C}" destId="{A5A75D2A-7045-420E-8955-0DE287805FF2}" srcOrd="0" destOrd="0" presId="urn:microsoft.com/office/officeart/2011/layout/InterconnectedBlockProcess"/>
    <dgm:cxn modelId="{1EFF2B85-7020-454F-9D74-43850A58D0C3}" type="presParOf" srcId="{4AAD5B13-D10B-4043-87FB-26073BB94585}" destId="{9575C373-4497-4A90-B25F-573C1085A873}" srcOrd="16" destOrd="0" presId="urn:microsoft.com/office/officeart/2011/layout/InterconnectedBlockProcess"/>
    <dgm:cxn modelId="{B2BA7B75-CDF9-4A70-BBFB-84789AB4038B}" type="presParOf" srcId="{4AAD5B13-D10B-4043-87FB-26073BB94585}" destId="{9FF8F014-5D33-48E9-A42A-838AC829BBBF}" srcOrd="17" destOrd="0" presId="urn:microsoft.com/office/officeart/2011/layout/InterconnectedBlock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9A046B-F7E3-43F6-A81D-BEF54395BDCE}" type="doc">
      <dgm:prSet loTypeId="urn:microsoft.com/office/officeart/2009/3/layout/IncreasingArrowsProcess" loCatId="process" qsTypeId="urn:microsoft.com/office/officeart/2005/8/quickstyle/simple1" qsCatId="simple" csTypeId="urn:microsoft.com/office/officeart/2005/8/colors/colorful2" csCatId="colorful" phldr="1"/>
      <dgm:spPr/>
      <dgm:t>
        <a:bodyPr/>
        <a:lstStyle/>
        <a:p>
          <a:endParaRPr lang="en-US"/>
        </a:p>
      </dgm:t>
    </dgm:pt>
    <dgm:pt modelId="{5DD5B739-2637-411B-83A1-141F83196DB9}">
      <dgm:prSet phldrT="[Text]" custT="1"/>
      <dgm:spPr/>
      <dgm:t>
        <a:bodyPr/>
        <a:lstStyle/>
        <a:p>
          <a:r>
            <a:rPr lang="en-US" sz="1800" smtClean="0">
              <a:latin typeface="Times New Roman" panose="02020603050405020304" pitchFamily="18" charset="0"/>
              <a:cs typeface="Times New Roman" panose="02020603050405020304" pitchFamily="18" charset="0"/>
            </a:rPr>
            <a:t>Công đoàn phối hợp với chính quyền</a:t>
          </a:r>
          <a:endParaRPr lang="en-US" sz="1800">
            <a:latin typeface="Times New Roman" panose="02020603050405020304" pitchFamily="18" charset="0"/>
            <a:cs typeface="Times New Roman" panose="02020603050405020304" pitchFamily="18" charset="0"/>
          </a:endParaRPr>
        </a:p>
      </dgm:t>
    </dgm:pt>
    <dgm:pt modelId="{22D86F06-1F84-463F-BA31-9AA0521796DD}" type="parTrans" cxnId="{E366A23F-CD2F-45E1-96FE-ED2581D82DE9}">
      <dgm:prSet/>
      <dgm:spPr/>
      <dgm:t>
        <a:bodyPr/>
        <a:lstStyle/>
        <a:p>
          <a:endParaRPr lang="en-US" sz="2400">
            <a:latin typeface="Times New Roman" panose="02020603050405020304" pitchFamily="18" charset="0"/>
            <a:cs typeface="Times New Roman" panose="02020603050405020304" pitchFamily="18" charset="0"/>
          </a:endParaRPr>
        </a:p>
      </dgm:t>
    </dgm:pt>
    <dgm:pt modelId="{B941A82C-A0E1-4798-824A-E4C76E6B43B8}" type="sibTrans" cxnId="{E366A23F-CD2F-45E1-96FE-ED2581D82DE9}">
      <dgm:prSet/>
      <dgm:spPr/>
      <dgm:t>
        <a:bodyPr/>
        <a:lstStyle/>
        <a:p>
          <a:endParaRPr lang="en-US" sz="2400">
            <a:latin typeface="Times New Roman" panose="02020603050405020304" pitchFamily="18" charset="0"/>
            <a:cs typeface="Times New Roman" panose="02020603050405020304" pitchFamily="18" charset="0"/>
          </a:endParaRPr>
        </a:p>
      </dgm:t>
    </dgm:pt>
    <dgm:pt modelId="{64DC993F-5AB3-48CF-8F1B-2B37581F6124}">
      <dgm:prSet phldrT="[Text]" custT="1"/>
      <dgm:spPr/>
      <dgm:t>
        <a:bodyPr/>
        <a:lstStyle/>
        <a:p>
          <a:r>
            <a:rPr lang="en-US" sz="1800" smtClean="0">
              <a:latin typeface="Times New Roman" panose="02020603050405020304" pitchFamily="18" charset="0"/>
              <a:cs typeface="Times New Roman" panose="02020603050405020304" pitchFamily="18" charset="0"/>
            </a:rPr>
            <a:t>Đã triển khai thực hiện đầy đủ</a:t>
          </a:r>
          <a:endParaRPr lang="en-US" sz="1800">
            <a:latin typeface="Times New Roman" panose="02020603050405020304" pitchFamily="18" charset="0"/>
            <a:cs typeface="Times New Roman" panose="02020603050405020304" pitchFamily="18" charset="0"/>
          </a:endParaRPr>
        </a:p>
      </dgm:t>
    </dgm:pt>
    <dgm:pt modelId="{3BF7AD1C-B587-4F52-8180-4FB818BEF44A}" type="parTrans" cxnId="{B0709F2C-6A3F-4F6E-BFAE-DADC606DD0E3}">
      <dgm:prSet/>
      <dgm:spPr/>
      <dgm:t>
        <a:bodyPr/>
        <a:lstStyle/>
        <a:p>
          <a:endParaRPr lang="en-US" sz="2400">
            <a:latin typeface="Times New Roman" panose="02020603050405020304" pitchFamily="18" charset="0"/>
            <a:cs typeface="Times New Roman" panose="02020603050405020304" pitchFamily="18" charset="0"/>
          </a:endParaRPr>
        </a:p>
      </dgm:t>
    </dgm:pt>
    <dgm:pt modelId="{0F08D054-7A28-4755-9A4A-288E3557BB48}" type="sibTrans" cxnId="{B0709F2C-6A3F-4F6E-BFAE-DADC606DD0E3}">
      <dgm:prSet/>
      <dgm:spPr/>
      <dgm:t>
        <a:bodyPr/>
        <a:lstStyle/>
        <a:p>
          <a:endParaRPr lang="en-US" sz="2400">
            <a:latin typeface="Times New Roman" panose="02020603050405020304" pitchFamily="18" charset="0"/>
            <a:cs typeface="Times New Roman" panose="02020603050405020304" pitchFamily="18" charset="0"/>
          </a:endParaRPr>
        </a:p>
      </dgm:t>
    </dgm:pt>
    <dgm:pt modelId="{530EF7B8-02FA-414B-834B-58A386CC508C}">
      <dgm:prSet phldrT="[Text]" custT="1"/>
      <dgm:spPr/>
      <dgm:t>
        <a:bodyPr/>
        <a:lstStyle/>
        <a:p>
          <a:r>
            <a:rPr lang="en-US" sz="1800" smtClean="0">
              <a:latin typeface="Times New Roman" panose="02020603050405020304" pitchFamily="18" charset="0"/>
              <a:cs typeface="Times New Roman" panose="02020603050405020304" pitchFamily="18" charset="0"/>
            </a:rPr>
            <a:t>81 sáng kiến được Sở Giáo dục và Đào tạo công nhận phạm vi ảnh hưởng cấp ngành, 67 sáng kiến được Trường công nhận.</a:t>
          </a:r>
          <a:endParaRPr lang="en-US" sz="1800">
            <a:latin typeface="Times New Roman" panose="02020603050405020304" pitchFamily="18" charset="0"/>
            <a:cs typeface="Times New Roman" panose="02020603050405020304" pitchFamily="18" charset="0"/>
          </a:endParaRPr>
        </a:p>
      </dgm:t>
    </dgm:pt>
    <dgm:pt modelId="{1095B82A-8062-49F2-BDD4-B98FDCAA05F7}" type="parTrans" cxnId="{28C456A4-3699-4242-B226-7B72370BE996}">
      <dgm:prSet/>
      <dgm:spPr/>
      <dgm:t>
        <a:bodyPr/>
        <a:lstStyle/>
        <a:p>
          <a:endParaRPr lang="en-US" sz="2400">
            <a:latin typeface="Times New Roman" panose="02020603050405020304" pitchFamily="18" charset="0"/>
            <a:cs typeface="Times New Roman" panose="02020603050405020304" pitchFamily="18" charset="0"/>
          </a:endParaRPr>
        </a:p>
      </dgm:t>
    </dgm:pt>
    <dgm:pt modelId="{69FB6B32-EB9A-4164-8018-480E74B02A3C}" type="sibTrans" cxnId="{28C456A4-3699-4242-B226-7B72370BE996}">
      <dgm:prSet/>
      <dgm:spPr/>
      <dgm:t>
        <a:bodyPr/>
        <a:lstStyle/>
        <a:p>
          <a:endParaRPr lang="en-US" sz="2400">
            <a:latin typeface="Times New Roman" panose="02020603050405020304" pitchFamily="18" charset="0"/>
            <a:cs typeface="Times New Roman" panose="02020603050405020304" pitchFamily="18" charset="0"/>
          </a:endParaRPr>
        </a:p>
      </dgm:t>
    </dgm:pt>
    <dgm:pt modelId="{73CF5570-4DCB-47E7-A17E-371215112DB8}">
      <dgm:prSet phldrT="[Text]" custT="1"/>
      <dgm:spPr/>
      <dgm:t>
        <a:bodyPr/>
        <a:lstStyle/>
        <a:p>
          <a:r>
            <a:rPr lang="en-US" sz="1800" smtClean="0">
              <a:latin typeface="Times New Roman" panose="02020603050405020304" pitchFamily="18" charset="0"/>
              <a:cs typeface="Times New Roman" panose="02020603050405020304" pitchFamily="18" charset="0"/>
            </a:rPr>
            <a:t>Tổ chuyên môn phối hợp với tổ công đoàn</a:t>
          </a:r>
          <a:endParaRPr lang="en-US" sz="1800">
            <a:latin typeface="Times New Roman" panose="02020603050405020304" pitchFamily="18" charset="0"/>
            <a:cs typeface="Times New Roman" panose="02020603050405020304" pitchFamily="18" charset="0"/>
          </a:endParaRPr>
        </a:p>
      </dgm:t>
    </dgm:pt>
    <dgm:pt modelId="{CDA62036-2A94-425F-AA5A-525D8ECC9843}" type="sibTrans" cxnId="{DC05A7FF-3164-45FD-A9AA-841C75466DCF}">
      <dgm:prSet/>
      <dgm:spPr/>
      <dgm:t>
        <a:bodyPr/>
        <a:lstStyle/>
        <a:p>
          <a:endParaRPr lang="en-US" sz="2400">
            <a:latin typeface="Times New Roman" panose="02020603050405020304" pitchFamily="18" charset="0"/>
            <a:cs typeface="Times New Roman" panose="02020603050405020304" pitchFamily="18" charset="0"/>
          </a:endParaRPr>
        </a:p>
      </dgm:t>
    </dgm:pt>
    <dgm:pt modelId="{22661C48-D1D5-42F9-8087-D05D5875E717}" type="parTrans" cxnId="{DC05A7FF-3164-45FD-A9AA-841C75466DCF}">
      <dgm:prSet/>
      <dgm:spPr/>
      <dgm:t>
        <a:bodyPr/>
        <a:lstStyle/>
        <a:p>
          <a:endParaRPr lang="en-US" sz="2400">
            <a:latin typeface="Times New Roman" panose="02020603050405020304" pitchFamily="18" charset="0"/>
            <a:cs typeface="Times New Roman" panose="02020603050405020304" pitchFamily="18" charset="0"/>
          </a:endParaRPr>
        </a:p>
      </dgm:t>
    </dgm:pt>
    <dgm:pt modelId="{8FE1235F-4C1F-439C-A4B9-E8CA020A2FFB}">
      <dgm:prSet phldrT="[Text]" custT="1"/>
      <dgm:spPr/>
      <dgm:t>
        <a:bodyPr/>
        <a:lstStyle/>
        <a:p>
          <a:r>
            <a:rPr lang="en-US" sz="1800" smtClean="0">
              <a:latin typeface="Times New Roman" panose="02020603050405020304" pitchFamily="18" charset="0"/>
              <a:cs typeface="Times New Roman" panose="02020603050405020304" pitchFamily="18" charset="0"/>
            </a:rPr>
            <a:t>Đã thực hiện đầy đủ </a:t>
          </a:r>
          <a:endParaRPr lang="en-US" sz="1800">
            <a:latin typeface="Times New Roman" panose="02020603050405020304" pitchFamily="18" charset="0"/>
            <a:cs typeface="Times New Roman" panose="02020603050405020304" pitchFamily="18" charset="0"/>
          </a:endParaRPr>
        </a:p>
      </dgm:t>
    </dgm:pt>
    <dgm:pt modelId="{8EB48542-37ED-4FF0-AB75-F4F7B2137D22}" type="parTrans" cxnId="{3C23CF6F-5D6F-4929-8E09-90D5FDF26BBD}">
      <dgm:prSet/>
      <dgm:spPr/>
      <dgm:t>
        <a:bodyPr/>
        <a:lstStyle/>
        <a:p>
          <a:endParaRPr lang="en-US" sz="2400">
            <a:latin typeface="Times New Roman" panose="02020603050405020304" pitchFamily="18" charset="0"/>
            <a:cs typeface="Times New Roman" panose="02020603050405020304" pitchFamily="18" charset="0"/>
          </a:endParaRPr>
        </a:p>
      </dgm:t>
    </dgm:pt>
    <dgm:pt modelId="{6F623EE8-1880-4A8F-B3D3-1AABE1A8A9BE}" type="sibTrans" cxnId="{3C23CF6F-5D6F-4929-8E09-90D5FDF26BBD}">
      <dgm:prSet/>
      <dgm:spPr/>
      <dgm:t>
        <a:bodyPr/>
        <a:lstStyle/>
        <a:p>
          <a:endParaRPr lang="en-US" sz="2400">
            <a:latin typeface="Times New Roman" panose="02020603050405020304" pitchFamily="18" charset="0"/>
            <a:cs typeface="Times New Roman" panose="02020603050405020304" pitchFamily="18" charset="0"/>
          </a:endParaRPr>
        </a:p>
      </dgm:t>
    </dgm:pt>
    <dgm:pt modelId="{587A2DF2-0406-4878-ABFD-3B1B737D60B7}">
      <dgm:prSet phldrT="[Text]" custT="1"/>
      <dgm:spPr/>
      <dgm:t>
        <a:bodyPr/>
        <a:lstStyle/>
        <a:p>
          <a:r>
            <a:rPr lang="en-US" sz="1800" smtClean="0">
              <a:latin typeface="Times New Roman" panose="02020603050405020304" pitchFamily="18" charset="0"/>
              <a:cs typeface="Times New Roman" panose="02020603050405020304" pitchFamily="18" charset="0"/>
            </a:rPr>
            <a:t>Mỗi CB-GV-NV có một ý tưởng, sáng kiến, giải pháp</a:t>
          </a:r>
          <a:endParaRPr lang="en-US" sz="1800">
            <a:latin typeface="Times New Roman" panose="02020603050405020304" pitchFamily="18" charset="0"/>
            <a:cs typeface="Times New Roman" panose="02020603050405020304" pitchFamily="18" charset="0"/>
          </a:endParaRPr>
        </a:p>
      </dgm:t>
    </dgm:pt>
    <dgm:pt modelId="{649ABEA7-1DCF-4895-8818-8830A6FB0FEA}" type="sibTrans" cxnId="{F7936AF1-1100-4B5B-9970-5B83013032E6}">
      <dgm:prSet/>
      <dgm:spPr/>
      <dgm:t>
        <a:bodyPr/>
        <a:lstStyle/>
        <a:p>
          <a:endParaRPr lang="en-US" sz="2400">
            <a:latin typeface="Times New Roman" panose="02020603050405020304" pitchFamily="18" charset="0"/>
            <a:cs typeface="Times New Roman" panose="02020603050405020304" pitchFamily="18" charset="0"/>
          </a:endParaRPr>
        </a:p>
      </dgm:t>
    </dgm:pt>
    <dgm:pt modelId="{D26F8C4D-2073-4AF9-B835-213817DBFBEC}" type="parTrans" cxnId="{F7936AF1-1100-4B5B-9970-5B83013032E6}">
      <dgm:prSet/>
      <dgm:spPr/>
      <dgm:t>
        <a:bodyPr/>
        <a:lstStyle/>
        <a:p>
          <a:endParaRPr lang="en-US" sz="2400">
            <a:latin typeface="Times New Roman" panose="02020603050405020304" pitchFamily="18" charset="0"/>
            <a:cs typeface="Times New Roman" panose="02020603050405020304" pitchFamily="18" charset="0"/>
          </a:endParaRPr>
        </a:p>
      </dgm:t>
    </dgm:pt>
    <dgm:pt modelId="{A3F308F4-4322-45F4-BD6E-DF98B27319FE}" type="pres">
      <dgm:prSet presAssocID="{F29A046B-F7E3-43F6-A81D-BEF54395BDCE}" presName="Name0" presStyleCnt="0">
        <dgm:presLayoutVars>
          <dgm:chMax val="5"/>
          <dgm:chPref val="5"/>
          <dgm:dir/>
          <dgm:animLvl val="lvl"/>
        </dgm:presLayoutVars>
      </dgm:prSet>
      <dgm:spPr/>
      <dgm:t>
        <a:bodyPr/>
        <a:lstStyle/>
        <a:p>
          <a:endParaRPr lang="en-US"/>
        </a:p>
      </dgm:t>
    </dgm:pt>
    <dgm:pt modelId="{E0D56B65-113D-4A5D-9774-C6A700F16CCB}" type="pres">
      <dgm:prSet presAssocID="{5DD5B739-2637-411B-83A1-141F83196DB9}" presName="parentText1" presStyleLbl="node1" presStyleIdx="0" presStyleCnt="3">
        <dgm:presLayoutVars>
          <dgm:chMax/>
          <dgm:chPref val="3"/>
          <dgm:bulletEnabled val="1"/>
        </dgm:presLayoutVars>
      </dgm:prSet>
      <dgm:spPr/>
      <dgm:t>
        <a:bodyPr/>
        <a:lstStyle/>
        <a:p>
          <a:endParaRPr lang="en-US"/>
        </a:p>
      </dgm:t>
    </dgm:pt>
    <dgm:pt modelId="{69F34A2B-EF7A-4933-BAF1-7A081C4E9948}" type="pres">
      <dgm:prSet presAssocID="{5DD5B739-2637-411B-83A1-141F83196DB9}" presName="childText1" presStyleLbl="solidAlignAcc1" presStyleIdx="0" presStyleCnt="3" custScaleY="34661" custLinFactNeighborY="-42612">
        <dgm:presLayoutVars>
          <dgm:chMax val="0"/>
          <dgm:chPref val="0"/>
          <dgm:bulletEnabled val="1"/>
        </dgm:presLayoutVars>
      </dgm:prSet>
      <dgm:spPr/>
      <dgm:t>
        <a:bodyPr/>
        <a:lstStyle/>
        <a:p>
          <a:endParaRPr lang="en-US"/>
        </a:p>
      </dgm:t>
    </dgm:pt>
    <dgm:pt modelId="{20A10D5A-071E-4AB5-8B07-F05D9625D94F}" type="pres">
      <dgm:prSet presAssocID="{73CF5570-4DCB-47E7-A17E-371215112DB8}" presName="parentText2" presStyleLbl="node1" presStyleIdx="1" presStyleCnt="3">
        <dgm:presLayoutVars>
          <dgm:chMax/>
          <dgm:chPref val="3"/>
          <dgm:bulletEnabled val="1"/>
        </dgm:presLayoutVars>
      </dgm:prSet>
      <dgm:spPr/>
      <dgm:t>
        <a:bodyPr/>
        <a:lstStyle/>
        <a:p>
          <a:endParaRPr lang="en-US"/>
        </a:p>
      </dgm:t>
    </dgm:pt>
    <dgm:pt modelId="{9E5C5167-51F1-4C18-AB95-BFB8EB1140FA}" type="pres">
      <dgm:prSet presAssocID="{73CF5570-4DCB-47E7-A17E-371215112DB8}" presName="childText2" presStyleLbl="solidAlignAcc1" presStyleIdx="1" presStyleCnt="3" custScaleX="100332" custScaleY="41310" custLinFactNeighborX="-610" custLinFactNeighborY="-32815">
        <dgm:presLayoutVars>
          <dgm:chMax val="0"/>
          <dgm:chPref val="0"/>
          <dgm:bulletEnabled val="1"/>
        </dgm:presLayoutVars>
      </dgm:prSet>
      <dgm:spPr/>
      <dgm:t>
        <a:bodyPr/>
        <a:lstStyle/>
        <a:p>
          <a:endParaRPr lang="en-US"/>
        </a:p>
      </dgm:t>
    </dgm:pt>
    <dgm:pt modelId="{39A40941-A472-447D-861E-B8F0B6CE6106}" type="pres">
      <dgm:prSet presAssocID="{587A2DF2-0406-4878-ABFD-3B1B737D60B7}" presName="parentText3" presStyleLbl="node1" presStyleIdx="2" presStyleCnt="3">
        <dgm:presLayoutVars>
          <dgm:chMax/>
          <dgm:chPref val="3"/>
          <dgm:bulletEnabled val="1"/>
        </dgm:presLayoutVars>
      </dgm:prSet>
      <dgm:spPr/>
      <dgm:t>
        <a:bodyPr/>
        <a:lstStyle/>
        <a:p>
          <a:endParaRPr lang="en-US"/>
        </a:p>
      </dgm:t>
    </dgm:pt>
    <dgm:pt modelId="{62C4F442-1E1D-4D4D-8A50-E46C3778BD45}" type="pres">
      <dgm:prSet presAssocID="{587A2DF2-0406-4878-ABFD-3B1B737D60B7}" presName="childText3" presStyleLbl="solidAlignAcc1" presStyleIdx="2" presStyleCnt="3" custScaleY="55567" custLinFactNeighborX="-610" custLinFactNeighborY="-24214">
        <dgm:presLayoutVars>
          <dgm:chMax val="0"/>
          <dgm:chPref val="0"/>
          <dgm:bulletEnabled val="1"/>
        </dgm:presLayoutVars>
      </dgm:prSet>
      <dgm:spPr/>
      <dgm:t>
        <a:bodyPr/>
        <a:lstStyle/>
        <a:p>
          <a:endParaRPr lang="en-US"/>
        </a:p>
      </dgm:t>
    </dgm:pt>
  </dgm:ptLst>
  <dgm:cxnLst>
    <dgm:cxn modelId="{B0709F2C-6A3F-4F6E-BFAE-DADC606DD0E3}" srcId="{73CF5570-4DCB-47E7-A17E-371215112DB8}" destId="{64DC993F-5AB3-48CF-8F1B-2B37581F6124}" srcOrd="0" destOrd="0" parTransId="{3BF7AD1C-B587-4F52-8180-4FB818BEF44A}" sibTransId="{0F08D054-7A28-4755-9A4A-288E3557BB48}"/>
    <dgm:cxn modelId="{DC05A7FF-3164-45FD-A9AA-841C75466DCF}" srcId="{F29A046B-F7E3-43F6-A81D-BEF54395BDCE}" destId="{73CF5570-4DCB-47E7-A17E-371215112DB8}" srcOrd="1" destOrd="0" parTransId="{22661C48-D1D5-42F9-8087-D05D5875E717}" sibTransId="{CDA62036-2A94-425F-AA5A-525D8ECC9843}"/>
    <dgm:cxn modelId="{F7936AF1-1100-4B5B-9970-5B83013032E6}" srcId="{F29A046B-F7E3-43F6-A81D-BEF54395BDCE}" destId="{587A2DF2-0406-4878-ABFD-3B1B737D60B7}" srcOrd="2" destOrd="0" parTransId="{D26F8C4D-2073-4AF9-B835-213817DBFBEC}" sibTransId="{649ABEA7-1DCF-4895-8818-8830A6FB0FEA}"/>
    <dgm:cxn modelId="{28C456A4-3699-4242-B226-7B72370BE996}" srcId="{587A2DF2-0406-4878-ABFD-3B1B737D60B7}" destId="{530EF7B8-02FA-414B-834B-58A386CC508C}" srcOrd="0" destOrd="0" parTransId="{1095B82A-8062-49F2-BDD4-B98FDCAA05F7}" sibTransId="{69FB6B32-EB9A-4164-8018-480E74B02A3C}"/>
    <dgm:cxn modelId="{B88FCBB5-AB69-47D4-87A1-74E405F63268}" type="presOf" srcId="{64DC993F-5AB3-48CF-8F1B-2B37581F6124}" destId="{9E5C5167-51F1-4C18-AB95-BFB8EB1140FA}" srcOrd="0" destOrd="0" presId="urn:microsoft.com/office/officeart/2009/3/layout/IncreasingArrowsProcess"/>
    <dgm:cxn modelId="{DDAF206C-6AFE-4BC7-87A5-94E2B944AB10}" type="presOf" srcId="{8FE1235F-4C1F-439C-A4B9-E8CA020A2FFB}" destId="{69F34A2B-EF7A-4933-BAF1-7A081C4E9948}" srcOrd="0" destOrd="0" presId="urn:microsoft.com/office/officeart/2009/3/layout/IncreasingArrowsProcess"/>
    <dgm:cxn modelId="{276B2FDD-3884-4BC5-B9E8-BB500747069B}" type="presOf" srcId="{73CF5570-4DCB-47E7-A17E-371215112DB8}" destId="{20A10D5A-071E-4AB5-8B07-F05D9625D94F}" srcOrd="0" destOrd="0" presId="urn:microsoft.com/office/officeart/2009/3/layout/IncreasingArrowsProcess"/>
    <dgm:cxn modelId="{DF60D89B-BEF2-41B6-B910-368D3F49FD40}" type="presOf" srcId="{587A2DF2-0406-4878-ABFD-3B1B737D60B7}" destId="{39A40941-A472-447D-861E-B8F0B6CE6106}" srcOrd="0" destOrd="0" presId="urn:microsoft.com/office/officeart/2009/3/layout/IncreasingArrowsProcess"/>
    <dgm:cxn modelId="{CB021B4B-6443-4C94-8708-7C5E00B064DE}" type="presOf" srcId="{F29A046B-F7E3-43F6-A81D-BEF54395BDCE}" destId="{A3F308F4-4322-45F4-BD6E-DF98B27319FE}" srcOrd="0" destOrd="0" presId="urn:microsoft.com/office/officeart/2009/3/layout/IncreasingArrowsProcess"/>
    <dgm:cxn modelId="{93E0D92E-CDF1-4B00-B53A-CD39854C8AAF}" type="presOf" srcId="{5DD5B739-2637-411B-83A1-141F83196DB9}" destId="{E0D56B65-113D-4A5D-9774-C6A700F16CCB}" srcOrd="0" destOrd="0" presId="urn:microsoft.com/office/officeart/2009/3/layout/IncreasingArrowsProcess"/>
    <dgm:cxn modelId="{3C23CF6F-5D6F-4929-8E09-90D5FDF26BBD}" srcId="{5DD5B739-2637-411B-83A1-141F83196DB9}" destId="{8FE1235F-4C1F-439C-A4B9-E8CA020A2FFB}" srcOrd="0" destOrd="0" parTransId="{8EB48542-37ED-4FF0-AB75-F4F7B2137D22}" sibTransId="{6F623EE8-1880-4A8F-B3D3-1AABE1A8A9BE}"/>
    <dgm:cxn modelId="{E366A23F-CD2F-45E1-96FE-ED2581D82DE9}" srcId="{F29A046B-F7E3-43F6-A81D-BEF54395BDCE}" destId="{5DD5B739-2637-411B-83A1-141F83196DB9}" srcOrd="0" destOrd="0" parTransId="{22D86F06-1F84-463F-BA31-9AA0521796DD}" sibTransId="{B941A82C-A0E1-4798-824A-E4C76E6B43B8}"/>
    <dgm:cxn modelId="{B34B7DF1-5E82-4B30-9FCF-B153F278CA77}" type="presOf" srcId="{530EF7B8-02FA-414B-834B-58A386CC508C}" destId="{62C4F442-1E1D-4D4D-8A50-E46C3778BD45}" srcOrd="0" destOrd="0" presId="urn:microsoft.com/office/officeart/2009/3/layout/IncreasingArrowsProcess"/>
    <dgm:cxn modelId="{E0D9DFC5-6C09-4A6C-9C5D-14DBD0D47127}" type="presParOf" srcId="{A3F308F4-4322-45F4-BD6E-DF98B27319FE}" destId="{E0D56B65-113D-4A5D-9774-C6A700F16CCB}" srcOrd="0" destOrd="0" presId="urn:microsoft.com/office/officeart/2009/3/layout/IncreasingArrowsProcess"/>
    <dgm:cxn modelId="{51CC1473-6020-4213-8B59-D5E4673D5389}" type="presParOf" srcId="{A3F308F4-4322-45F4-BD6E-DF98B27319FE}" destId="{69F34A2B-EF7A-4933-BAF1-7A081C4E9948}" srcOrd="1" destOrd="0" presId="urn:microsoft.com/office/officeart/2009/3/layout/IncreasingArrowsProcess"/>
    <dgm:cxn modelId="{A9218C93-F1B3-47DD-9570-E7DDEFA5FD5F}" type="presParOf" srcId="{A3F308F4-4322-45F4-BD6E-DF98B27319FE}" destId="{20A10D5A-071E-4AB5-8B07-F05D9625D94F}" srcOrd="2" destOrd="0" presId="urn:microsoft.com/office/officeart/2009/3/layout/IncreasingArrowsProcess"/>
    <dgm:cxn modelId="{12E991F7-CF8F-4AAF-AF09-197FA8A7C622}" type="presParOf" srcId="{A3F308F4-4322-45F4-BD6E-DF98B27319FE}" destId="{9E5C5167-51F1-4C18-AB95-BFB8EB1140FA}" srcOrd="3" destOrd="0" presId="urn:microsoft.com/office/officeart/2009/3/layout/IncreasingArrowsProcess"/>
    <dgm:cxn modelId="{B0CAA128-1A07-4991-ABDD-9972BBEF2558}" type="presParOf" srcId="{A3F308F4-4322-45F4-BD6E-DF98B27319FE}" destId="{39A40941-A472-447D-861E-B8F0B6CE6106}" srcOrd="4" destOrd="0" presId="urn:microsoft.com/office/officeart/2009/3/layout/IncreasingArrowsProcess"/>
    <dgm:cxn modelId="{22AE7A55-6B6F-4302-B21C-71DCC825FEB8}" type="presParOf" srcId="{A3F308F4-4322-45F4-BD6E-DF98B27319FE}" destId="{62C4F442-1E1D-4D4D-8A50-E46C3778BD45}"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8375B9-359D-4CA6-9994-1C6AC39051A2}">
      <dsp:nvSpPr>
        <dsp:cNvPr id="0" name=""/>
        <dsp:cNvSpPr/>
      </dsp:nvSpPr>
      <dsp:spPr>
        <a:xfrm>
          <a:off x="7228524" y="1494498"/>
          <a:ext cx="1449175" cy="3909510"/>
        </a:xfrm>
        <a:prstGeom prst="wedgeRectCallout">
          <a:avLst>
            <a:gd name="adj1" fmla="val 0"/>
            <a:gd name="adj2" fmla="val 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Đẩy mạnh các hoạt động giao lưu, hợp tác quốc tế</a:t>
          </a:r>
          <a:endParaRPr lang="en-US" sz="2000" kern="1200">
            <a:latin typeface="Times New Roman" panose="02020603050405020304" pitchFamily="18" charset="0"/>
            <a:cs typeface="Times New Roman" panose="02020603050405020304" pitchFamily="18" charset="0"/>
          </a:endParaRPr>
        </a:p>
      </dsp:txBody>
      <dsp:txXfrm>
        <a:off x="7412491" y="1494498"/>
        <a:ext cx="1265208" cy="3909510"/>
      </dsp:txXfrm>
    </dsp:sp>
    <dsp:sp modelId="{F2D4BDC0-5420-43F8-9B85-67590BCE1728}">
      <dsp:nvSpPr>
        <dsp:cNvPr id="0" name=""/>
        <dsp:cNvSpPr/>
      </dsp:nvSpPr>
      <dsp:spPr>
        <a:xfrm>
          <a:off x="7245879" y="463391"/>
          <a:ext cx="1431820" cy="103505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711200">
            <a:lnSpc>
              <a:spcPct val="90000"/>
            </a:lnSpc>
            <a:spcBef>
              <a:spcPct val="0"/>
            </a:spcBef>
            <a:spcAft>
              <a:spcPct val="35000"/>
            </a:spcAft>
          </a:pPr>
          <a:r>
            <a:rPr lang="en-US" sz="1600" kern="1200" smtClean="0">
              <a:latin typeface="Times New Roman" panose="02020603050405020304" pitchFamily="18" charset="0"/>
              <a:cs typeface="Times New Roman" panose="02020603050405020304" pitchFamily="18" charset="0"/>
            </a:rPr>
            <a:t>Đã thực hiện tốt</a:t>
          </a:r>
          <a:endParaRPr lang="en-US" sz="1600" kern="1200">
            <a:latin typeface="Times New Roman" panose="02020603050405020304" pitchFamily="18" charset="0"/>
            <a:cs typeface="Times New Roman" panose="02020603050405020304" pitchFamily="18" charset="0"/>
          </a:endParaRPr>
        </a:p>
      </dsp:txBody>
      <dsp:txXfrm>
        <a:off x="7245879" y="463391"/>
        <a:ext cx="1431820" cy="1035059"/>
      </dsp:txXfrm>
    </dsp:sp>
    <dsp:sp modelId="{1529DCBD-C4D6-41B7-BB07-3C0D01C10004}">
      <dsp:nvSpPr>
        <dsp:cNvPr id="0" name=""/>
        <dsp:cNvSpPr/>
      </dsp:nvSpPr>
      <dsp:spPr>
        <a:xfrm>
          <a:off x="5791496" y="1494498"/>
          <a:ext cx="1449175" cy="3679771"/>
        </a:xfrm>
        <a:prstGeom prst="wedgeRectCallout">
          <a:avLst>
            <a:gd name="adj1" fmla="val 62500"/>
            <a:gd name="adj2" fmla="val 20830"/>
          </a:avLst>
        </a:prstGeom>
        <a:solidFill>
          <a:schemeClr val="accent3">
            <a:tint val="50000"/>
            <a:hueOff val="2143733"/>
            <a:satOff val="-3146"/>
            <a:lumOff val="21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Tăng cường đầu tư phát triển cơ sở vật chất</a:t>
          </a:r>
          <a:endParaRPr lang="en-US" sz="2000" kern="1200">
            <a:latin typeface="Times New Roman" panose="02020603050405020304" pitchFamily="18" charset="0"/>
            <a:cs typeface="Times New Roman" panose="02020603050405020304" pitchFamily="18" charset="0"/>
          </a:endParaRPr>
        </a:p>
      </dsp:txBody>
      <dsp:txXfrm>
        <a:off x="5975464" y="1494498"/>
        <a:ext cx="1265208" cy="3679771"/>
      </dsp:txXfrm>
    </dsp:sp>
    <dsp:sp modelId="{B623E96C-5395-44FB-90A3-517F0BEB938B}">
      <dsp:nvSpPr>
        <dsp:cNvPr id="0" name=""/>
        <dsp:cNvSpPr/>
      </dsp:nvSpPr>
      <dsp:spPr>
        <a:xfrm>
          <a:off x="5796703" y="574555"/>
          <a:ext cx="1449175" cy="919942"/>
        </a:xfrm>
        <a:prstGeom prst="rect">
          <a:avLst/>
        </a:prstGeom>
        <a:solidFill>
          <a:schemeClr val="accent3">
            <a:hueOff val="2250053"/>
            <a:satOff val="-3376"/>
            <a:lumOff val="-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711200">
            <a:lnSpc>
              <a:spcPct val="90000"/>
            </a:lnSpc>
            <a:spcBef>
              <a:spcPct val="0"/>
            </a:spcBef>
            <a:spcAft>
              <a:spcPct val="35000"/>
            </a:spcAft>
          </a:pPr>
          <a:r>
            <a:rPr lang="en-US" sz="1600" kern="1200" smtClean="0">
              <a:latin typeface="Times New Roman" panose="02020603050405020304" pitchFamily="18" charset="0"/>
              <a:cs typeface="Times New Roman" panose="02020603050405020304" pitchFamily="18" charset="0"/>
            </a:rPr>
            <a:t>Đã thực hiện tốt</a:t>
          </a:r>
          <a:endParaRPr lang="en-US" sz="1600" kern="1200">
            <a:latin typeface="Times New Roman" panose="02020603050405020304" pitchFamily="18" charset="0"/>
            <a:cs typeface="Times New Roman" panose="02020603050405020304" pitchFamily="18" charset="0"/>
          </a:endParaRPr>
        </a:p>
      </dsp:txBody>
      <dsp:txXfrm>
        <a:off x="5796703" y="574555"/>
        <a:ext cx="1449175" cy="919942"/>
      </dsp:txXfrm>
    </dsp:sp>
    <dsp:sp modelId="{B73E2F35-DF6B-445C-9C21-B14805ED1336}">
      <dsp:nvSpPr>
        <dsp:cNvPr id="0" name=""/>
        <dsp:cNvSpPr/>
      </dsp:nvSpPr>
      <dsp:spPr>
        <a:xfrm>
          <a:off x="4346659" y="1494498"/>
          <a:ext cx="1449175" cy="3449538"/>
        </a:xfrm>
        <a:prstGeom prst="wedgeRectCallout">
          <a:avLst>
            <a:gd name="adj1" fmla="val 62500"/>
            <a:gd name="adj2" fmla="val 20830"/>
          </a:avLst>
        </a:prstGeom>
        <a:solidFill>
          <a:schemeClr val="accent3">
            <a:tint val="50000"/>
            <a:hueOff val="4287466"/>
            <a:satOff val="-6292"/>
            <a:lumOff val="42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Đẩy mạnh công tác bồi dưỡng nâng cao chất lượng đội ngũ cán bộ quản lý, giảng viên, giáo viên, nhân viên</a:t>
          </a:r>
          <a:endParaRPr lang="en-US" sz="2000" kern="1200">
            <a:latin typeface="Times New Roman" panose="02020603050405020304" pitchFamily="18" charset="0"/>
            <a:cs typeface="Times New Roman" panose="02020603050405020304" pitchFamily="18" charset="0"/>
          </a:endParaRPr>
        </a:p>
      </dsp:txBody>
      <dsp:txXfrm>
        <a:off x="4530627" y="1494498"/>
        <a:ext cx="1265208" cy="3449538"/>
      </dsp:txXfrm>
    </dsp:sp>
    <dsp:sp modelId="{AC48A497-EA4D-4161-83C4-A37EEBFFCD33}">
      <dsp:nvSpPr>
        <dsp:cNvPr id="0" name=""/>
        <dsp:cNvSpPr/>
      </dsp:nvSpPr>
      <dsp:spPr>
        <a:xfrm>
          <a:off x="4347527" y="689671"/>
          <a:ext cx="1449175" cy="804826"/>
        </a:xfrm>
        <a:prstGeom prst="rect">
          <a:avLst/>
        </a:prstGeom>
        <a:solidFill>
          <a:schemeClr val="accent3">
            <a:hueOff val="4500106"/>
            <a:satOff val="-6752"/>
            <a:lumOff val="-10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711200">
            <a:lnSpc>
              <a:spcPct val="90000"/>
            </a:lnSpc>
            <a:spcBef>
              <a:spcPct val="0"/>
            </a:spcBef>
            <a:spcAft>
              <a:spcPct val="35000"/>
            </a:spcAft>
          </a:pPr>
          <a:r>
            <a:rPr lang="en-US" sz="1600" kern="1200" smtClean="0">
              <a:latin typeface="Times New Roman" panose="02020603050405020304" pitchFamily="18" charset="0"/>
              <a:cs typeface="Times New Roman" panose="02020603050405020304" pitchFamily="18" charset="0"/>
            </a:rPr>
            <a:t>Đã thực hiện tốt</a:t>
          </a:r>
          <a:endParaRPr lang="en-US" sz="1600" kern="1200">
            <a:latin typeface="Times New Roman" panose="02020603050405020304" pitchFamily="18" charset="0"/>
            <a:cs typeface="Times New Roman" panose="02020603050405020304" pitchFamily="18" charset="0"/>
          </a:endParaRPr>
        </a:p>
      </dsp:txBody>
      <dsp:txXfrm>
        <a:off x="4347527" y="689671"/>
        <a:ext cx="1449175" cy="804826"/>
      </dsp:txXfrm>
    </dsp:sp>
    <dsp:sp modelId="{0A67F3EB-817A-446D-9595-BEEAD4426B49}">
      <dsp:nvSpPr>
        <dsp:cNvPr id="0" name=""/>
        <dsp:cNvSpPr/>
      </dsp:nvSpPr>
      <dsp:spPr>
        <a:xfrm>
          <a:off x="2897484" y="1494498"/>
          <a:ext cx="1449175" cy="3219800"/>
        </a:xfrm>
        <a:prstGeom prst="wedgeRectCallout">
          <a:avLst>
            <a:gd name="adj1" fmla="val 62500"/>
            <a:gd name="adj2" fmla="val 20830"/>
          </a:avLst>
        </a:prstGeom>
        <a:solidFill>
          <a:schemeClr val="accent3">
            <a:tint val="50000"/>
            <a:hueOff val="6431199"/>
            <a:satOff val="-9437"/>
            <a:lumOff val="63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Tiếp tục đổi mới công tác quản lý giáo dục và đào tạo</a:t>
          </a:r>
          <a:endParaRPr lang="en-US" sz="2000" kern="1200">
            <a:latin typeface="Times New Roman" panose="02020603050405020304" pitchFamily="18" charset="0"/>
            <a:cs typeface="Times New Roman" panose="02020603050405020304" pitchFamily="18" charset="0"/>
          </a:endParaRPr>
        </a:p>
      </dsp:txBody>
      <dsp:txXfrm>
        <a:off x="3081451" y="1494498"/>
        <a:ext cx="1265208" cy="3219800"/>
      </dsp:txXfrm>
    </dsp:sp>
    <dsp:sp modelId="{11C57BCD-2BB7-45EA-8CA9-BEE73580800A}">
      <dsp:nvSpPr>
        <dsp:cNvPr id="0" name=""/>
        <dsp:cNvSpPr/>
      </dsp:nvSpPr>
      <dsp:spPr>
        <a:xfrm>
          <a:off x="2897484" y="808246"/>
          <a:ext cx="1449175" cy="689710"/>
        </a:xfrm>
        <a:prstGeom prst="rect">
          <a:avLst/>
        </a:prstGeom>
        <a:solidFill>
          <a:schemeClr val="accent3">
            <a:hueOff val="6750158"/>
            <a:satOff val="-10128"/>
            <a:lumOff val="-164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711200">
            <a:lnSpc>
              <a:spcPct val="90000"/>
            </a:lnSpc>
            <a:spcBef>
              <a:spcPct val="0"/>
            </a:spcBef>
            <a:spcAft>
              <a:spcPct val="35000"/>
            </a:spcAft>
          </a:pPr>
          <a:r>
            <a:rPr lang="en-US" sz="1600" kern="1200" smtClean="0">
              <a:latin typeface="Times New Roman" panose="02020603050405020304" pitchFamily="18" charset="0"/>
              <a:cs typeface="Times New Roman" panose="02020603050405020304" pitchFamily="18" charset="0"/>
            </a:rPr>
            <a:t>Đã thực hiện tốt</a:t>
          </a:r>
          <a:endParaRPr lang="en-US" sz="1600" kern="1200">
            <a:latin typeface="Times New Roman" panose="02020603050405020304" pitchFamily="18" charset="0"/>
            <a:cs typeface="Times New Roman" panose="02020603050405020304" pitchFamily="18" charset="0"/>
          </a:endParaRPr>
        </a:p>
      </dsp:txBody>
      <dsp:txXfrm>
        <a:off x="2897484" y="808246"/>
        <a:ext cx="1449175" cy="689710"/>
      </dsp:txXfrm>
    </dsp:sp>
    <dsp:sp modelId="{3A0096D2-0E05-4976-87CC-1F457DCB5DC4}">
      <dsp:nvSpPr>
        <dsp:cNvPr id="0" name=""/>
        <dsp:cNvSpPr/>
      </dsp:nvSpPr>
      <dsp:spPr>
        <a:xfrm>
          <a:off x="1449175" y="1494498"/>
          <a:ext cx="1449175" cy="2989567"/>
        </a:xfrm>
        <a:prstGeom prst="wedgeRectCallout">
          <a:avLst>
            <a:gd name="adj1" fmla="val 62500"/>
            <a:gd name="adj2" fmla="val 20830"/>
          </a:avLst>
        </a:prstGeom>
        <a:solidFill>
          <a:schemeClr val="accent3">
            <a:tint val="50000"/>
            <a:hueOff val="8574932"/>
            <a:satOff val="-12583"/>
            <a:lumOff val="85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Nâng cao chất lượng và hiệu quả giáo dục và đào tạo</a:t>
          </a:r>
          <a:endParaRPr lang="en-US" sz="2000" kern="1200">
            <a:latin typeface="Times New Roman" panose="02020603050405020304" pitchFamily="18" charset="0"/>
            <a:cs typeface="Times New Roman" panose="02020603050405020304" pitchFamily="18" charset="0"/>
          </a:endParaRPr>
        </a:p>
      </dsp:txBody>
      <dsp:txXfrm>
        <a:off x="1638349" y="1494498"/>
        <a:ext cx="1265208" cy="2989567"/>
      </dsp:txXfrm>
    </dsp:sp>
    <dsp:sp modelId="{508DCCBA-0BA8-42DA-8639-E01FD62262DC}">
      <dsp:nvSpPr>
        <dsp:cNvPr id="0" name=""/>
        <dsp:cNvSpPr/>
      </dsp:nvSpPr>
      <dsp:spPr>
        <a:xfrm>
          <a:off x="1449175" y="919410"/>
          <a:ext cx="1449175" cy="575087"/>
        </a:xfrm>
        <a:prstGeom prst="rect">
          <a:avLst/>
        </a:prstGeom>
        <a:solidFill>
          <a:schemeClr val="accent3">
            <a:hueOff val="9000211"/>
            <a:satOff val="-13504"/>
            <a:lumOff val="-2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711200">
            <a:lnSpc>
              <a:spcPct val="90000"/>
            </a:lnSpc>
            <a:spcBef>
              <a:spcPct val="0"/>
            </a:spcBef>
            <a:spcAft>
              <a:spcPct val="35000"/>
            </a:spcAft>
          </a:pPr>
          <a:r>
            <a:rPr lang="en-US" sz="1600" kern="1200" smtClean="0">
              <a:latin typeface="Times New Roman" panose="02020603050405020304" pitchFamily="18" charset="0"/>
              <a:cs typeface="Times New Roman" panose="02020603050405020304" pitchFamily="18" charset="0"/>
            </a:rPr>
            <a:t>Đã thực hiện đầy đủ</a:t>
          </a:r>
          <a:endParaRPr lang="en-US" sz="1600" kern="1200">
            <a:latin typeface="Times New Roman" panose="02020603050405020304" pitchFamily="18" charset="0"/>
            <a:cs typeface="Times New Roman" panose="02020603050405020304" pitchFamily="18" charset="0"/>
          </a:endParaRPr>
        </a:p>
      </dsp:txBody>
      <dsp:txXfrm>
        <a:off x="1449175" y="919410"/>
        <a:ext cx="1449175" cy="575087"/>
      </dsp:txXfrm>
    </dsp:sp>
    <dsp:sp modelId="{A5A75D2A-7045-420E-8955-0DE287805FF2}">
      <dsp:nvSpPr>
        <dsp:cNvPr id="0" name=""/>
        <dsp:cNvSpPr/>
      </dsp:nvSpPr>
      <dsp:spPr>
        <a:xfrm>
          <a:off x="0" y="1494498"/>
          <a:ext cx="1449175" cy="2759828"/>
        </a:xfrm>
        <a:prstGeom prst="wedgeRectCallout">
          <a:avLst>
            <a:gd name="adj1" fmla="val 62500"/>
            <a:gd name="adj2" fmla="val 20830"/>
          </a:avLst>
        </a:prstGeom>
        <a:solidFill>
          <a:schemeClr val="accent3">
            <a:tint val="50000"/>
            <a:hueOff val="10718665"/>
            <a:satOff val="-15729"/>
            <a:lumOff val="106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Công tác chính trị tư tưởng</a:t>
          </a:r>
          <a:endParaRPr lang="en-US" sz="2000" kern="1200">
            <a:latin typeface="Times New Roman" panose="02020603050405020304" pitchFamily="18" charset="0"/>
            <a:cs typeface="Times New Roman" panose="02020603050405020304" pitchFamily="18" charset="0"/>
          </a:endParaRPr>
        </a:p>
      </dsp:txBody>
      <dsp:txXfrm>
        <a:off x="183967" y="1494498"/>
        <a:ext cx="1265208" cy="2759828"/>
      </dsp:txXfrm>
    </dsp:sp>
    <dsp:sp modelId="{9FF8F014-5D33-48E9-A42A-838AC829BBBF}">
      <dsp:nvSpPr>
        <dsp:cNvPr id="0" name=""/>
        <dsp:cNvSpPr/>
      </dsp:nvSpPr>
      <dsp:spPr>
        <a:xfrm>
          <a:off x="0" y="1034526"/>
          <a:ext cx="1449175" cy="459971"/>
        </a:xfrm>
        <a:prstGeom prst="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711200">
            <a:lnSpc>
              <a:spcPct val="90000"/>
            </a:lnSpc>
            <a:spcBef>
              <a:spcPct val="0"/>
            </a:spcBef>
            <a:spcAft>
              <a:spcPct val="35000"/>
            </a:spcAft>
          </a:pPr>
          <a:r>
            <a:rPr lang="en-US" sz="1600" kern="1200" smtClean="0">
              <a:latin typeface="Times New Roman" panose="02020603050405020304" pitchFamily="18" charset="0"/>
              <a:cs typeface="Times New Roman" panose="02020603050405020304" pitchFamily="18" charset="0"/>
            </a:rPr>
            <a:t>Đã thực hiện đầy đủ</a:t>
          </a:r>
          <a:endParaRPr lang="en-US" sz="1600" kern="1200">
            <a:latin typeface="Times New Roman" panose="02020603050405020304" pitchFamily="18" charset="0"/>
            <a:cs typeface="Times New Roman" panose="02020603050405020304" pitchFamily="18" charset="0"/>
          </a:endParaRPr>
        </a:p>
      </dsp:txBody>
      <dsp:txXfrm>
        <a:off x="0" y="1034526"/>
        <a:ext cx="1449175" cy="4599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56B65-113D-4A5D-9774-C6A700F16CCB}">
      <dsp:nvSpPr>
        <dsp:cNvPr id="0" name=""/>
        <dsp:cNvSpPr/>
      </dsp:nvSpPr>
      <dsp:spPr>
        <a:xfrm>
          <a:off x="26502" y="422817"/>
          <a:ext cx="9138762" cy="1330951"/>
        </a:xfrm>
        <a:prstGeom prst="rightArrow">
          <a:avLst>
            <a:gd name="adj1" fmla="val 50000"/>
            <a:gd name="adj2" fmla="val 5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211289" numCol="1" spcCol="1270" anchor="ctr" anchorCtr="0">
          <a:noAutofit/>
        </a:bodyPr>
        <a:lstStyle/>
        <a:p>
          <a:pPr lvl="0" algn="l" defTabSz="800100">
            <a:lnSpc>
              <a:spcPct val="90000"/>
            </a:lnSpc>
            <a:spcBef>
              <a:spcPct val="0"/>
            </a:spcBef>
            <a:spcAft>
              <a:spcPct val="35000"/>
            </a:spcAft>
          </a:pPr>
          <a:r>
            <a:rPr lang="en-US" sz="1800" kern="1200" smtClean="0">
              <a:latin typeface="Times New Roman" panose="02020603050405020304" pitchFamily="18" charset="0"/>
              <a:cs typeface="Times New Roman" panose="02020603050405020304" pitchFamily="18" charset="0"/>
            </a:rPr>
            <a:t>Công đoàn phối hợp với chính quyền</a:t>
          </a:r>
          <a:endParaRPr lang="en-US" sz="1800" kern="1200">
            <a:latin typeface="Times New Roman" panose="02020603050405020304" pitchFamily="18" charset="0"/>
            <a:cs typeface="Times New Roman" panose="02020603050405020304" pitchFamily="18" charset="0"/>
          </a:endParaRPr>
        </a:p>
      </dsp:txBody>
      <dsp:txXfrm>
        <a:off x="26502" y="755555"/>
        <a:ext cx="8806024" cy="665475"/>
      </dsp:txXfrm>
    </dsp:sp>
    <dsp:sp modelId="{69F34A2B-EF7A-4933-BAF1-7A081C4E9948}">
      <dsp:nvSpPr>
        <dsp:cNvPr id="0" name=""/>
        <dsp:cNvSpPr/>
      </dsp:nvSpPr>
      <dsp:spPr>
        <a:xfrm>
          <a:off x="26502" y="1194257"/>
          <a:ext cx="2814738" cy="888674"/>
        </a:xfrm>
        <a:prstGeom prst="rect">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smtClean="0">
              <a:latin typeface="Times New Roman" panose="02020603050405020304" pitchFamily="18" charset="0"/>
              <a:cs typeface="Times New Roman" panose="02020603050405020304" pitchFamily="18" charset="0"/>
            </a:rPr>
            <a:t>Đã thực hiện đầy đủ </a:t>
          </a:r>
          <a:endParaRPr lang="en-US" sz="1800" kern="1200">
            <a:latin typeface="Times New Roman" panose="02020603050405020304" pitchFamily="18" charset="0"/>
            <a:cs typeface="Times New Roman" panose="02020603050405020304" pitchFamily="18" charset="0"/>
          </a:endParaRPr>
        </a:p>
      </dsp:txBody>
      <dsp:txXfrm>
        <a:off x="26502" y="1194257"/>
        <a:ext cx="2814738" cy="888674"/>
      </dsp:txXfrm>
    </dsp:sp>
    <dsp:sp modelId="{20A10D5A-071E-4AB5-8B07-F05D9625D94F}">
      <dsp:nvSpPr>
        <dsp:cNvPr id="0" name=""/>
        <dsp:cNvSpPr/>
      </dsp:nvSpPr>
      <dsp:spPr>
        <a:xfrm>
          <a:off x="2841241" y="866468"/>
          <a:ext cx="6324023" cy="1330951"/>
        </a:xfrm>
        <a:prstGeom prst="rightArrow">
          <a:avLst>
            <a:gd name="adj1" fmla="val 50000"/>
            <a:gd name="adj2" fmla="val 50000"/>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211289" numCol="1" spcCol="1270" anchor="ctr" anchorCtr="0">
          <a:noAutofit/>
        </a:bodyPr>
        <a:lstStyle/>
        <a:p>
          <a:pPr lvl="0" algn="l" defTabSz="800100">
            <a:lnSpc>
              <a:spcPct val="90000"/>
            </a:lnSpc>
            <a:spcBef>
              <a:spcPct val="0"/>
            </a:spcBef>
            <a:spcAft>
              <a:spcPct val="35000"/>
            </a:spcAft>
          </a:pPr>
          <a:r>
            <a:rPr lang="en-US" sz="1800" kern="1200" smtClean="0">
              <a:latin typeface="Times New Roman" panose="02020603050405020304" pitchFamily="18" charset="0"/>
              <a:cs typeface="Times New Roman" panose="02020603050405020304" pitchFamily="18" charset="0"/>
            </a:rPr>
            <a:t>Tổ chuyên môn phối hợp với tổ công đoàn</a:t>
          </a:r>
          <a:endParaRPr lang="en-US" sz="1800" kern="1200">
            <a:latin typeface="Times New Roman" panose="02020603050405020304" pitchFamily="18" charset="0"/>
            <a:cs typeface="Times New Roman" panose="02020603050405020304" pitchFamily="18" charset="0"/>
          </a:endParaRPr>
        </a:p>
      </dsp:txBody>
      <dsp:txXfrm>
        <a:off x="2841241" y="1199206"/>
        <a:ext cx="5991285" cy="665475"/>
      </dsp:txXfrm>
    </dsp:sp>
    <dsp:sp modelId="{9E5C5167-51F1-4C18-AB95-BFB8EB1140FA}">
      <dsp:nvSpPr>
        <dsp:cNvPr id="0" name=""/>
        <dsp:cNvSpPr/>
      </dsp:nvSpPr>
      <dsp:spPr>
        <a:xfrm>
          <a:off x="2819398" y="1803856"/>
          <a:ext cx="2824083" cy="1059148"/>
        </a:xfrm>
        <a:prstGeom prst="rect">
          <a:avLst/>
        </a:prstGeom>
        <a:solidFill>
          <a:schemeClr val="lt1">
            <a:hueOff val="0"/>
            <a:satOff val="0"/>
            <a:lumOff val="0"/>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smtClean="0">
              <a:latin typeface="Times New Roman" panose="02020603050405020304" pitchFamily="18" charset="0"/>
              <a:cs typeface="Times New Roman" panose="02020603050405020304" pitchFamily="18" charset="0"/>
            </a:rPr>
            <a:t>Đã triển khai thực hiện đầy đủ</a:t>
          </a:r>
          <a:endParaRPr lang="en-US" sz="1800" kern="1200">
            <a:latin typeface="Times New Roman" panose="02020603050405020304" pitchFamily="18" charset="0"/>
            <a:cs typeface="Times New Roman" panose="02020603050405020304" pitchFamily="18" charset="0"/>
          </a:endParaRPr>
        </a:p>
      </dsp:txBody>
      <dsp:txXfrm>
        <a:off x="2819398" y="1803856"/>
        <a:ext cx="2824083" cy="1059148"/>
      </dsp:txXfrm>
    </dsp:sp>
    <dsp:sp modelId="{39A40941-A472-447D-861E-B8F0B6CE6106}">
      <dsp:nvSpPr>
        <dsp:cNvPr id="0" name=""/>
        <dsp:cNvSpPr/>
      </dsp:nvSpPr>
      <dsp:spPr>
        <a:xfrm>
          <a:off x="5655979" y="1310118"/>
          <a:ext cx="3509284" cy="1330951"/>
        </a:xfrm>
        <a:prstGeom prst="rightArrow">
          <a:avLst>
            <a:gd name="adj1" fmla="val 50000"/>
            <a:gd name="adj2" fmla="val 5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211289" numCol="1" spcCol="1270" anchor="ctr" anchorCtr="0">
          <a:noAutofit/>
        </a:bodyPr>
        <a:lstStyle/>
        <a:p>
          <a:pPr lvl="0" algn="l" defTabSz="800100">
            <a:lnSpc>
              <a:spcPct val="90000"/>
            </a:lnSpc>
            <a:spcBef>
              <a:spcPct val="0"/>
            </a:spcBef>
            <a:spcAft>
              <a:spcPct val="35000"/>
            </a:spcAft>
          </a:pPr>
          <a:r>
            <a:rPr lang="en-US" sz="1800" kern="1200" smtClean="0">
              <a:latin typeface="Times New Roman" panose="02020603050405020304" pitchFamily="18" charset="0"/>
              <a:cs typeface="Times New Roman" panose="02020603050405020304" pitchFamily="18" charset="0"/>
            </a:rPr>
            <a:t>Mỗi CB-GV-NV có một ý tưởng, sáng kiến, giải pháp</a:t>
          </a:r>
          <a:endParaRPr lang="en-US" sz="1800" kern="1200">
            <a:latin typeface="Times New Roman" panose="02020603050405020304" pitchFamily="18" charset="0"/>
            <a:cs typeface="Times New Roman" panose="02020603050405020304" pitchFamily="18" charset="0"/>
          </a:endParaRPr>
        </a:p>
      </dsp:txBody>
      <dsp:txXfrm>
        <a:off x="5655979" y="1642856"/>
        <a:ext cx="3176546" cy="665475"/>
      </dsp:txXfrm>
    </dsp:sp>
    <dsp:sp modelId="{62C4F442-1E1D-4D4D-8A50-E46C3778BD45}">
      <dsp:nvSpPr>
        <dsp:cNvPr id="0" name=""/>
        <dsp:cNvSpPr/>
      </dsp:nvSpPr>
      <dsp:spPr>
        <a:xfrm>
          <a:off x="5638810" y="2286010"/>
          <a:ext cx="2814738" cy="1403834"/>
        </a:xfrm>
        <a:prstGeom prst="rect">
          <a:avLst/>
        </a:prstGeom>
        <a:solidFill>
          <a:schemeClr val="lt1">
            <a:hueOff val="0"/>
            <a:satOff val="0"/>
            <a:lumOff val="0"/>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smtClean="0">
              <a:latin typeface="Times New Roman" panose="02020603050405020304" pitchFamily="18" charset="0"/>
              <a:cs typeface="Times New Roman" panose="02020603050405020304" pitchFamily="18" charset="0"/>
            </a:rPr>
            <a:t>81 sáng kiến được Sở Giáo dục và Đào tạo công nhận phạm vi ảnh hưởng cấp ngành, 67 sáng kiến được Trường công nhận.</a:t>
          </a:r>
          <a:endParaRPr lang="en-US" sz="1800" kern="1200">
            <a:latin typeface="Times New Roman" panose="02020603050405020304" pitchFamily="18" charset="0"/>
            <a:cs typeface="Times New Roman" panose="02020603050405020304" pitchFamily="18" charset="0"/>
          </a:endParaRPr>
        </a:p>
      </dsp:txBody>
      <dsp:txXfrm>
        <a:off x="5638810" y="2286010"/>
        <a:ext cx="2814738" cy="1403834"/>
      </dsp:txXfrm>
    </dsp:sp>
  </dsp:spTree>
</dsp:drawing>
</file>

<file path=ppt/diagrams/layout1.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1BA99DF0-C9EB-41B3-829D-75D506661CE2}" type="datetimeFigureOut">
              <a:rPr lang="en-US" smtClean="0"/>
              <a:pPr/>
              <a:t>10/24/2019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E94958-23E5-4270-8EE0-87B466C94095}" type="slidenum">
              <a:rPr lang="en-US" smtClean="0"/>
              <a:pPr/>
              <a:t>‹#›</a:t>
            </a:fld>
            <a:endParaRPr lang="en-US"/>
          </a:p>
        </p:txBody>
      </p:sp>
      <p:sp>
        <p:nvSpPr>
          <p:cNvPr id="8" name="Round Same Side Corner Rectangle 7"/>
          <p:cNvSpPr/>
          <p:nvPr userDrawn="1"/>
        </p:nvSpPr>
        <p:spPr>
          <a:xfrm flipH="1" flipV="1">
            <a:off x="0" y="-50610"/>
            <a:ext cx="9144000" cy="1041210"/>
          </a:xfrm>
          <a:prstGeom prst="round2SameRect">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endParaRPr lang="en-US"/>
          </a:p>
        </p:txBody>
      </p:sp>
      <p:sp>
        <p:nvSpPr>
          <p:cNvPr id="11" name="Text Placeholder 10"/>
          <p:cNvSpPr>
            <a:spLocks noGrp="1"/>
          </p:cNvSpPr>
          <p:nvPr>
            <p:ph type="body" sz="quarter" idx="13"/>
          </p:nvPr>
        </p:nvSpPr>
        <p:spPr>
          <a:xfrm>
            <a:off x="228600" y="1981200"/>
            <a:ext cx="8763000" cy="4572000"/>
          </a:xfrm>
        </p:spPr>
        <p:txBody>
          <a:bodyPr/>
          <a:lstStyle>
            <a:lvl1pPr>
              <a:defRPr sz="3200">
                <a:latin typeface="Times New Roman" pitchFamily="18" charset="0"/>
                <a:cs typeface="Times New Roman" pitchFamily="18" charset="0"/>
              </a:defRPr>
            </a:lvl1pPr>
            <a:lvl2pPr>
              <a:defRPr sz="2800">
                <a:latin typeface="Times New Roman" pitchFamily="18" charset="0"/>
                <a:cs typeface="Times New Roman" pitchFamily="18" charset="0"/>
              </a:defRPr>
            </a:lvl2pPr>
            <a:lvl3pPr>
              <a:defRPr sz="2800">
                <a:latin typeface="Times New Roman" pitchFamily="18" charset="0"/>
                <a:cs typeface="Times New Roman" pitchFamily="18" charset="0"/>
              </a:defRPr>
            </a:lvl3pPr>
            <a:lvl4pPr>
              <a:defRPr sz="2400">
                <a:latin typeface="Times New Roman" pitchFamily="18" charset="0"/>
                <a:cs typeface="Times New Roman" pitchFamily="18" charset="0"/>
              </a:defRPr>
            </a:lvl4pPr>
            <a:lvl5pPr>
              <a:defRPr sz="2400">
                <a:latin typeface="Times New Roman" pitchFamily="18" charset="0"/>
                <a:cs typeface="Times New Roman"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Text Placeholder 14"/>
          <p:cNvSpPr>
            <a:spLocks noGrp="1"/>
          </p:cNvSpPr>
          <p:nvPr>
            <p:ph type="body" sz="quarter" idx="14"/>
          </p:nvPr>
        </p:nvSpPr>
        <p:spPr>
          <a:xfrm>
            <a:off x="990600" y="134324"/>
            <a:ext cx="8077200" cy="627676"/>
          </a:xfrm>
        </p:spPr>
        <p:txBody>
          <a:bodyPr anchor="ctr" anchorCtr="0"/>
          <a:lstStyle>
            <a:lvl1pPr marL="0" indent="0" algn="ctr">
              <a:buNone/>
              <a:defRPr sz="2600" b="1">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defRPr>
            </a:lvl1pPr>
          </a:lstStyle>
          <a:p>
            <a:pPr lvl="0"/>
            <a:r>
              <a:rPr lang="en-US" smtClean="0"/>
              <a:t>Click to edit Master text styles</a:t>
            </a:r>
            <a:endParaRPr lang="en-US"/>
          </a:p>
        </p:txBody>
      </p:sp>
      <p:sp>
        <p:nvSpPr>
          <p:cNvPr id="14" name="Action Button: Home 13">
            <a:hlinkClick r:id="" action="ppaction://hlinkshowjump?jump=firstslide" highlightClick="1"/>
          </p:cNvPr>
          <p:cNvSpPr/>
          <p:nvPr userDrawn="1"/>
        </p:nvSpPr>
        <p:spPr>
          <a:xfrm>
            <a:off x="8458200" y="6629400"/>
            <a:ext cx="266700" cy="190500"/>
          </a:xfrm>
          <a:prstGeom prst="actionButtonHom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18" name="Action Button: End 17">
            <a:hlinkClick r:id="" action="ppaction://hlinkshowjump?jump=lastslide" highlightClick="1"/>
          </p:cNvPr>
          <p:cNvSpPr/>
          <p:nvPr userDrawn="1"/>
        </p:nvSpPr>
        <p:spPr>
          <a:xfrm>
            <a:off x="8839200" y="6629400"/>
            <a:ext cx="228600" cy="190500"/>
          </a:xfrm>
          <a:prstGeom prst="actionButtonEnd">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0" name="Action Button: Return 19">
            <a:hlinkClick r:id="" action="ppaction://hlinkshowjump?jump=lastslideviewed" highlightClick="1"/>
          </p:cNvPr>
          <p:cNvSpPr/>
          <p:nvPr userDrawn="1"/>
        </p:nvSpPr>
        <p:spPr>
          <a:xfrm>
            <a:off x="8077200" y="6629400"/>
            <a:ext cx="304800" cy="190500"/>
          </a:xfrm>
          <a:prstGeom prst="actionButtonReturn">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13" name="Title 3"/>
          <p:cNvSpPr>
            <a:spLocks noGrp="1"/>
          </p:cNvSpPr>
          <p:nvPr>
            <p:ph type="ctrTitle"/>
          </p:nvPr>
        </p:nvSpPr>
        <p:spPr>
          <a:xfrm>
            <a:off x="228600" y="1066801"/>
            <a:ext cx="8763000" cy="838200"/>
          </a:xfrm>
        </p:spPr>
        <p:txBody>
          <a:bodyPr/>
          <a:lstStyle>
            <a:lvl1pPr algn="l">
              <a:defRPr sz="2800" b="1">
                <a:solidFill>
                  <a:schemeClr val="bg1"/>
                </a:solidFill>
              </a:defRPr>
            </a:lvl1pPr>
          </a:lstStyle>
          <a:p>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1270535665"/>
      </p:ext>
    </p:extLst>
  </p:cSld>
  <p:clrMapOvr>
    <a:masterClrMapping/>
  </p:clrMapOvr>
  <p:transition advClick="0">
    <p:cu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1D8BD707-D9CF-40AE-B4C6-C98DA3205C09}" type="datetimeFigureOut">
              <a:rPr lang="en-US" smtClean="0">
                <a:solidFill>
                  <a:prstClr val="black">
                    <a:tint val="75000"/>
                  </a:prstClr>
                </a:solidFill>
              </a:rPr>
              <a:pPr/>
              <a:t>10/24/2019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75" y="-1"/>
            <a:ext cx="9150275" cy="6858001"/>
          </a:xfrm>
          <a:prstGeom prst="rect">
            <a:avLst/>
          </a:prstGeom>
        </p:spPr>
      </p:pic>
    </p:spTree>
    <p:extLst>
      <p:ext uri="{BB962C8B-B14F-4D97-AF65-F5344CB8AC3E}">
        <p14:creationId xmlns:p14="http://schemas.microsoft.com/office/powerpoint/2010/main" val="1759393836"/>
      </p:ext>
    </p:extLst>
  </p:cSld>
  <p:clrMapOvr>
    <a:masterClrMapping/>
  </p:clrMapOvr>
  <p:transition advClick="0">
    <p:cu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 y="974726"/>
            <a:ext cx="8724900" cy="380999"/>
          </a:xfrm>
        </p:spPr>
        <p:txBody>
          <a:bodyPr anchor="t" anchorCtr="0"/>
          <a:lstStyle>
            <a:lvl1pPr algn="l">
              <a:defRPr sz="2600" b="1">
                <a:solidFill>
                  <a:schemeClr val="accent1"/>
                </a:solidFill>
                <a:latin typeface="Times New Roman" pitchFamily="18" charset="0"/>
                <a:ea typeface="Tahoma" pitchFamily="34" charset="0"/>
                <a:cs typeface="Times New Roman" pitchFamily="18" charset="0"/>
              </a:defRPr>
            </a:lvl1pPr>
          </a:lstStyle>
          <a:p>
            <a:r>
              <a:rPr lang="en-US" smtClean="0"/>
              <a:t>Click to edit Master title style</a:t>
            </a:r>
            <a:endParaRPr lang="en-US"/>
          </a:p>
        </p:txBody>
      </p:sp>
      <p:sp>
        <p:nvSpPr>
          <p:cNvPr id="11" name="Text Placeholder 10"/>
          <p:cNvSpPr>
            <a:spLocks noGrp="1"/>
          </p:cNvSpPr>
          <p:nvPr>
            <p:ph type="body" sz="quarter" idx="13"/>
          </p:nvPr>
        </p:nvSpPr>
        <p:spPr>
          <a:xfrm>
            <a:off x="228600" y="1752600"/>
            <a:ext cx="8763000" cy="4419600"/>
          </a:xfrm>
        </p:spPr>
        <p:txBody>
          <a:bodyPr/>
          <a:lstStyle>
            <a:lvl1pPr>
              <a:defRPr sz="2800">
                <a:latin typeface="Times New Roman" pitchFamily="18" charset="0"/>
                <a:cs typeface="Times New Roman" pitchFamily="18" charset="0"/>
              </a:defRPr>
            </a:lvl1pPr>
            <a:lvl2pPr>
              <a:defRPr sz="2800">
                <a:latin typeface="Times New Roman" pitchFamily="18" charset="0"/>
                <a:cs typeface="Times New Roman" pitchFamily="18" charset="0"/>
              </a:defRPr>
            </a:lvl2pPr>
            <a:lvl3pPr>
              <a:defRPr sz="2800">
                <a:latin typeface="Times New Roman" pitchFamily="18" charset="0"/>
                <a:cs typeface="Times New Roman" pitchFamily="18" charset="0"/>
              </a:defRPr>
            </a:lvl3pPr>
            <a:lvl4pPr>
              <a:defRPr sz="2400">
                <a:latin typeface="Times New Roman" pitchFamily="18" charset="0"/>
                <a:cs typeface="Times New Roman" pitchFamily="18" charset="0"/>
              </a:defRPr>
            </a:lvl4pPr>
            <a:lvl5pPr>
              <a:defRPr sz="2400">
                <a:latin typeface="Times New Roman" pitchFamily="18" charset="0"/>
                <a:cs typeface="Times New Roman"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3" name="Group 20"/>
          <p:cNvGrpSpPr>
            <a:grpSpLocks/>
          </p:cNvGrpSpPr>
          <p:nvPr userDrawn="1"/>
        </p:nvGrpSpPr>
        <p:grpSpPr bwMode="auto">
          <a:xfrm>
            <a:off x="-152400" y="76200"/>
            <a:ext cx="8267974" cy="1355725"/>
            <a:chOff x="-2" y="202"/>
            <a:chExt cx="5282" cy="854"/>
          </a:xfrm>
        </p:grpSpPr>
        <p:grpSp>
          <p:nvGrpSpPr>
            <p:cNvPr id="16" name="Group 21"/>
            <p:cNvGrpSpPr>
              <a:grpSpLocks/>
            </p:cNvGrpSpPr>
            <p:nvPr userDrawn="1"/>
          </p:nvGrpSpPr>
          <p:grpSpPr bwMode="auto">
            <a:xfrm>
              <a:off x="-2" y="209"/>
              <a:ext cx="5282" cy="847"/>
              <a:chOff x="-2" y="119"/>
              <a:chExt cx="5152" cy="799"/>
            </a:xfrm>
          </p:grpSpPr>
          <p:sp>
            <p:nvSpPr>
              <p:cNvPr id="19" name="Freeform 22"/>
              <p:cNvSpPr>
                <a:spLocks/>
              </p:cNvSpPr>
              <p:nvPr/>
            </p:nvSpPr>
            <p:spPr bwMode="gray">
              <a:xfrm>
                <a:off x="-2" y="124"/>
                <a:ext cx="5150" cy="794"/>
              </a:xfrm>
              <a:custGeom>
                <a:avLst/>
                <a:gdLst>
                  <a:gd name="T0" fmla="*/ 0 w 5150"/>
                  <a:gd name="T1" fmla="*/ 794 h 794"/>
                  <a:gd name="T2" fmla="*/ 106 w 5150"/>
                  <a:gd name="T3" fmla="*/ 794 h 794"/>
                  <a:gd name="T4" fmla="*/ 198 w 5150"/>
                  <a:gd name="T5" fmla="*/ 698 h 794"/>
                  <a:gd name="T6" fmla="*/ 198 w 5150"/>
                  <a:gd name="T7" fmla="*/ 563 h 794"/>
                  <a:gd name="T8" fmla="*/ 291 w 5150"/>
                  <a:gd name="T9" fmla="*/ 479 h 794"/>
                  <a:gd name="T10" fmla="*/ 5036 w 5150"/>
                  <a:gd name="T11" fmla="*/ 472 h 794"/>
                  <a:gd name="T12" fmla="*/ 5145 w 5150"/>
                  <a:gd name="T13" fmla="*/ 379 h 794"/>
                  <a:gd name="T14" fmla="*/ 5150 w 5150"/>
                  <a:gd name="T15" fmla="*/ 114 h 794"/>
                  <a:gd name="T16" fmla="*/ 5060 w 5150"/>
                  <a:gd name="T17" fmla="*/ 2 h 794"/>
                  <a:gd name="T18" fmla="*/ 253 w 5150"/>
                  <a:gd name="T19" fmla="*/ 0 h 794"/>
                  <a:gd name="T20" fmla="*/ 160 w 5150"/>
                  <a:gd name="T21" fmla="*/ 88 h 794"/>
                  <a:gd name="T22" fmla="*/ 160 w 5150"/>
                  <a:gd name="T23" fmla="*/ 88 h 794"/>
                  <a:gd name="T24" fmla="*/ 160 w 5150"/>
                  <a:gd name="T25" fmla="*/ 311 h 794"/>
                  <a:gd name="T26" fmla="*/ 67 w 5150"/>
                  <a:gd name="T27" fmla="*/ 399 h 794"/>
                  <a:gd name="T28" fmla="*/ 0 w 5150"/>
                  <a:gd name="T29" fmla="*/ 39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50" h="794">
                    <a:moveTo>
                      <a:pt x="0" y="794"/>
                    </a:moveTo>
                    <a:lnTo>
                      <a:pt x="106" y="794"/>
                    </a:lnTo>
                    <a:cubicBezTo>
                      <a:pt x="167" y="794"/>
                      <a:pt x="198" y="757"/>
                      <a:pt x="198" y="698"/>
                    </a:cubicBezTo>
                    <a:cubicBezTo>
                      <a:pt x="198" y="471"/>
                      <a:pt x="198" y="563"/>
                      <a:pt x="198" y="563"/>
                    </a:cubicBezTo>
                    <a:cubicBezTo>
                      <a:pt x="202" y="498"/>
                      <a:pt x="222" y="479"/>
                      <a:pt x="291" y="479"/>
                    </a:cubicBezTo>
                    <a:lnTo>
                      <a:pt x="5036" y="472"/>
                    </a:lnTo>
                    <a:cubicBezTo>
                      <a:pt x="5098" y="472"/>
                      <a:pt x="5145" y="434"/>
                      <a:pt x="5145" y="379"/>
                    </a:cubicBezTo>
                    <a:cubicBezTo>
                      <a:pt x="5145" y="121"/>
                      <a:pt x="5150" y="114"/>
                      <a:pt x="5150" y="114"/>
                    </a:cubicBezTo>
                    <a:cubicBezTo>
                      <a:pt x="5150" y="55"/>
                      <a:pt x="5122" y="2"/>
                      <a:pt x="5060" y="2"/>
                    </a:cubicBezTo>
                    <a:lnTo>
                      <a:pt x="253" y="0"/>
                    </a:lnTo>
                    <a:cubicBezTo>
                      <a:pt x="191" y="0"/>
                      <a:pt x="160" y="29"/>
                      <a:pt x="160" y="88"/>
                    </a:cubicBezTo>
                    <a:cubicBezTo>
                      <a:pt x="160" y="88"/>
                      <a:pt x="160" y="88"/>
                      <a:pt x="160" y="88"/>
                    </a:cubicBezTo>
                    <a:cubicBezTo>
                      <a:pt x="160" y="311"/>
                      <a:pt x="160" y="311"/>
                      <a:pt x="160" y="311"/>
                    </a:cubicBezTo>
                    <a:cubicBezTo>
                      <a:pt x="160" y="377"/>
                      <a:pt x="133" y="399"/>
                      <a:pt x="67" y="399"/>
                    </a:cubicBezTo>
                    <a:lnTo>
                      <a:pt x="0" y="398"/>
                    </a:lnTo>
                  </a:path>
                </a:pathLst>
              </a:cu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19050" cap="flat" cmpd="sng">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45791" dir="3378596" algn="ctr" rotWithShape="0">
                        <a:srgbClr val="4D4D4D">
                          <a:alpha val="50000"/>
                        </a:srgbClr>
                      </a:outerShdw>
                    </a:effectLst>
                  </a14:hiddenEffects>
                </a:ext>
              </a:extLst>
            </p:spPr>
            <p:txBody>
              <a:bodyPr/>
              <a:lstStyle/>
              <a:p>
                <a:endParaRPr lang="en-US"/>
              </a:p>
            </p:txBody>
          </p:sp>
          <p:sp>
            <p:nvSpPr>
              <p:cNvPr id="21" name="Freeform 23"/>
              <p:cNvSpPr>
                <a:spLocks/>
              </p:cNvSpPr>
              <p:nvPr/>
            </p:nvSpPr>
            <p:spPr bwMode="gray">
              <a:xfrm>
                <a:off x="0" y="119"/>
                <a:ext cx="5150" cy="794"/>
              </a:xfrm>
              <a:custGeom>
                <a:avLst/>
                <a:gdLst>
                  <a:gd name="T0" fmla="*/ 0 w 5150"/>
                  <a:gd name="T1" fmla="*/ 794 h 794"/>
                  <a:gd name="T2" fmla="*/ 106 w 5150"/>
                  <a:gd name="T3" fmla="*/ 794 h 794"/>
                  <a:gd name="T4" fmla="*/ 198 w 5150"/>
                  <a:gd name="T5" fmla="*/ 698 h 794"/>
                  <a:gd name="T6" fmla="*/ 198 w 5150"/>
                  <a:gd name="T7" fmla="*/ 563 h 794"/>
                  <a:gd name="T8" fmla="*/ 291 w 5150"/>
                  <a:gd name="T9" fmla="*/ 479 h 794"/>
                  <a:gd name="T10" fmla="*/ 5036 w 5150"/>
                  <a:gd name="T11" fmla="*/ 472 h 794"/>
                  <a:gd name="T12" fmla="*/ 5145 w 5150"/>
                  <a:gd name="T13" fmla="*/ 379 h 794"/>
                  <a:gd name="T14" fmla="*/ 5150 w 5150"/>
                  <a:gd name="T15" fmla="*/ 114 h 794"/>
                  <a:gd name="T16" fmla="*/ 5060 w 5150"/>
                  <a:gd name="T17" fmla="*/ 2 h 794"/>
                  <a:gd name="T18" fmla="*/ 253 w 5150"/>
                  <a:gd name="T19" fmla="*/ 0 h 794"/>
                  <a:gd name="T20" fmla="*/ 160 w 5150"/>
                  <a:gd name="T21" fmla="*/ 88 h 794"/>
                  <a:gd name="T22" fmla="*/ 160 w 5150"/>
                  <a:gd name="T23" fmla="*/ 88 h 794"/>
                  <a:gd name="T24" fmla="*/ 160 w 5150"/>
                  <a:gd name="T25" fmla="*/ 311 h 794"/>
                  <a:gd name="T26" fmla="*/ 67 w 5150"/>
                  <a:gd name="T27" fmla="*/ 399 h 794"/>
                  <a:gd name="T28" fmla="*/ 0 w 5150"/>
                  <a:gd name="T29" fmla="*/ 39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50" h="794">
                    <a:moveTo>
                      <a:pt x="0" y="794"/>
                    </a:moveTo>
                    <a:lnTo>
                      <a:pt x="106" y="794"/>
                    </a:lnTo>
                    <a:cubicBezTo>
                      <a:pt x="167" y="794"/>
                      <a:pt x="198" y="757"/>
                      <a:pt x="198" y="698"/>
                    </a:cubicBezTo>
                    <a:cubicBezTo>
                      <a:pt x="198" y="471"/>
                      <a:pt x="198" y="563"/>
                      <a:pt x="198" y="563"/>
                    </a:cubicBezTo>
                    <a:cubicBezTo>
                      <a:pt x="202" y="498"/>
                      <a:pt x="222" y="479"/>
                      <a:pt x="291" y="479"/>
                    </a:cubicBezTo>
                    <a:lnTo>
                      <a:pt x="5036" y="472"/>
                    </a:lnTo>
                    <a:cubicBezTo>
                      <a:pt x="5098" y="472"/>
                      <a:pt x="5145" y="434"/>
                      <a:pt x="5145" y="379"/>
                    </a:cubicBezTo>
                    <a:cubicBezTo>
                      <a:pt x="5145" y="121"/>
                      <a:pt x="5150" y="114"/>
                      <a:pt x="5150" y="114"/>
                    </a:cubicBezTo>
                    <a:cubicBezTo>
                      <a:pt x="5150" y="55"/>
                      <a:pt x="5122" y="2"/>
                      <a:pt x="5060" y="2"/>
                    </a:cubicBezTo>
                    <a:lnTo>
                      <a:pt x="253" y="0"/>
                    </a:lnTo>
                    <a:cubicBezTo>
                      <a:pt x="191" y="0"/>
                      <a:pt x="160" y="29"/>
                      <a:pt x="160" y="88"/>
                    </a:cubicBezTo>
                    <a:cubicBezTo>
                      <a:pt x="160" y="88"/>
                      <a:pt x="160" y="88"/>
                      <a:pt x="160" y="88"/>
                    </a:cubicBezTo>
                    <a:cubicBezTo>
                      <a:pt x="160" y="311"/>
                      <a:pt x="160" y="311"/>
                      <a:pt x="160" y="311"/>
                    </a:cubicBezTo>
                    <a:cubicBezTo>
                      <a:pt x="160" y="377"/>
                      <a:pt x="133" y="399"/>
                      <a:pt x="67" y="399"/>
                    </a:cubicBezTo>
                    <a:lnTo>
                      <a:pt x="0" y="398"/>
                    </a:lnTo>
                  </a:path>
                </a:pathLst>
              </a:custGeom>
              <a:noFill/>
              <a:ln w="19050" cap="flat" cmpd="sng">
                <a:solidFill>
                  <a:srgbClr val="FFFFFF"/>
                </a:solidFill>
                <a:prstDash val="solid"/>
                <a:round/>
                <a:headEnd type="none" w="med" len="med"/>
                <a:tailEnd type="none" w="med" len="med"/>
              </a:ln>
              <a:effectLst/>
              <a:extLst>
                <a:ext uri="{909E8E84-426E-40DD-AFC4-6F175D3DCCD1}">
                  <a14:hiddenFill xmlns:a14="http://schemas.microsoft.com/office/drawing/2010/main">
                    <a:gradFill rotWithShape="1">
                      <a:gsLst>
                        <a:gs pos="0">
                          <a:schemeClr val="tx2"/>
                        </a:gs>
                        <a:gs pos="100000">
                          <a:schemeClr val="accent1"/>
                        </a:gs>
                      </a:gsLst>
                      <a:lin ang="0" scaled="1"/>
                    </a:gradFill>
                  </a14:hiddenFill>
                </a:ext>
                <a:ext uri="{AF507438-7753-43E0-B8FC-AC1667EBCBE1}">
                  <a14:hiddenEffects xmlns:a14="http://schemas.microsoft.com/office/drawing/2010/main">
                    <a:effectLst>
                      <a:outerShdw dist="45791" dir="3378596" algn="ctr" rotWithShape="0">
                        <a:srgbClr val="4D4D4D">
                          <a:alpha val="50000"/>
                        </a:srgbClr>
                      </a:outerShdw>
                    </a:effectLst>
                  </a14:hiddenEffects>
                </a:ext>
              </a:extLst>
            </p:spPr>
            <p:txBody>
              <a:bodyPr/>
              <a:lstStyle/>
              <a:p>
                <a:endParaRPr lang="en-US"/>
              </a:p>
            </p:txBody>
          </p:sp>
        </p:grpSp>
        <p:pic>
          <p:nvPicPr>
            <p:cNvPr id="17" name="Picture 24" descr="2"/>
            <p:cNvPicPr>
              <a:picLocks noChangeAspect="1" noChangeArrowheads="1"/>
            </p:cNvPicPr>
            <p:nvPr userDrawn="1"/>
          </p:nvPicPr>
          <p:blipFill>
            <a:blip r:embed="rId2">
              <a:extLst>
                <a:ext uri="{28A0092B-C50C-407E-A947-70E740481C1C}">
                  <a14:useLocalDpi xmlns:a14="http://schemas.microsoft.com/office/drawing/2010/main" val="0"/>
                </a:ext>
              </a:extLst>
            </a:blip>
            <a:srcRect l="19966" r="46844" b="84486"/>
            <a:stretch>
              <a:fillRect/>
            </a:stretch>
          </p:blipFill>
          <p:spPr bwMode="gray">
            <a:xfrm>
              <a:off x="75" y="202"/>
              <a:ext cx="2412" cy="696"/>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 Placeholder 14"/>
          <p:cNvSpPr>
            <a:spLocks noGrp="1"/>
          </p:cNvSpPr>
          <p:nvPr>
            <p:ph type="body" sz="quarter" idx="14"/>
          </p:nvPr>
        </p:nvSpPr>
        <p:spPr>
          <a:xfrm>
            <a:off x="152400" y="254000"/>
            <a:ext cx="8001000" cy="492125"/>
          </a:xfrm>
        </p:spPr>
        <p:txBody>
          <a:bodyPr/>
          <a:lstStyle>
            <a:lvl1pPr marL="0" indent="0" algn="ctr">
              <a:buNone/>
              <a:defRPr sz="2400" b="1">
                <a:solidFill>
                  <a:schemeClr val="bg1"/>
                </a:solidFill>
                <a:effectLst>
                  <a:outerShdw blurRad="38100" dist="38100" dir="2700000" algn="tl">
                    <a:srgbClr val="000000">
                      <a:alpha val="43137"/>
                    </a:srgbClr>
                  </a:outerShdw>
                </a:effectLst>
                <a:latin typeface="Tahoma" pitchFamily="34" charset="0"/>
                <a:ea typeface="Tahoma" pitchFamily="34" charset="0"/>
                <a:cs typeface="Tahoma" pitchFamily="34" charset="0"/>
              </a:defRPr>
            </a:lvl1pPr>
          </a:lstStyle>
          <a:p>
            <a:pPr lvl="0"/>
            <a:r>
              <a:rPr lang="en-US" smtClean="0"/>
              <a:t>Click to edit Master text styles</a:t>
            </a:r>
            <a:endParaRPr lang="en-US"/>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97068" y="152400"/>
            <a:ext cx="1437158" cy="751770"/>
          </a:xfrm>
          <a:prstGeom prst="rect">
            <a:avLst/>
          </a:prstGeom>
        </p:spPr>
      </p:pic>
      <p:sp>
        <p:nvSpPr>
          <p:cNvPr id="18" name="Round Single Corner Rectangle 17"/>
          <p:cNvSpPr/>
          <p:nvPr userDrawn="1"/>
        </p:nvSpPr>
        <p:spPr>
          <a:xfrm>
            <a:off x="0" y="6477000"/>
            <a:ext cx="6248400" cy="381000"/>
          </a:xfrm>
          <a:prstGeom prst="round1Rect">
            <a:avLst>
              <a:gd name="adj" fmla="val 50000"/>
            </a:avLst>
          </a:prstGeom>
          <a:solidFill>
            <a:schemeClr val="accent1"/>
          </a:solidFill>
          <a:ln>
            <a:solidFill>
              <a:schemeClr val="bg1"/>
            </a:solidFill>
          </a:ln>
        </p:spPr>
        <p:style>
          <a:lnRef idx="1">
            <a:schemeClr val="accent5"/>
          </a:lnRef>
          <a:fillRef idx="2">
            <a:schemeClr val="accent5"/>
          </a:fillRef>
          <a:effectRef idx="1">
            <a:schemeClr val="accent5"/>
          </a:effectRef>
          <a:fontRef idx="minor">
            <a:schemeClr val="dk1"/>
          </a:fontRef>
        </p:style>
        <p:txBody>
          <a:bodyPr anchor="ctr"/>
          <a:lstStyle/>
          <a:p>
            <a:pPr marL="0" algn="ctr" defTabSz="914400" rtl="0" eaLnBrk="1" latinLnBrk="0" hangingPunct="1">
              <a:defRPr/>
            </a:pPr>
            <a:r>
              <a:rPr lang="en-US" sz="1800" b="0" kern="1200" spc="50" smtClean="0">
                <a:ln w="11430">
                  <a:noFill/>
                </a:ln>
                <a:solidFill>
                  <a:schemeClr val="bg1"/>
                </a:solidFill>
                <a:effectLst/>
                <a:latin typeface="UTM American Sans" pitchFamily="18" charset="0"/>
                <a:ea typeface="+mn-ea"/>
                <a:cs typeface="+mn-cs"/>
              </a:rPr>
              <a:t>NHÂN</a:t>
            </a:r>
            <a:r>
              <a:rPr lang="en-US" sz="1800" b="0" kern="1200" spc="50" baseline="0" smtClean="0">
                <a:ln w="11430">
                  <a:noFill/>
                </a:ln>
                <a:solidFill>
                  <a:schemeClr val="bg1"/>
                </a:solidFill>
                <a:effectLst/>
                <a:latin typeface="UTM American Sans" pitchFamily="18" charset="0"/>
                <a:ea typeface="+mn-ea"/>
                <a:cs typeface="+mn-cs"/>
              </a:rPr>
              <a:t> VĂN - </a:t>
            </a:r>
            <a:r>
              <a:rPr lang="en-US" sz="1800" b="0" kern="1200" spc="50" smtClean="0">
                <a:ln w="11430">
                  <a:noFill/>
                </a:ln>
                <a:solidFill>
                  <a:schemeClr val="bg1"/>
                </a:solidFill>
                <a:effectLst/>
                <a:latin typeface="UTM American Sans" pitchFamily="18" charset="0"/>
                <a:ea typeface="+mn-ea"/>
                <a:cs typeface="+mn-cs"/>
              </a:rPr>
              <a:t>SÁNG TẠO -</a:t>
            </a:r>
            <a:r>
              <a:rPr lang="en-US" sz="1800" b="0" kern="1200" spc="50" baseline="0" smtClean="0">
                <a:ln w="11430">
                  <a:noFill/>
                </a:ln>
                <a:solidFill>
                  <a:schemeClr val="bg1"/>
                </a:solidFill>
                <a:effectLst/>
                <a:latin typeface="UTM American Sans" pitchFamily="18" charset="0"/>
                <a:ea typeface="+mn-ea"/>
                <a:cs typeface="+mn-cs"/>
              </a:rPr>
              <a:t> </a:t>
            </a:r>
            <a:r>
              <a:rPr lang="en-US" sz="1800" b="0" kern="1200" spc="50" smtClean="0">
                <a:ln w="11430">
                  <a:noFill/>
                </a:ln>
                <a:solidFill>
                  <a:schemeClr val="bg1"/>
                </a:solidFill>
                <a:effectLst/>
                <a:latin typeface="UTM American Sans" pitchFamily="18" charset="0"/>
                <a:ea typeface="+mn-ea"/>
                <a:cs typeface="+mn-cs"/>
              </a:rPr>
              <a:t>PHÁT TRIỂN - BỀN VỮNG</a:t>
            </a:r>
            <a:endParaRPr lang="en-US" sz="1800" b="0" kern="1200" spc="50" dirty="0">
              <a:ln w="11430">
                <a:noFill/>
              </a:ln>
              <a:solidFill>
                <a:schemeClr val="bg1"/>
              </a:solidFill>
              <a:effectLst/>
              <a:latin typeface="UTM American Sans" pitchFamily="18" charset="0"/>
              <a:ea typeface="+mn-ea"/>
              <a:cs typeface="+mn-cs"/>
            </a:endParaRPr>
          </a:p>
        </p:txBody>
      </p:sp>
    </p:spTree>
    <p:extLst>
      <p:ext uri="{BB962C8B-B14F-4D97-AF65-F5344CB8AC3E}">
        <p14:creationId xmlns:p14="http://schemas.microsoft.com/office/powerpoint/2010/main" val="2714124739"/>
      </p:ext>
    </p:extLst>
  </p:cSld>
  <p:clrMapOvr>
    <a:masterClrMapping/>
  </p:clrMapOvr>
  <p:transition advClick="0">
    <p:cu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 y="974726"/>
            <a:ext cx="8724900" cy="380999"/>
          </a:xfrm>
        </p:spPr>
        <p:txBody>
          <a:bodyPr anchor="t" anchorCtr="0"/>
          <a:lstStyle>
            <a:lvl1pPr algn="l">
              <a:defRPr sz="2600" b="1">
                <a:solidFill>
                  <a:schemeClr val="accent1"/>
                </a:solidFill>
                <a:latin typeface="Times New Roman" pitchFamily="18" charset="0"/>
                <a:ea typeface="Tahoma" pitchFamily="34" charset="0"/>
                <a:cs typeface="Times New Roman" pitchFamily="18" charset="0"/>
              </a:defRPr>
            </a:lvl1pPr>
          </a:lstStyle>
          <a:p>
            <a:r>
              <a:rPr lang="en-US" smtClean="0"/>
              <a:t>Click to edit Master title style</a:t>
            </a:r>
            <a:endParaRPr lang="en-US"/>
          </a:p>
        </p:txBody>
      </p:sp>
      <p:sp>
        <p:nvSpPr>
          <p:cNvPr id="11" name="Text Placeholder 10"/>
          <p:cNvSpPr>
            <a:spLocks noGrp="1"/>
          </p:cNvSpPr>
          <p:nvPr>
            <p:ph type="body" sz="quarter" idx="13"/>
          </p:nvPr>
        </p:nvSpPr>
        <p:spPr>
          <a:xfrm>
            <a:off x="228600" y="1752600"/>
            <a:ext cx="8763000" cy="4419600"/>
          </a:xfrm>
        </p:spPr>
        <p:txBody>
          <a:bodyPr/>
          <a:lstStyle>
            <a:lvl1pPr>
              <a:defRPr sz="2800">
                <a:latin typeface="Times New Roman" pitchFamily="18" charset="0"/>
                <a:cs typeface="Times New Roman" pitchFamily="18" charset="0"/>
              </a:defRPr>
            </a:lvl1pPr>
            <a:lvl2pPr>
              <a:defRPr sz="2800">
                <a:latin typeface="Times New Roman" pitchFamily="18" charset="0"/>
                <a:cs typeface="Times New Roman" pitchFamily="18" charset="0"/>
              </a:defRPr>
            </a:lvl2pPr>
            <a:lvl3pPr>
              <a:defRPr sz="2800">
                <a:latin typeface="Times New Roman" pitchFamily="18" charset="0"/>
                <a:cs typeface="Times New Roman" pitchFamily="18" charset="0"/>
              </a:defRPr>
            </a:lvl3pPr>
            <a:lvl4pPr>
              <a:defRPr sz="2400">
                <a:latin typeface="Times New Roman" pitchFamily="18" charset="0"/>
                <a:cs typeface="Times New Roman" pitchFamily="18" charset="0"/>
              </a:defRPr>
            </a:lvl4pPr>
            <a:lvl5pPr>
              <a:defRPr sz="2400">
                <a:latin typeface="Times New Roman" pitchFamily="18" charset="0"/>
                <a:cs typeface="Times New Roman"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3" name="Group 20"/>
          <p:cNvGrpSpPr>
            <a:grpSpLocks/>
          </p:cNvGrpSpPr>
          <p:nvPr userDrawn="1"/>
        </p:nvGrpSpPr>
        <p:grpSpPr bwMode="auto">
          <a:xfrm>
            <a:off x="-152400" y="76200"/>
            <a:ext cx="8267974" cy="1355725"/>
            <a:chOff x="-2" y="202"/>
            <a:chExt cx="5282" cy="854"/>
          </a:xfrm>
        </p:grpSpPr>
        <p:grpSp>
          <p:nvGrpSpPr>
            <p:cNvPr id="16" name="Group 21"/>
            <p:cNvGrpSpPr>
              <a:grpSpLocks/>
            </p:cNvGrpSpPr>
            <p:nvPr userDrawn="1"/>
          </p:nvGrpSpPr>
          <p:grpSpPr bwMode="auto">
            <a:xfrm>
              <a:off x="-2" y="209"/>
              <a:ext cx="5282" cy="847"/>
              <a:chOff x="-2" y="119"/>
              <a:chExt cx="5152" cy="799"/>
            </a:xfrm>
          </p:grpSpPr>
          <p:sp>
            <p:nvSpPr>
              <p:cNvPr id="19" name="Freeform 22"/>
              <p:cNvSpPr>
                <a:spLocks/>
              </p:cNvSpPr>
              <p:nvPr/>
            </p:nvSpPr>
            <p:spPr bwMode="gray">
              <a:xfrm>
                <a:off x="-2" y="124"/>
                <a:ext cx="5150" cy="794"/>
              </a:xfrm>
              <a:custGeom>
                <a:avLst/>
                <a:gdLst>
                  <a:gd name="T0" fmla="*/ 0 w 5150"/>
                  <a:gd name="T1" fmla="*/ 794 h 794"/>
                  <a:gd name="T2" fmla="*/ 106 w 5150"/>
                  <a:gd name="T3" fmla="*/ 794 h 794"/>
                  <a:gd name="T4" fmla="*/ 198 w 5150"/>
                  <a:gd name="T5" fmla="*/ 698 h 794"/>
                  <a:gd name="T6" fmla="*/ 198 w 5150"/>
                  <a:gd name="T7" fmla="*/ 563 h 794"/>
                  <a:gd name="T8" fmla="*/ 291 w 5150"/>
                  <a:gd name="T9" fmla="*/ 479 h 794"/>
                  <a:gd name="T10" fmla="*/ 5036 w 5150"/>
                  <a:gd name="T11" fmla="*/ 472 h 794"/>
                  <a:gd name="T12" fmla="*/ 5145 w 5150"/>
                  <a:gd name="T13" fmla="*/ 379 h 794"/>
                  <a:gd name="T14" fmla="*/ 5150 w 5150"/>
                  <a:gd name="T15" fmla="*/ 114 h 794"/>
                  <a:gd name="T16" fmla="*/ 5060 w 5150"/>
                  <a:gd name="T17" fmla="*/ 2 h 794"/>
                  <a:gd name="T18" fmla="*/ 253 w 5150"/>
                  <a:gd name="T19" fmla="*/ 0 h 794"/>
                  <a:gd name="T20" fmla="*/ 160 w 5150"/>
                  <a:gd name="T21" fmla="*/ 88 h 794"/>
                  <a:gd name="T22" fmla="*/ 160 w 5150"/>
                  <a:gd name="T23" fmla="*/ 88 h 794"/>
                  <a:gd name="T24" fmla="*/ 160 w 5150"/>
                  <a:gd name="T25" fmla="*/ 311 h 794"/>
                  <a:gd name="T26" fmla="*/ 67 w 5150"/>
                  <a:gd name="T27" fmla="*/ 399 h 794"/>
                  <a:gd name="T28" fmla="*/ 0 w 5150"/>
                  <a:gd name="T29" fmla="*/ 39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50" h="794">
                    <a:moveTo>
                      <a:pt x="0" y="794"/>
                    </a:moveTo>
                    <a:lnTo>
                      <a:pt x="106" y="794"/>
                    </a:lnTo>
                    <a:cubicBezTo>
                      <a:pt x="167" y="794"/>
                      <a:pt x="198" y="757"/>
                      <a:pt x="198" y="698"/>
                    </a:cubicBezTo>
                    <a:cubicBezTo>
                      <a:pt x="198" y="471"/>
                      <a:pt x="198" y="563"/>
                      <a:pt x="198" y="563"/>
                    </a:cubicBezTo>
                    <a:cubicBezTo>
                      <a:pt x="202" y="498"/>
                      <a:pt x="222" y="479"/>
                      <a:pt x="291" y="479"/>
                    </a:cubicBezTo>
                    <a:lnTo>
                      <a:pt x="5036" y="472"/>
                    </a:lnTo>
                    <a:cubicBezTo>
                      <a:pt x="5098" y="472"/>
                      <a:pt x="5145" y="434"/>
                      <a:pt x="5145" y="379"/>
                    </a:cubicBezTo>
                    <a:cubicBezTo>
                      <a:pt x="5145" y="121"/>
                      <a:pt x="5150" y="114"/>
                      <a:pt x="5150" y="114"/>
                    </a:cubicBezTo>
                    <a:cubicBezTo>
                      <a:pt x="5150" y="55"/>
                      <a:pt x="5122" y="2"/>
                      <a:pt x="5060" y="2"/>
                    </a:cubicBezTo>
                    <a:lnTo>
                      <a:pt x="253" y="0"/>
                    </a:lnTo>
                    <a:cubicBezTo>
                      <a:pt x="191" y="0"/>
                      <a:pt x="160" y="29"/>
                      <a:pt x="160" y="88"/>
                    </a:cubicBezTo>
                    <a:cubicBezTo>
                      <a:pt x="160" y="88"/>
                      <a:pt x="160" y="88"/>
                      <a:pt x="160" y="88"/>
                    </a:cubicBezTo>
                    <a:cubicBezTo>
                      <a:pt x="160" y="311"/>
                      <a:pt x="160" y="311"/>
                      <a:pt x="160" y="311"/>
                    </a:cubicBezTo>
                    <a:cubicBezTo>
                      <a:pt x="160" y="377"/>
                      <a:pt x="133" y="399"/>
                      <a:pt x="67" y="399"/>
                    </a:cubicBezTo>
                    <a:lnTo>
                      <a:pt x="0" y="398"/>
                    </a:lnTo>
                  </a:path>
                </a:pathLst>
              </a:cu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19050" cap="flat" cmpd="sng">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45791" dir="3378596" algn="ctr" rotWithShape="0">
                        <a:srgbClr val="4D4D4D">
                          <a:alpha val="50000"/>
                        </a:srgbClr>
                      </a:outerShdw>
                    </a:effectLst>
                  </a14:hiddenEffects>
                </a:ext>
              </a:extLst>
            </p:spPr>
            <p:txBody>
              <a:bodyPr/>
              <a:lstStyle/>
              <a:p>
                <a:endParaRPr lang="en-US"/>
              </a:p>
            </p:txBody>
          </p:sp>
          <p:sp>
            <p:nvSpPr>
              <p:cNvPr id="21" name="Freeform 23"/>
              <p:cNvSpPr>
                <a:spLocks/>
              </p:cNvSpPr>
              <p:nvPr/>
            </p:nvSpPr>
            <p:spPr bwMode="gray">
              <a:xfrm>
                <a:off x="0" y="119"/>
                <a:ext cx="5150" cy="794"/>
              </a:xfrm>
              <a:custGeom>
                <a:avLst/>
                <a:gdLst>
                  <a:gd name="T0" fmla="*/ 0 w 5150"/>
                  <a:gd name="T1" fmla="*/ 794 h 794"/>
                  <a:gd name="T2" fmla="*/ 106 w 5150"/>
                  <a:gd name="T3" fmla="*/ 794 h 794"/>
                  <a:gd name="T4" fmla="*/ 198 w 5150"/>
                  <a:gd name="T5" fmla="*/ 698 h 794"/>
                  <a:gd name="T6" fmla="*/ 198 w 5150"/>
                  <a:gd name="T7" fmla="*/ 563 h 794"/>
                  <a:gd name="T8" fmla="*/ 291 w 5150"/>
                  <a:gd name="T9" fmla="*/ 479 h 794"/>
                  <a:gd name="T10" fmla="*/ 5036 w 5150"/>
                  <a:gd name="T11" fmla="*/ 472 h 794"/>
                  <a:gd name="T12" fmla="*/ 5145 w 5150"/>
                  <a:gd name="T13" fmla="*/ 379 h 794"/>
                  <a:gd name="T14" fmla="*/ 5150 w 5150"/>
                  <a:gd name="T15" fmla="*/ 114 h 794"/>
                  <a:gd name="T16" fmla="*/ 5060 w 5150"/>
                  <a:gd name="T17" fmla="*/ 2 h 794"/>
                  <a:gd name="T18" fmla="*/ 253 w 5150"/>
                  <a:gd name="T19" fmla="*/ 0 h 794"/>
                  <a:gd name="T20" fmla="*/ 160 w 5150"/>
                  <a:gd name="T21" fmla="*/ 88 h 794"/>
                  <a:gd name="T22" fmla="*/ 160 w 5150"/>
                  <a:gd name="T23" fmla="*/ 88 h 794"/>
                  <a:gd name="T24" fmla="*/ 160 w 5150"/>
                  <a:gd name="T25" fmla="*/ 311 h 794"/>
                  <a:gd name="T26" fmla="*/ 67 w 5150"/>
                  <a:gd name="T27" fmla="*/ 399 h 794"/>
                  <a:gd name="T28" fmla="*/ 0 w 5150"/>
                  <a:gd name="T29" fmla="*/ 39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50" h="794">
                    <a:moveTo>
                      <a:pt x="0" y="794"/>
                    </a:moveTo>
                    <a:lnTo>
                      <a:pt x="106" y="794"/>
                    </a:lnTo>
                    <a:cubicBezTo>
                      <a:pt x="167" y="794"/>
                      <a:pt x="198" y="757"/>
                      <a:pt x="198" y="698"/>
                    </a:cubicBezTo>
                    <a:cubicBezTo>
                      <a:pt x="198" y="471"/>
                      <a:pt x="198" y="563"/>
                      <a:pt x="198" y="563"/>
                    </a:cubicBezTo>
                    <a:cubicBezTo>
                      <a:pt x="202" y="498"/>
                      <a:pt x="222" y="479"/>
                      <a:pt x="291" y="479"/>
                    </a:cubicBezTo>
                    <a:lnTo>
                      <a:pt x="5036" y="472"/>
                    </a:lnTo>
                    <a:cubicBezTo>
                      <a:pt x="5098" y="472"/>
                      <a:pt x="5145" y="434"/>
                      <a:pt x="5145" y="379"/>
                    </a:cubicBezTo>
                    <a:cubicBezTo>
                      <a:pt x="5145" y="121"/>
                      <a:pt x="5150" y="114"/>
                      <a:pt x="5150" y="114"/>
                    </a:cubicBezTo>
                    <a:cubicBezTo>
                      <a:pt x="5150" y="55"/>
                      <a:pt x="5122" y="2"/>
                      <a:pt x="5060" y="2"/>
                    </a:cubicBezTo>
                    <a:lnTo>
                      <a:pt x="253" y="0"/>
                    </a:lnTo>
                    <a:cubicBezTo>
                      <a:pt x="191" y="0"/>
                      <a:pt x="160" y="29"/>
                      <a:pt x="160" y="88"/>
                    </a:cubicBezTo>
                    <a:cubicBezTo>
                      <a:pt x="160" y="88"/>
                      <a:pt x="160" y="88"/>
                      <a:pt x="160" y="88"/>
                    </a:cubicBezTo>
                    <a:cubicBezTo>
                      <a:pt x="160" y="311"/>
                      <a:pt x="160" y="311"/>
                      <a:pt x="160" y="311"/>
                    </a:cubicBezTo>
                    <a:cubicBezTo>
                      <a:pt x="160" y="377"/>
                      <a:pt x="133" y="399"/>
                      <a:pt x="67" y="399"/>
                    </a:cubicBezTo>
                    <a:lnTo>
                      <a:pt x="0" y="398"/>
                    </a:lnTo>
                  </a:path>
                </a:pathLst>
              </a:custGeom>
              <a:noFill/>
              <a:ln w="19050" cap="flat" cmpd="sng">
                <a:solidFill>
                  <a:srgbClr val="FFFFFF"/>
                </a:solidFill>
                <a:prstDash val="solid"/>
                <a:round/>
                <a:headEnd type="none" w="med" len="med"/>
                <a:tailEnd type="none" w="med" len="med"/>
              </a:ln>
              <a:effectLst/>
              <a:extLst>
                <a:ext uri="{909E8E84-426E-40DD-AFC4-6F175D3DCCD1}">
                  <a14:hiddenFill xmlns:a14="http://schemas.microsoft.com/office/drawing/2010/main">
                    <a:gradFill rotWithShape="1">
                      <a:gsLst>
                        <a:gs pos="0">
                          <a:schemeClr val="tx2"/>
                        </a:gs>
                        <a:gs pos="100000">
                          <a:schemeClr val="accent1"/>
                        </a:gs>
                      </a:gsLst>
                      <a:lin ang="0" scaled="1"/>
                    </a:gradFill>
                  </a14:hiddenFill>
                </a:ext>
                <a:ext uri="{AF507438-7753-43E0-B8FC-AC1667EBCBE1}">
                  <a14:hiddenEffects xmlns:a14="http://schemas.microsoft.com/office/drawing/2010/main">
                    <a:effectLst>
                      <a:outerShdw dist="45791" dir="3378596" algn="ctr" rotWithShape="0">
                        <a:srgbClr val="4D4D4D">
                          <a:alpha val="50000"/>
                        </a:srgbClr>
                      </a:outerShdw>
                    </a:effectLst>
                  </a14:hiddenEffects>
                </a:ext>
              </a:extLst>
            </p:spPr>
            <p:txBody>
              <a:bodyPr/>
              <a:lstStyle/>
              <a:p>
                <a:endParaRPr lang="en-US"/>
              </a:p>
            </p:txBody>
          </p:sp>
        </p:grpSp>
        <p:pic>
          <p:nvPicPr>
            <p:cNvPr id="17" name="Picture 24" descr="2"/>
            <p:cNvPicPr>
              <a:picLocks noChangeAspect="1" noChangeArrowheads="1"/>
            </p:cNvPicPr>
            <p:nvPr userDrawn="1"/>
          </p:nvPicPr>
          <p:blipFill>
            <a:blip r:embed="rId2">
              <a:extLst>
                <a:ext uri="{28A0092B-C50C-407E-A947-70E740481C1C}">
                  <a14:useLocalDpi xmlns:a14="http://schemas.microsoft.com/office/drawing/2010/main" val="0"/>
                </a:ext>
              </a:extLst>
            </a:blip>
            <a:srcRect l="19966" r="46844" b="84486"/>
            <a:stretch>
              <a:fillRect/>
            </a:stretch>
          </p:blipFill>
          <p:spPr bwMode="gray">
            <a:xfrm>
              <a:off x="75" y="202"/>
              <a:ext cx="2412" cy="696"/>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 Placeholder 14"/>
          <p:cNvSpPr>
            <a:spLocks noGrp="1"/>
          </p:cNvSpPr>
          <p:nvPr>
            <p:ph type="body" sz="quarter" idx="14"/>
          </p:nvPr>
        </p:nvSpPr>
        <p:spPr>
          <a:xfrm>
            <a:off x="152400" y="254000"/>
            <a:ext cx="8001000" cy="492125"/>
          </a:xfrm>
        </p:spPr>
        <p:txBody>
          <a:bodyPr/>
          <a:lstStyle>
            <a:lvl1pPr marL="0" indent="0" algn="ctr">
              <a:buNone/>
              <a:defRPr sz="2400" b="1">
                <a:solidFill>
                  <a:schemeClr val="bg1"/>
                </a:solidFill>
                <a:effectLst>
                  <a:outerShdw blurRad="38100" dist="38100" dir="2700000" algn="tl">
                    <a:srgbClr val="000000">
                      <a:alpha val="43137"/>
                    </a:srgbClr>
                  </a:outerShdw>
                </a:effectLst>
                <a:latin typeface="Tahoma" pitchFamily="34" charset="0"/>
                <a:ea typeface="Tahoma" pitchFamily="34" charset="0"/>
                <a:cs typeface="Tahoma" pitchFamily="34" charset="0"/>
              </a:defRPr>
            </a:lvl1pPr>
          </a:lstStyle>
          <a:p>
            <a:pPr lvl="0"/>
            <a:r>
              <a:rPr lang="en-US" smtClean="0"/>
              <a:t>Click to edit Master text styles</a:t>
            </a:r>
            <a:endParaRPr lang="en-US"/>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97068" y="152400"/>
            <a:ext cx="1437158" cy="751770"/>
          </a:xfrm>
          <a:prstGeom prst="rect">
            <a:avLst/>
          </a:prstGeom>
        </p:spPr>
      </p:pic>
    </p:spTree>
    <p:extLst>
      <p:ext uri="{BB962C8B-B14F-4D97-AF65-F5344CB8AC3E}">
        <p14:creationId xmlns:p14="http://schemas.microsoft.com/office/powerpoint/2010/main" val="985240912"/>
      </p:ext>
    </p:extLst>
  </p:cSld>
  <p:clrMapOvr>
    <a:masterClrMapping/>
  </p:clrMapOvr>
  <p:transition advClick="0">
    <p:cu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fld id="{1BA99DF0-C9EB-41B3-829D-75D506661CE2}" type="datetimeFigureOut">
              <a:rPr lang="en-US" smtClean="0"/>
              <a:pPr/>
              <a:t>10/24/2019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fld id="{E8E94958-23E5-4270-8EE0-87B466C9409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5" r:id="rId1"/>
    <p:sldLayoutId id="2147483710" r:id="rId2"/>
    <p:sldLayoutId id="2147483711" r:id="rId3"/>
    <p:sldLayoutId id="2147483712" r:id="rId4"/>
  </p:sldLayoutIdLst>
  <p:transition advClick="0">
    <p:cut/>
  </p:transition>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5689" y="381000"/>
            <a:ext cx="3259055" cy="2232522"/>
          </a:xfrm>
          <a:prstGeom prst="rect">
            <a:avLst/>
          </a:prstGeom>
        </p:spPr>
      </p:pic>
      <p:sp>
        <p:nvSpPr>
          <p:cNvPr id="5" name="Rectangle 4"/>
          <p:cNvSpPr/>
          <p:nvPr/>
        </p:nvSpPr>
        <p:spPr>
          <a:xfrm>
            <a:off x="0" y="3352800"/>
            <a:ext cx="8858035" cy="2462213"/>
          </a:xfrm>
          <a:prstGeom prst="rect">
            <a:avLst/>
          </a:prstGeom>
          <a:noFill/>
        </p:spPr>
        <p:txBody>
          <a:bodyPr wrap="square">
            <a:spAutoFit/>
          </a:bodyPr>
          <a:lstStyle/>
          <a:p>
            <a:pPr algn="ctr">
              <a:spcBef>
                <a:spcPts val="300"/>
              </a:spcBef>
              <a:spcAft>
                <a:spcPts val="300"/>
              </a:spcAft>
            </a:pPr>
            <a:r>
              <a:rPr lang="en-US" sz="3600" b="1" spc="50" dirty="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rPr>
              <a:t>BÁO CÁO THỰC HIỆN NGHỊ </a:t>
            </a:r>
            <a:r>
              <a:rPr lang="en-US" sz="3600" b="1" spc="50" dirty="0" smtClean="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rPr>
              <a:t>QUYẾT</a:t>
            </a:r>
          </a:p>
          <a:p>
            <a:pPr algn="ctr">
              <a:spcBef>
                <a:spcPts val="300"/>
              </a:spcBef>
              <a:spcAft>
                <a:spcPts val="300"/>
              </a:spcAft>
            </a:pPr>
            <a:r>
              <a:rPr lang="en-US" sz="3600" b="1" spc="50" dirty="0" smtClean="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rPr>
              <a:t>HỘI NGHỊ </a:t>
            </a:r>
            <a:r>
              <a:rPr lang="en-US" sz="3600" b="1" spc="50" dirty="0" smtClean="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rPr>
              <a:t>CBCCVC VÀ </a:t>
            </a:r>
            <a:r>
              <a:rPr lang="en-US" sz="3600" b="1" spc="50" dirty="0" smtClean="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rPr>
              <a:t>THỰC </a:t>
            </a:r>
            <a:r>
              <a:rPr lang="en-US" sz="3600" b="1" spc="50" dirty="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rPr>
              <a:t>HIỆN QUY CHẾ DÂN CHỦ CƠ SỞ </a:t>
            </a:r>
            <a:endParaRPr lang="en-US" sz="3600" b="1" spc="50" dirty="0" smtClean="0">
              <a:ln w="19050">
                <a:solidFill>
                  <a:schemeClr val="bg1"/>
                </a:solidFill>
              </a:ln>
              <a:solidFill>
                <a:srgbClr val="FF0000"/>
              </a:solidFill>
              <a:effectLst>
                <a:outerShdw blurRad="76200" dist="50800" dir="5400000" algn="tl" rotWithShape="0">
                  <a:srgbClr val="000000">
                    <a:alpha val="65000"/>
                  </a:srgbClr>
                </a:outerShdw>
              </a:effectLst>
              <a:latin typeface="UTM American Sans" pitchFamily="18" charset="0"/>
            </a:endParaRPr>
          </a:p>
          <a:p>
            <a:pPr algn="ctr">
              <a:spcBef>
                <a:spcPts val="300"/>
              </a:spcBef>
              <a:spcAft>
                <a:spcPts val="300"/>
              </a:spcAft>
            </a:pPr>
            <a:r>
              <a:rPr lang="en-US" sz="3600" b="1" spc="50" dirty="0" smtClean="0">
                <a:ln w="19050">
                  <a:solidFill>
                    <a:schemeClr val="bg1"/>
                  </a:solidFill>
                </a:ln>
                <a:solidFill>
                  <a:srgbClr val="0070C0"/>
                </a:solidFill>
                <a:effectLst>
                  <a:outerShdw blurRad="76200" dist="50800" dir="5400000" algn="tl" rotWithShape="0">
                    <a:srgbClr val="000000">
                      <a:alpha val="65000"/>
                    </a:srgbClr>
                  </a:outerShdw>
                </a:effectLst>
                <a:latin typeface="UTM American Sans" pitchFamily="18" charset="0"/>
              </a:rPr>
              <a:t>NĂM </a:t>
            </a:r>
            <a:r>
              <a:rPr lang="en-US" sz="3600" b="1" spc="50" dirty="0">
                <a:ln w="19050">
                  <a:solidFill>
                    <a:schemeClr val="bg1"/>
                  </a:solidFill>
                </a:ln>
                <a:solidFill>
                  <a:srgbClr val="0070C0"/>
                </a:solidFill>
                <a:effectLst>
                  <a:outerShdw blurRad="76200" dist="50800" dir="5400000" algn="tl" rotWithShape="0">
                    <a:srgbClr val="000000">
                      <a:alpha val="65000"/>
                    </a:srgbClr>
                  </a:outerShdw>
                </a:effectLst>
                <a:latin typeface="UTM American Sans" pitchFamily="18" charset="0"/>
              </a:rPr>
              <a:t>HỌC </a:t>
            </a:r>
            <a:r>
              <a:rPr lang="en-US" sz="3600" b="1" spc="50" dirty="0" smtClean="0">
                <a:ln w="19050">
                  <a:solidFill>
                    <a:schemeClr val="bg1"/>
                  </a:solidFill>
                </a:ln>
                <a:solidFill>
                  <a:srgbClr val="0070C0"/>
                </a:solidFill>
                <a:effectLst>
                  <a:outerShdw blurRad="76200" dist="50800" dir="5400000" algn="tl" rotWithShape="0">
                    <a:srgbClr val="000000">
                      <a:alpha val="65000"/>
                    </a:srgbClr>
                  </a:outerShdw>
                </a:effectLst>
                <a:latin typeface="UTM American Sans" pitchFamily="18" charset="0"/>
              </a:rPr>
              <a:t>2018 </a:t>
            </a:r>
            <a:r>
              <a:rPr lang="en-US" sz="3600" b="1" spc="50" dirty="0">
                <a:ln w="19050">
                  <a:solidFill>
                    <a:schemeClr val="bg1"/>
                  </a:solidFill>
                </a:ln>
                <a:solidFill>
                  <a:srgbClr val="0070C0"/>
                </a:solidFill>
                <a:effectLst>
                  <a:outerShdw blurRad="76200" dist="50800" dir="5400000" algn="tl" rotWithShape="0">
                    <a:srgbClr val="000000">
                      <a:alpha val="65000"/>
                    </a:srgbClr>
                  </a:outerShdw>
                </a:effectLst>
                <a:latin typeface="UTM American Sans" pitchFamily="18" charset="0"/>
              </a:rPr>
              <a:t>- </a:t>
            </a:r>
            <a:r>
              <a:rPr lang="en-US" sz="3600" b="1" spc="50" dirty="0" smtClean="0">
                <a:ln w="19050">
                  <a:solidFill>
                    <a:schemeClr val="bg1"/>
                  </a:solidFill>
                </a:ln>
                <a:solidFill>
                  <a:srgbClr val="0070C0"/>
                </a:solidFill>
                <a:effectLst>
                  <a:outerShdw blurRad="76200" dist="50800" dir="5400000" algn="tl" rotWithShape="0">
                    <a:srgbClr val="000000">
                      <a:alpha val="65000"/>
                    </a:srgbClr>
                  </a:outerShdw>
                </a:effectLst>
                <a:latin typeface="UTM American Sans" pitchFamily="18" charset="0"/>
              </a:rPr>
              <a:t>2019</a:t>
            </a:r>
            <a:endParaRPr lang="en-US" sz="3600" b="1" spc="50" dirty="0">
              <a:ln w="19050">
                <a:solidFill>
                  <a:schemeClr val="bg1"/>
                </a:solidFill>
              </a:ln>
              <a:solidFill>
                <a:srgbClr val="0070C0"/>
              </a:solidFill>
              <a:effectLst>
                <a:outerShdw blurRad="76200" dist="50800" dir="5400000" algn="tl" rotWithShape="0">
                  <a:srgbClr val="000000">
                    <a:alpha val="65000"/>
                  </a:srgbClr>
                </a:outerShdw>
              </a:effectLst>
              <a:latin typeface="UTM American Sans" pitchFamily="18" charset="0"/>
            </a:endParaRPr>
          </a:p>
        </p:txBody>
      </p:sp>
    </p:spTree>
    <p:extLst>
      <p:ext uri="{BB962C8B-B14F-4D97-AF65-F5344CB8AC3E}">
        <p14:creationId xmlns:p14="http://schemas.microsoft.com/office/powerpoint/2010/main" val="2088294351"/>
      </p:ext>
    </p:extLst>
  </p:cSld>
  <p:clrMapOvr>
    <a:masterClrMapping/>
  </p:clrMapOvr>
  <p:transition advClick="0">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Hội thảo chuyên đề ở tổ chuyên môn thuộc khoa</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97892" y="1371601"/>
            <a:ext cx="8786316" cy="3539430"/>
          </a:xfrm>
          <a:prstGeom prst="rect">
            <a:avLst/>
          </a:prstGeom>
        </p:spPr>
        <p:txBody>
          <a:bodyPr wrap="square">
            <a:spAutoFit/>
          </a:bodyPr>
          <a:lstStyle/>
          <a:p>
            <a:pPr algn="just"/>
            <a:r>
              <a:rPr lang="vi-VN" sz="2800"/>
              <a:t>+ </a:t>
            </a:r>
            <a:r>
              <a:rPr lang="vi-VN" sz="2800" b="1"/>
              <a:t>Khoa Cơ khí </a:t>
            </a:r>
            <a:r>
              <a:rPr lang="vi-VN" sz="2800"/>
              <a:t>với chuyên đề “Phương pháp xây dựng bộ đề thi trắc nghiệm”.</a:t>
            </a:r>
          </a:p>
          <a:p>
            <a:pPr algn="just"/>
            <a:r>
              <a:rPr lang="en-US" sz="2800" smtClean="0"/>
              <a:t>+ </a:t>
            </a:r>
            <a:r>
              <a:rPr lang="en-US" sz="2800" b="1"/>
              <a:t>Khoa May – Thời trang </a:t>
            </a:r>
            <a:r>
              <a:rPr lang="en-US" sz="2800"/>
              <a:t>với chuyên đề “Quản trị nhà trường thông minh trong bối cảnh Cách mạng công nghiệp 4.0</a:t>
            </a:r>
            <a:r>
              <a:rPr lang="en-US" sz="2800" smtClean="0"/>
              <a:t>”.</a:t>
            </a:r>
          </a:p>
          <a:p>
            <a:pPr algn="just"/>
            <a:r>
              <a:rPr lang="en-US" sz="2800" smtClean="0"/>
              <a:t>+ </a:t>
            </a:r>
            <a:r>
              <a:rPr lang="en-US" sz="2800" b="1"/>
              <a:t>Khoa Kinh tế</a:t>
            </a:r>
            <a:r>
              <a:rPr lang="en-US" sz="2800"/>
              <a:t> với chuyên đề “Giải pháp nâng cao chất lượng giảng dạy và học tập của khoa kinh tế để xây dựng nhà trường thông minh”</a:t>
            </a:r>
          </a:p>
        </p:txBody>
      </p:sp>
    </p:spTree>
    <p:extLst>
      <p:ext uri="{BB962C8B-B14F-4D97-AF65-F5344CB8AC3E}">
        <p14:creationId xmlns:p14="http://schemas.microsoft.com/office/powerpoint/2010/main" val="1102410175"/>
      </p:ext>
    </p:extLst>
  </p:cSld>
  <p:clrMapOvr>
    <a:masterClrMapping/>
  </p:clrMapOvr>
  <p:transition spd="slow" advClick="0">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Làm đồ dùng dạy học mới, bài giảng điện tử</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97892" y="1371601"/>
            <a:ext cx="8786316" cy="3539430"/>
          </a:xfrm>
          <a:prstGeom prst="rect">
            <a:avLst/>
          </a:prstGeom>
        </p:spPr>
        <p:txBody>
          <a:bodyPr wrap="square">
            <a:spAutoFit/>
          </a:bodyPr>
          <a:lstStyle/>
          <a:p>
            <a:pPr algn="just"/>
            <a:r>
              <a:rPr lang="vi-VN" sz="2800"/>
              <a:t>+ Khoa Kinh tế: 19 bài giảng điện tử (các tổ bộ môn đều có)</a:t>
            </a:r>
          </a:p>
          <a:p>
            <a:pPr algn="just"/>
            <a:r>
              <a:rPr lang="vi-VN" sz="2800"/>
              <a:t>+ Khoa Khoa học cơ bản: 24 bài giảng điện tử (các tổ bộ môn đều có)</a:t>
            </a:r>
          </a:p>
          <a:p>
            <a:pPr algn="just"/>
            <a:r>
              <a:rPr lang="vi-VN" sz="2800"/>
              <a:t>+ Khoa Lý luận chính trị: 16 bài giảng điện tử (các tổ bộ môn đều có)</a:t>
            </a:r>
          </a:p>
          <a:p>
            <a:pPr algn="just"/>
            <a:r>
              <a:rPr lang="vi-VN" sz="2800"/>
              <a:t>+ Khoa Điện – Điện tử: 3 mô hình: Mô hình bảo trì và sửa chữa máy phay CNC; Mô hình bảo trì và sửa chữa máy Tiện CNC; Bộ thực hành vi xử lý theo hướng kết nối vạn vật. </a:t>
            </a:r>
          </a:p>
        </p:txBody>
      </p:sp>
    </p:spTree>
    <p:extLst>
      <p:ext uri="{BB962C8B-B14F-4D97-AF65-F5344CB8AC3E}">
        <p14:creationId xmlns:p14="http://schemas.microsoft.com/office/powerpoint/2010/main" val="1164053057"/>
      </p:ext>
    </p:extLst>
  </p:cSld>
  <p:clrMapOvr>
    <a:masterClrMapping/>
  </p:clrMapOvr>
  <p:transition spd="slow" advClick="0">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Làm đồ dùng dạy học mới, bài giảng điện tử</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97892" y="1371601"/>
            <a:ext cx="8786316" cy="4893647"/>
          </a:xfrm>
          <a:prstGeom prst="rect">
            <a:avLst/>
          </a:prstGeom>
        </p:spPr>
        <p:txBody>
          <a:bodyPr wrap="square">
            <a:spAutoFit/>
          </a:bodyPr>
          <a:lstStyle/>
          <a:p>
            <a:pPr algn="just"/>
            <a:r>
              <a:rPr lang="en-US" sz="2600"/>
              <a:t>+ Tổng số Mô hình thiết bị đào tạo tham gia Hội thi thiết bị đào tạo tự làm cấp Thành phố là 06 thiết bị (trong đó 02 thiết bị đạt giải Nhất, 01 thiết bị đạt giải Nhì và 02 thiết bị đạt giải Khuyến khích). </a:t>
            </a:r>
          </a:p>
          <a:p>
            <a:pPr algn="just"/>
            <a:r>
              <a:rPr lang="en-US" sz="2600"/>
              <a:t>+ Tổng số Mô hình thiết bị đào tạo tham gia Hội thi thiết bị đào tạo tự làm cấp Toàn quốc là 05 thiết bị (trong đó 03 thiết bị đạt giải Nhất, 02 thiết bị đạt giải Nhì).</a:t>
            </a:r>
          </a:p>
          <a:p>
            <a:pPr algn="just"/>
            <a:r>
              <a:rPr lang="en-US" sz="2600"/>
              <a:t>Các mô hình đạt giải cao đã nhận bằng khen của Bộ Lao động – Thương binh và Xã hội, Sở Lao động – Thương binh và Xã hội thành phố khen tặng.</a:t>
            </a:r>
          </a:p>
          <a:p>
            <a:pPr algn="just"/>
            <a:r>
              <a:rPr lang="en-US" sz="2600"/>
              <a:t>Các khoa chưa báo thực hiện chỉ tiêu này: Công nghệ thông tin; Nhiệt lạnh; May thời trang; Lý luận chính trị;</a:t>
            </a:r>
            <a:endParaRPr lang="vi-VN" sz="2600"/>
          </a:p>
        </p:txBody>
      </p:sp>
    </p:spTree>
    <p:extLst>
      <p:ext uri="{BB962C8B-B14F-4D97-AF65-F5344CB8AC3E}">
        <p14:creationId xmlns:p14="http://schemas.microsoft.com/office/powerpoint/2010/main" val="2790085256"/>
      </p:ext>
    </p:extLst>
  </p:cSld>
  <p:clrMapOvr>
    <a:masterClrMapping/>
  </p:clrMapOvr>
  <p:transition spd="slow" advClick="0">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Tuyển chọn, xét duyệt đề tài Khoa học – Công nghệ</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97892" y="1371601"/>
            <a:ext cx="8786316" cy="1384995"/>
          </a:xfrm>
          <a:prstGeom prst="rect">
            <a:avLst/>
          </a:prstGeom>
        </p:spPr>
        <p:txBody>
          <a:bodyPr wrap="square">
            <a:spAutoFit/>
          </a:bodyPr>
          <a:lstStyle/>
          <a:p>
            <a:pPr algn="just"/>
            <a:r>
              <a:rPr lang="en-US" sz="2800" i="1" dirty="0" err="1" smtClean="0"/>
              <a:t>Chỉ</a:t>
            </a:r>
            <a:r>
              <a:rPr lang="en-US" sz="2800" i="1" dirty="0" smtClean="0"/>
              <a:t> </a:t>
            </a:r>
            <a:r>
              <a:rPr lang="en-US" sz="2800" i="1" dirty="0" err="1" smtClean="0"/>
              <a:t>tiêu</a:t>
            </a:r>
            <a:r>
              <a:rPr lang="en-US" sz="2800" i="1" dirty="0" smtClean="0"/>
              <a:t> 02 </a:t>
            </a:r>
            <a:r>
              <a:rPr lang="en-US" sz="2800" i="1" dirty="0" err="1" smtClean="0"/>
              <a:t>đề</a:t>
            </a:r>
            <a:r>
              <a:rPr lang="en-US" sz="2800" i="1" dirty="0" smtClean="0"/>
              <a:t> </a:t>
            </a:r>
            <a:r>
              <a:rPr lang="en-US" sz="2800" i="1" dirty="0" err="1" smtClean="0"/>
              <a:t>tài</a:t>
            </a:r>
            <a:r>
              <a:rPr lang="en-US" sz="2800" dirty="0" smtClean="0"/>
              <a:t>: </a:t>
            </a:r>
            <a:r>
              <a:rPr lang="en-US" sz="2800" dirty="0" err="1" smtClean="0"/>
              <a:t>Tổng</a:t>
            </a:r>
            <a:r>
              <a:rPr lang="en-US" sz="2800" dirty="0" smtClean="0"/>
              <a:t> </a:t>
            </a:r>
            <a:r>
              <a:rPr lang="en-US" sz="2800" dirty="0" err="1"/>
              <a:t>số</a:t>
            </a:r>
            <a:r>
              <a:rPr lang="en-US" sz="2800" dirty="0"/>
              <a:t> </a:t>
            </a:r>
            <a:r>
              <a:rPr lang="en-US" sz="2800" dirty="0" err="1"/>
              <a:t>đề</a:t>
            </a:r>
            <a:r>
              <a:rPr lang="en-US" sz="2800" dirty="0"/>
              <a:t> </a:t>
            </a:r>
            <a:r>
              <a:rPr lang="en-US" sz="2800" dirty="0" err="1"/>
              <a:t>tài</a:t>
            </a:r>
            <a:r>
              <a:rPr lang="en-US" sz="2800" dirty="0"/>
              <a:t> KH &amp; CN </a:t>
            </a:r>
            <a:r>
              <a:rPr lang="en-US" sz="2800" dirty="0" err="1"/>
              <a:t>cấp</a:t>
            </a:r>
            <a:r>
              <a:rPr lang="en-US" sz="2800" dirty="0"/>
              <a:t> </a:t>
            </a:r>
            <a:r>
              <a:rPr lang="en-US" sz="2800" dirty="0" err="1"/>
              <a:t>trường</a:t>
            </a:r>
            <a:r>
              <a:rPr lang="en-US" sz="2800" dirty="0"/>
              <a:t> </a:t>
            </a:r>
            <a:r>
              <a:rPr lang="en-US" sz="2800" dirty="0" err="1"/>
              <a:t>năm</a:t>
            </a:r>
            <a:r>
              <a:rPr lang="en-US" sz="2800" dirty="0"/>
              <a:t> </a:t>
            </a:r>
            <a:r>
              <a:rPr lang="en-US" sz="2800" dirty="0" err="1"/>
              <a:t>học</a:t>
            </a:r>
            <a:r>
              <a:rPr lang="en-US" sz="2800" dirty="0"/>
              <a:t> 2018-2019 </a:t>
            </a:r>
            <a:r>
              <a:rPr lang="en-US" sz="2800" dirty="0" err="1"/>
              <a:t>là</a:t>
            </a:r>
            <a:r>
              <a:rPr lang="en-US" sz="2800" dirty="0"/>
              <a:t> </a:t>
            </a:r>
            <a:r>
              <a:rPr lang="en-US" sz="2800" b="1" dirty="0"/>
              <a:t>07</a:t>
            </a:r>
            <a:r>
              <a:rPr lang="en-US" sz="2800" dirty="0"/>
              <a:t> </a:t>
            </a:r>
            <a:r>
              <a:rPr lang="en-US" sz="2800" dirty="0" err="1"/>
              <a:t>đề</a:t>
            </a:r>
            <a:r>
              <a:rPr lang="en-US" sz="2800" dirty="0"/>
              <a:t> </a:t>
            </a:r>
            <a:r>
              <a:rPr lang="en-US" sz="2800" dirty="0" err="1"/>
              <a:t>tài</a:t>
            </a:r>
            <a:r>
              <a:rPr lang="en-US" sz="2800" dirty="0"/>
              <a:t> </a:t>
            </a:r>
            <a:r>
              <a:rPr lang="en-US" sz="2800" dirty="0" err="1"/>
              <a:t>với</a:t>
            </a:r>
            <a:r>
              <a:rPr lang="en-US" sz="2800" dirty="0"/>
              <a:t> </a:t>
            </a:r>
            <a:r>
              <a:rPr lang="en-US" sz="2800" dirty="0" err="1"/>
              <a:t>tổng</a:t>
            </a:r>
            <a:r>
              <a:rPr lang="en-US" sz="2800" dirty="0"/>
              <a:t> </a:t>
            </a:r>
            <a:r>
              <a:rPr lang="en-US" sz="2800" dirty="0" err="1"/>
              <a:t>kinh</a:t>
            </a:r>
            <a:r>
              <a:rPr lang="en-US" sz="2800" dirty="0"/>
              <a:t> </a:t>
            </a:r>
            <a:r>
              <a:rPr lang="en-US" sz="2800" dirty="0" err="1"/>
              <a:t>phí</a:t>
            </a:r>
            <a:r>
              <a:rPr lang="en-US" sz="2800" dirty="0"/>
              <a:t> </a:t>
            </a:r>
            <a:r>
              <a:rPr lang="en-US" sz="2800" b="1" dirty="0"/>
              <a:t>453.919.700</a:t>
            </a:r>
            <a:r>
              <a:rPr lang="en-US" sz="2800" dirty="0"/>
              <a:t> </a:t>
            </a:r>
            <a:r>
              <a:rPr lang="en-US" sz="2800" dirty="0" err="1"/>
              <a:t>đồng</a:t>
            </a:r>
            <a:r>
              <a:rPr lang="en-US" sz="2800" dirty="0"/>
              <a:t> </a:t>
            </a:r>
            <a:r>
              <a:rPr lang="en-US" sz="2800" dirty="0" err="1"/>
              <a:t>và</a:t>
            </a:r>
            <a:r>
              <a:rPr lang="en-US" sz="2800" dirty="0"/>
              <a:t> </a:t>
            </a:r>
            <a:r>
              <a:rPr lang="en-US" sz="2800" b="1" dirty="0"/>
              <a:t>4.040</a:t>
            </a:r>
            <a:r>
              <a:rPr lang="en-US" sz="2800" dirty="0"/>
              <a:t> </a:t>
            </a:r>
            <a:r>
              <a:rPr lang="en-US" sz="2800" dirty="0" err="1"/>
              <a:t>giờ</a:t>
            </a:r>
            <a:r>
              <a:rPr lang="en-US" sz="2800" dirty="0"/>
              <a:t> </a:t>
            </a:r>
            <a:r>
              <a:rPr lang="en-US" sz="2800" dirty="0" err="1"/>
              <a:t>hoạt</a:t>
            </a:r>
            <a:r>
              <a:rPr lang="en-US" sz="2800" dirty="0"/>
              <a:t> </a:t>
            </a:r>
            <a:r>
              <a:rPr lang="en-US" sz="2800" dirty="0" err="1"/>
              <a:t>động</a:t>
            </a:r>
            <a:r>
              <a:rPr lang="en-US" sz="2800" dirty="0"/>
              <a:t> KH &amp; CN, </a:t>
            </a:r>
            <a:r>
              <a:rPr lang="en-US" sz="2800" dirty="0" err="1"/>
              <a:t>vượt</a:t>
            </a:r>
            <a:r>
              <a:rPr lang="en-US" sz="2800" dirty="0"/>
              <a:t> </a:t>
            </a:r>
            <a:r>
              <a:rPr lang="en-US" sz="2800" dirty="0" err="1"/>
              <a:t>chỉ</a:t>
            </a:r>
            <a:r>
              <a:rPr lang="en-US" sz="2800" dirty="0"/>
              <a:t> </a:t>
            </a:r>
            <a:r>
              <a:rPr lang="en-US" sz="2800" dirty="0" err="1"/>
              <a:t>tiêu</a:t>
            </a:r>
            <a:r>
              <a:rPr lang="en-US" sz="2800" dirty="0"/>
              <a:t> </a:t>
            </a:r>
            <a:r>
              <a:rPr lang="en-US" sz="2800" dirty="0" err="1"/>
              <a:t>đề</a:t>
            </a:r>
            <a:r>
              <a:rPr lang="en-US" sz="2800" dirty="0"/>
              <a:t> </a:t>
            </a:r>
            <a:r>
              <a:rPr lang="en-US" sz="2800" dirty="0" err="1"/>
              <a:t>ra</a:t>
            </a:r>
            <a:endParaRPr lang="vi-VN" sz="2600" dirty="0"/>
          </a:p>
        </p:txBody>
      </p:sp>
    </p:spTree>
    <p:extLst>
      <p:ext uri="{BB962C8B-B14F-4D97-AF65-F5344CB8AC3E}">
        <p14:creationId xmlns:p14="http://schemas.microsoft.com/office/powerpoint/2010/main" val="2620194661"/>
      </p:ext>
    </p:extLst>
  </p:cSld>
  <p:clrMapOvr>
    <a:masterClrMapping/>
  </p:clrMapOvr>
  <p:transition spd="slow" advClick="0">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Các phong trào do công đoàn </a:t>
            </a:r>
            <a:r>
              <a:rPr lang="en-US" smtClean="0"/>
              <a:t>tổ chức: </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5" name="Rectangle 4"/>
          <p:cNvSpPr/>
          <p:nvPr/>
        </p:nvSpPr>
        <p:spPr>
          <a:xfrm>
            <a:off x="30126" y="1334387"/>
            <a:ext cx="9067800" cy="4493538"/>
          </a:xfrm>
          <a:prstGeom prst="rect">
            <a:avLst/>
          </a:prstGeom>
        </p:spPr>
        <p:txBody>
          <a:bodyPr wrap="square">
            <a:spAutoFit/>
          </a:bodyPr>
          <a:lstStyle/>
          <a:p>
            <a:pPr algn="just"/>
            <a:r>
              <a:rPr lang="en-US" sz="2200" i="1" dirty="0" err="1"/>
              <a:t>Đóng</a:t>
            </a:r>
            <a:r>
              <a:rPr lang="en-US" sz="2200" i="1" dirty="0"/>
              <a:t> </a:t>
            </a:r>
            <a:r>
              <a:rPr lang="en-US" sz="2200" i="1" dirty="0" err="1"/>
              <a:t>góp</a:t>
            </a:r>
            <a:r>
              <a:rPr lang="en-US" sz="2200" i="1" dirty="0"/>
              <a:t> </a:t>
            </a:r>
            <a:r>
              <a:rPr lang="en-US" sz="2200" i="1" dirty="0" err="1"/>
              <a:t>quỹ</a:t>
            </a:r>
            <a:r>
              <a:rPr lang="en-US" sz="2200" i="1" dirty="0"/>
              <a:t> </a:t>
            </a:r>
            <a:r>
              <a:rPr lang="en-US" sz="2200" i="1" dirty="0" err="1"/>
              <a:t>phụng</a:t>
            </a:r>
            <a:r>
              <a:rPr lang="en-US" sz="2200" i="1" dirty="0"/>
              <a:t> </a:t>
            </a:r>
            <a:r>
              <a:rPr lang="en-US" sz="2200" i="1" dirty="0" err="1"/>
              <a:t>dưỡng</a:t>
            </a:r>
            <a:r>
              <a:rPr lang="en-US" sz="2200" i="1" dirty="0"/>
              <a:t> </a:t>
            </a:r>
            <a:r>
              <a:rPr lang="en-US" sz="2200" i="1" dirty="0" err="1"/>
              <a:t>người</a:t>
            </a:r>
            <a:r>
              <a:rPr lang="en-US" sz="2200" i="1" dirty="0"/>
              <a:t> </a:t>
            </a:r>
            <a:r>
              <a:rPr lang="en-US" sz="2200" i="1" dirty="0" err="1"/>
              <a:t>già</a:t>
            </a:r>
            <a:r>
              <a:rPr lang="en-US" sz="2200" i="1" dirty="0"/>
              <a:t> neo </a:t>
            </a:r>
            <a:r>
              <a:rPr lang="en-US" sz="2200" i="1" dirty="0" err="1"/>
              <a:t>đơn</a:t>
            </a:r>
            <a:r>
              <a:rPr lang="en-US" sz="2200" i="1" dirty="0"/>
              <a:t>, </a:t>
            </a:r>
            <a:r>
              <a:rPr lang="en-US" sz="2200" i="1" dirty="0" err="1"/>
              <a:t>trẻ</a:t>
            </a:r>
            <a:r>
              <a:rPr lang="en-US" sz="2200" i="1" dirty="0"/>
              <a:t> </a:t>
            </a:r>
            <a:r>
              <a:rPr lang="en-US" sz="2200" i="1" dirty="0" err="1"/>
              <a:t>em</a:t>
            </a:r>
            <a:r>
              <a:rPr lang="en-US" sz="2200" i="1" dirty="0"/>
              <a:t> </a:t>
            </a:r>
            <a:r>
              <a:rPr lang="en-US" sz="2200" i="1" dirty="0" err="1"/>
              <a:t>tàn</a:t>
            </a:r>
            <a:r>
              <a:rPr lang="en-US" sz="2200" i="1" dirty="0"/>
              <a:t> </a:t>
            </a:r>
            <a:r>
              <a:rPr lang="en-US" sz="2200" i="1" dirty="0" err="1"/>
              <a:t>tật</a:t>
            </a:r>
            <a:r>
              <a:rPr lang="en-US" sz="2200" dirty="0"/>
              <a:t>: 50.000 </a:t>
            </a:r>
            <a:r>
              <a:rPr lang="en-US" sz="2200" dirty="0" err="1"/>
              <a:t>đồng</a:t>
            </a:r>
            <a:r>
              <a:rPr lang="en-US" sz="2200" dirty="0"/>
              <a:t>/ </a:t>
            </a:r>
            <a:r>
              <a:rPr lang="en-US" sz="2200" dirty="0" err="1"/>
              <a:t>người</a:t>
            </a:r>
            <a:r>
              <a:rPr lang="en-US" sz="2200" dirty="0"/>
              <a:t>/ </a:t>
            </a:r>
            <a:r>
              <a:rPr lang="en-US" sz="2200" dirty="0" err="1" smtClean="0"/>
              <a:t>năm</a:t>
            </a:r>
            <a:r>
              <a:rPr lang="en-US" sz="2200" dirty="0" smtClean="0"/>
              <a:t>; </a:t>
            </a:r>
            <a:r>
              <a:rPr lang="en-US" sz="2200" i="1" dirty="0" err="1" smtClean="0"/>
              <a:t>Đóng</a:t>
            </a:r>
            <a:r>
              <a:rPr lang="en-US" sz="2200" i="1" dirty="0" smtClean="0"/>
              <a:t> </a:t>
            </a:r>
            <a:r>
              <a:rPr lang="en-US" sz="2200" i="1" dirty="0" err="1"/>
              <a:t>góp</a:t>
            </a:r>
            <a:r>
              <a:rPr lang="en-US" sz="2200" i="1" dirty="0"/>
              <a:t> </a:t>
            </a:r>
            <a:r>
              <a:rPr lang="en-US" sz="2200" i="1" dirty="0" err="1"/>
              <a:t>quỹ</a:t>
            </a:r>
            <a:r>
              <a:rPr lang="en-US" sz="2200" i="1" dirty="0"/>
              <a:t> “</a:t>
            </a:r>
            <a:r>
              <a:rPr lang="en-US" sz="2200" i="1" dirty="0" err="1"/>
              <a:t>Vì</a:t>
            </a:r>
            <a:r>
              <a:rPr lang="en-US" sz="2200" i="1" dirty="0"/>
              <a:t> </a:t>
            </a:r>
            <a:r>
              <a:rPr lang="en-US" sz="2200" i="1" dirty="0" err="1"/>
              <a:t>người</a:t>
            </a:r>
            <a:r>
              <a:rPr lang="en-US" sz="2200" i="1" dirty="0"/>
              <a:t> </a:t>
            </a:r>
            <a:r>
              <a:rPr lang="en-US" sz="2200" i="1" dirty="0" err="1"/>
              <a:t>nghèo</a:t>
            </a:r>
            <a:r>
              <a:rPr lang="en-US" sz="2200" dirty="0"/>
              <a:t>”: Theo </a:t>
            </a:r>
            <a:r>
              <a:rPr lang="en-US" sz="2200" dirty="0" err="1"/>
              <a:t>chỉ</a:t>
            </a:r>
            <a:r>
              <a:rPr lang="en-US" sz="2200" dirty="0"/>
              <a:t> </a:t>
            </a:r>
            <a:r>
              <a:rPr lang="en-US" sz="2200" dirty="0" err="1"/>
              <a:t>tiêu</a:t>
            </a:r>
            <a:r>
              <a:rPr lang="en-US" sz="2200" dirty="0"/>
              <a:t> </a:t>
            </a:r>
            <a:r>
              <a:rPr lang="en-US" sz="2200" dirty="0" err="1"/>
              <a:t>phân</a:t>
            </a:r>
            <a:r>
              <a:rPr lang="en-US" sz="2200" dirty="0"/>
              <a:t> </a:t>
            </a:r>
            <a:r>
              <a:rPr lang="en-US" sz="2200" dirty="0" err="1"/>
              <a:t>bổ</a:t>
            </a:r>
            <a:r>
              <a:rPr lang="en-US" sz="2200" dirty="0"/>
              <a:t> </a:t>
            </a:r>
            <a:r>
              <a:rPr lang="en-US" sz="2200" dirty="0" err="1"/>
              <a:t>của</a:t>
            </a:r>
            <a:r>
              <a:rPr lang="en-US" sz="2200" dirty="0"/>
              <a:t> </a:t>
            </a:r>
            <a:r>
              <a:rPr lang="en-US" sz="2200" dirty="0" err="1"/>
              <a:t>Công</a:t>
            </a:r>
            <a:r>
              <a:rPr lang="en-US" sz="2200" dirty="0"/>
              <a:t> </a:t>
            </a:r>
            <a:r>
              <a:rPr lang="en-US" sz="2200" dirty="0" err="1"/>
              <a:t>đoàn</a:t>
            </a:r>
            <a:r>
              <a:rPr lang="en-US" sz="2200" dirty="0"/>
              <a:t> </a:t>
            </a:r>
            <a:r>
              <a:rPr lang="en-US" sz="2200" dirty="0" err="1"/>
              <a:t>Giáo</a:t>
            </a:r>
            <a:r>
              <a:rPr lang="en-US" sz="2200" dirty="0"/>
              <a:t> </a:t>
            </a:r>
            <a:r>
              <a:rPr lang="en-US" sz="2200" dirty="0" err="1"/>
              <a:t>dục</a:t>
            </a:r>
            <a:r>
              <a:rPr lang="en-US" sz="2200" dirty="0"/>
              <a:t> </a:t>
            </a:r>
            <a:r>
              <a:rPr lang="en-US" sz="2200" dirty="0" err="1"/>
              <a:t>Thành</a:t>
            </a:r>
            <a:r>
              <a:rPr lang="en-US" sz="2200" dirty="0"/>
              <a:t> </a:t>
            </a:r>
            <a:r>
              <a:rPr lang="en-US" sz="2200" dirty="0" err="1" smtClean="0"/>
              <a:t>phố</a:t>
            </a:r>
            <a:r>
              <a:rPr lang="en-US" sz="2200" dirty="0" smtClean="0"/>
              <a:t>; </a:t>
            </a:r>
            <a:r>
              <a:rPr lang="en-US" sz="2200" i="1" dirty="0" err="1" smtClean="0"/>
              <a:t>Đóng</a:t>
            </a:r>
            <a:r>
              <a:rPr lang="en-US" sz="2200" i="1" dirty="0" smtClean="0"/>
              <a:t> </a:t>
            </a:r>
            <a:r>
              <a:rPr lang="en-US" sz="2200" i="1" dirty="0" err="1"/>
              <a:t>góp</a:t>
            </a:r>
            <a:r>
              <a:rPr lang="en-US" sz="2200" i="1" dirty="0"/>
              <a:t> </a:t>
            </a:r>
            <a:r>
              <a:rPr lang="en-US" sz="2200" i="1" dirty="0" err="1"/>
              <a:t>quỹ</a:t>
            </a:r>
            <a:r>
              <a:rPr lang="en-US" sz="2200" i="1" dirty="0"/>
              <a:t> </a:t>
            </a:r>
            <a:r>
              <a:rPr lang="en-US" sz="2200" i="1" dirty="0" err="1"/>
              <a:t>học</a:t>
            </a:r>
            <a:r>
              <a:rPr lang="en-US" sz="2200" i="1" dirty="0"/>
              <a:t> </a:t>
            </a:r>
            <a:r>
              <a:rPr lang="en-US" sz="2200" i="1" dirty="0" err="1"/>
              <a:t>bổng</a:t>
            </a:r>
            <a:r>
              <a:rPr lang="en-US" sz="2200" i="1" dirty="0"/>
              <a:t> “</a:t>
            </a:r>
            <a:r>
              <a:rPr lang="en-US" sz="2200" i="1" dirty="0" err="1"/>
              <a:t>Nguyễn</a:t>
            </a:r>
            <a:r>
              <a:rPr lang="en-US" sz="2200" i="1" dirty="0"/>
              <a:t> </a:t>
            </a:r>
            <a:r>
              <a:rPr lang="en-US" sz="2200" i="1" dirty="0" err="1"/>
              <a:t>Đức</a:t>
            </a:r>
            <a:r>
              <a:rPr lang="en-US" sz="2200" i="1" dirty="0"/>
              <a:t> </a:t>
            </a:r>
            <a:r>
              <a:rPr lang="en-US" sz="2200" i="1" dirty="0" err="1"/>
              <a:t>Cảnh</a:t>
            </a:r>
            <a:r>
              <a:rPr lang="en-US" sz="2200" dirty="0"/>
              <a:t>”: 80.000 </a:t>
            </a:r>
            <a:r>
              <a:rPr lang="en-US" sz="2200" dirty="0" err="1" smtClean="0"/>
              <a:t>đồng</a:t>
            </a:r>
            <a:r>
              <a:rPr lang="en-US" sz="2200" dirty="0" smtClean="0"/>
              <a:t>/</a:t>
            </a:r>
            <a:r>
              <a:rPr lang="en-US" sz="2200" dirty="0" err="1" smtClean="0"/>
              <a:t>người</a:t>
            </a:r>
            <a:r>
              <a:rPr lang="en-US" sz="2200" dirty="0" smtClean="0"/>
              <a:t>/</a:t>
            </a:r>
            <a:r>
              <a:rPr lang="en-US" sz="2200" dirty="0" err="1" smtClean="0"/>
              <a:t>năm</a:t>
            </a:r>
            <a:r>
              <a:rPr lang="en-US" sz="2200" dirty="0" smtClean="0"/>
              <a:t>; </a:t>
            </a:r>
            <a:r>
              <a:rPr lang="en-US" sz="2200" i="1" dirty="0" err="1"/>
              <a:t>Tham</a:t>
            </a:r>
            <a:r>
              <a:rPr lang="en-US" sz="2200" i="1" dirty="0"/>
              <a:t> </a:t>
            </a:r>
            <a:r>
              <a:rPr lang="en-US" sz="2200" i="1" dirty="0" err="1"/>
              <a:t>gia</a:t>
            </a:r>
            <a:r>
              <a:rPr lang="en-US" sz="2200" i="1" dirty="0"/>
              <a:t> </a:t>
            </a:r>
            <a:r>
              <a:rPr lang="en-US" sz="2200" i="1" dirty="0" err="1"/>
              <a:t>đầy</a:t>
            </a:r>
            <a:r>
              <a:rPr lang="en-US" sz="2200" i="1" dirty="0"/>
              <a:t> </a:t>
            </a:r>
            <a:r>
              <a:rPr lang="en-US" sz="2200" i="1" dirty="0" err="1"/>
              <a:t>đủ</a:t>
            </a:r>
            <a:r>
              <a:rPr lang="en-US" sz="2200" i="1" dirty="0"/>
              <a:t> </a:t>
            </a:r>
            <a:r>
              <a:rPr lang="en-US" sz="2200" i="1" dirty="0" err="1"/>
              <a:t>các</a:t>
            </a:r>
            <a:r>
              <a:rPr lang="en-US" sz="2200" i="1" dirty="0"/>
              <a:t> </a:t>
            </a:r>
            <a:r>
              <a:rPr lang="en-US" sz="2200" i="1" dirty="0" err="1"/>
              <a:t>chương</a:t>
            </a:r>
            <a:r>
              <a:rPr lang="en-US" sz="2200" i="1" dirty="0"/>
              <a:t> </a:t>
            </a:r>
            <a:r>
              <a:rPr lang="en-US" sz="2200" i="1" dirty="0" err="1"/>
              <a:t>trình</a:t>
            </a:r>
            <a:r>
              <a:rPr lang="en-US" sz="2200" i="1" dirty="0"/>
              <a:t> </a:t>
            </a:r>
            <a:r>
              <a:rPr lang="en-US" sz="2200" i="1" dirty="0" err="1"/>
              <a:t>xã</a:t>
            </a:r>
            <a:r>
              <a:rPr lang="en-US" sz="2200" i="1" dirty="0"/>
              <a:t> </a:t>
            </a:r>
            <a:r>
              <a:rPr lang="en-US" sz="2200" i="1" dirty="0" err="1"/>
              <a:t>hội</a:t>
            </a:r>
            <a:r>
              <a:rPr lang="en-US" sz="2200" i="1" dirty="0"/>
              <a:t> </a:t>
            </a:r>
            <a:r>
              <a:rPr lang="en-US" sz="2200" i="1" dirty="0" err="1"/>
              <a:t>từ</a:t>
            </a:r>
            <a:r>
              <a:rPr lang="en-US" sz="2200" i="1" dirty="0"/>
              <a:t> </a:t>
            </a:r>
            <a:r>
              <a:rPr lang="en-US" sz="2200" i="1" dirty="0" err="1"/>
              <a:t>thiện</a:t>
            </a:r>
            <a:r>
              <a:rPr lang="en-US" sz="2200" i="1" dirty="0"/>
              <a:t> </a:t>
            </a:r>
            <a:r>
              <a:rPr lang="en-US" sz="2200" i="1" dirty="0" err="1"/>
              <a:t>theo</a:t>
            </a:r>
            <a:r>
              <a:rPr lang="en-US" sz="2200" i="1" dirty="0"/>
              <a:t> </a:t>
            </a:r>
            <a:r>
              <a:rPr lang="en-US" sz="2200" i="1" dirty="0" err="1"/>
              <a:t>kế</a:t>
            </a:r>
            <a:r>
              <a:rPr lang="en-US" sz="2200" i="1" dirty="0"/>
              <a:t> </a:t>
            </a:r>
            <a:r>
              <a:rPr lang="en-US" sz="2200" i="1" dirty="0" err="1"/>
              <a:t>hoạch</a:t>
            </a:r>
            <a:r>
              <a:rPr lang="en-US" sz="2200" i="1" dirty="0"/>
              <a:t> </a:t>
            </a:r>
            <a:r>
              <a:rPr lang="en-US" sz="2200" i="1" dirty="0" err="1"/>
              <a:t>của</a:t>
            </a:r>
            <a:r>
              <a:rPr lang="en-US" sz="2200" i="1" dirty="0"/>
              <a:t> </a:t>
            </a:r>
            <a:r>
              <a:rPr lang="en-US" sz="2200" i="1" dirty="0" err="1" smtClean="0"/>
              <a:t>ngành</a:t>
            </a:r>
            <a:r>
              <a:rPr lang="en-US" sz="2200" dirty="0" smtClean="0"/>
              <a:t>; </a:t>
            </a:r>
            <a:r>
              <a:rPr lang="en-US" sz="2200" i="1" dirty="0" err="1"/>
              <a:t>Duy</a:t>
            </a:r>
            <a:r>
              <a:rPr lang="en-US" sz="2200" i="1" dirty="0"/>
              <a:t> </a:t>
            </a:r>
            <a:r>
              <a:rPr lang="en-US" sz="2200" i="1" dirty="0" err="1"/>
              <a:t>trì</a:t>
            </a:r>
            <a:r>
              <a:rPr lang="en-US" sz="2200" i="1" dirty="0"/>
              <a:t> </a:t>
            </a:r>
            <a:r>
              <a:rPr lang="en-US" sz="2200" i="1" dirty="0" err="1"/>
              <a:t>tốt</a:t>
            </a:r>
            <a:r>
              <a:rPr lang="en-US" sz="2200" i="1" dirty="0"/>
              <a:t> </a:t>
            </a:r>
            <a:r>
              <a:rPr lang="en-US" sz="2200" i="1" dirty="0" err="1"/>
              <a:t>mức</a:t>
            </a:r>
            <a:r>
              <a:rPr lang="en-US" sz="2200" i="1" dirty="0"/>
              <a:t> </a:t>
            </a:r>
            <a:r>
              <a:rPr lang="en-US" sz="2200" i="1" dirty="0" err="1"/>
              <a:t>thưởng</a:t>
            </a:r>
            <a:r>
              <a:rPr lang="en-US" sz="2200" i="1" dirty="0"/>
              <a:t> </a:t>
            </a:r>
            <a:r>
              <a:rPr lang="en-US" sz="2200" i="1" dirty="0" err="1"/>
              <a:t>và</a:t>
            </a:r>
            <a:r>
              <a:rPr lang="en-US" sz="2200" i="1" dirty="0"/>
              <a:t> </a:t>
            </a:r>
            <a:r>
              <a:rPr lang="en-US" sz="2200" i="1" dirty="0" err="1"/>
              <a:t>trợ</a:t>
            </a:r>
            <a:r>
              <a:rPr lang="en-US" sz="2200" i="1" dirty="0"/>
              <a:t> </a:t>
            </a:r>
            <a:r>
              <a:rPr lang="en-US" sz="2200" i="1" dirty="0" err="1"/>
              <a:t>cấp</a:t>
            </a:r>
            <a:r>
              <a:rPr lang="en-US" sz="2200" i="1" dirty="0"/>
              <a:t> </a:t>
            </a:r>
            <a:r>
              <a:rPr lang="en-US" sz="2200" i="1" dirty="0" err="1"/>
              <a:t>dành</a:t>
            </a:r>
            <a:r>
              <a:rPr lang="en-US" sz="2200" i="1" dirty="0"/>
              <a:t> </a:t>
            </a:r>
            <a:r>
              <a:rPr lang="en-US" sz="2200" i="1" dirty="0" err="1"/>
              <a:t>cho</a:t>
            </a:r>
            <a:r>
              <a:rPr lang="en-US" sz="2200" i="1" dirty="0"/>
              <a:t> </a:t>
            </a:r>
            <a:r>
              <a:rPr lang="en-US" sz="2200" i="1" dirty="0" err="1"/>
              <a:t>học</a:t>
            </a:r>
            <a:r>
              <a:rPr lang="en-US" sz="2200" i="1" dirty="0"/>
              <a:t> </a:t>
            </a:r>
            <a:r>
              <a:rPr lang="en-US" sz="2200" i="1" dirty="0" err="1"/>
              <a:t>sinh</a:t>
            </a:r>
            <a:r>
              <a:rPr lang="en-US" sz="2200" i="1" dirty="0"/>
              <a:t>, </a:t>
            </a:r>
            <a:r>
              <a:rPr lang="en-US" sz="2200" i="1" dirty="0" err="1"/>
              <a:t>sinh</a:t>
            </a:r>
            <a:r>
              <a:rPr lang="en-US" sz="2200" i="1" dirty="0"/>
              <a:t> </a:t>
            </a:r>
            <a:r>
              <a:rPr lang="en-US" sz="2200" i="1" dirty="0" err="1"/>
              <a:t>viên</a:t>
            </a:r>
            <a:r>
              <a:rPr lang="en-US" sz="2200" i="1" dirty="0"/>
              <a:t> </a:t>
            </a:r>
            <a:r>
              <a:rPr lang="en-US" sz="2200" i="1" dirty="0" err="1"/>
              <a:t>giỏi</a:t>
            </a:r>
            <a:r>
              <a:rPr lang="en-US" sz="2200" i="1" dirty="0"/>
              <a:t> </a:t>
            </a:r>
            <a:r>
              <a:rPr lang="en-US" sz="2200" i="1" dirty="0" err="1"/>
              <a:t>và</a:t>
            </a:r>
            <a:r>
              <a:rPr lang="en-US" sz="2200" i="1" dirty="0"/>
              <a:t> </a:t>
            </a:r>
            <a:r>
              <a:rPr lang="en-US" sz="2200" i="1" dirty="0" err="1"/>
              <a:t>học</a:t>
            </a:r>
            <a:r>
              <a:rPr lang="en-US" sz="2200" i="1" dirty="0"/>
              <a:t> </a:t>
            </a:r>
            <a:r>
              <a:rPr lang="en-US" sz="2200" i="1" dirty="0" err="1"/>
              <a:t>sinh</a:t>
            </a:r>
            <a:r>
              <a:rPr lang="en-US" sz="2200" i="1" dirty="0"/>
              <a:t>, </a:t>
            </a:r>
            <a:r>
              <a:rPr lang="en-US" sz="2200" i="1" dirty="0" err="1"/>
              <a:t>sinh</a:t>
            </a:r>
            <a:r>
              <a:rPr lang="en-US" sz="2200" i="1" dirty="0"/>
              <a:t> </a:t>
            </a:r>
            <a:r>
              <a:rPr lang="en-US" sz="2200" i="1" dirty="0" err="1"/>
              <a:t>viên</a:t>
            </a:r>
            <a:r>
              <a:rPr lang="en-US" sz="2200" i="1" dirty="0"/>
              <a:t> </a:t>
            </a:r>
            <a:r>
              <a:rPr lang="en-US" sz="2200" i="1" dirty="0" err="1"/>
              <a:t>có</a:t>
            </a:r>
            <a:r>
              <a:rPr lang="en-US" sz="2200" i="1" dirty="0"/>
              <a:t> </a:t>
            </a:r>
            <a:r>
              <a:rPr lang="en-US" sz="2200" i="1" dirty="0" err="1"/>
              <a:t>hoàn</a:t>
            </a:r>
            <a:r>
              <a:rPr lang="en-US" sz="2200" i="1" dirty="0"/>
              <a:t> </a:t>
            </a:r>
            <a:r>
              <a:rPr lang="en-US" sz="2200" i="1" dirty="0" err="1"/>
              <a:t>cảnh</a:t>
            </a:r>
            <a:r>
              <a:rPr lang="en-US" sz="2200" i="1" dirty="0"/>
              <a:t> </a:t>
            </a:r>
            <a:r>
              <a:rPr lang="en-US" sz="2200" i="1" dirty="0" err="1"/>
              <a:t>khó</a:t>
            </a:r>
            <a:r>
              <a:rPr lang="en-US" sz="2200" i="1" dirty="0"/>
              <a:t> </a:t>
            </a:r>
            <a:r>
              <a:rPr lang="en-US" sz="2200" i="1" dirty="0" smtClean="0"/>
              <a:t>khan</a:t>
            </a:r>
            <a:r>
              <a:rPr lang="en-US" sz="2200" dirty="0" smtClean="0"/>
              <a:t>; </a:t>
            </a:r>
          </a:p>
          <a:p>
            <a:pPr algn="just"/>
            <a:r>
              <a:rPr lang="en-US" sz="2200" i="1" dirty="0" err="1" smtClean="0"/>
              <a:t>Tổ</a:t>
            </a:r>
            <a:r>
              <a:rPr lang="en-US" sz="2200" i="1" dirty="0" smtClean="0"/>
              <a:t> </a:t>
            </a:r>
            <a:r>
              <a:rPr lang="en-US" sz="2200" i="1" dirty="0" err="1"/>
              <a:t>chức</a:t>
            </a:r>
            <a:r>
              <a:rPr lang="en-US" sz="2200" i="1" dirty="0"/>
              <a:t> </a:t>
            </a:r>
            <a:r>
              <a:rPr lang="en-US" sz="2200" i="1" dirty="0" err="1"/>
              <a:t>hoạt</a:t>
            </a:r>
            <a:r>
              <a:rPr lang="en-US" sz="2200" i="1" dirty="0"/>
              <a:t> </a:t>
            </a:r>
            <a:r>
              <a:rPr lang="en-US" sz="2200" i="1" dirty="0" err="1"/>
              <a:t>động</a:t>
            </a:r>
            <a:r>
              <a:rPr lang="en-US" sz="2200" i="1" dirty="0"/>
              <a:t> </a:t>
            </a:r>
            <a:r>
              <a:rPr lang="en-US" sz="2200" i="1" dirty="0" err="1"/>
              <a:t>văn</a:t>
            </a:r>
            <a:r>
              <a:rPr lang="en-US" sz="2200" i="1" dirty="0"/>
              <a:t> - </a:t>
            </a:r>
            <a:r>
              <a:rPr lang="en-US" sz="2200" i="1" dirty="0" err="1"/>
              <a:t>thể</a:t>
            </a:r>
            <a:r>
              <a:rPr lang="en-US" sz="2200" i="1" dirty="0"/>
              <a:t> - </a:t>
            </a:r>
            <a:r>
              <a:rPr lang="en-US" sz="2200" i="1" dirty="0" err="1"/>
              <a:t>mỹ</a:t>
            </a:r>
            <a:r>
              <a:rPr lang="en-US" sz="2200" i="1" dirty="0"/>
              <a:t> </a:t>
            </a:r>
            <a:r>
              <a:rPr lang="en-US" sz="2200" i="1" dirty="0" err="1"/>
              <a:t>trong</a:t>
            </a:r>
            <a:r>
              <a:rPr lang="en-US" sz="2200" i="1" dirty="0"/>
              <a:t> </a:t>
            </a:r>
            <a:r>
              <a:rPr lang="en-US" sz="2200" i="1" dirty="0" err="1"/>
              <a:t>các</a:t>
            </a:r>
            <a:r>
              <a:rPr lang="en-US" sz="2200" i="1" dirty="0"/>
              <a:t> </a:t>
            </a:r>
            <a:r>
              <a:rPr lang="en-US" sz="2200" i="1" dirty="0" err="1"/>
              <a:t>ngày</a:t>
            </a:r>
            <a:r>
              <a:rPr lang="en-US" sz="2200" i="1" dirty="0"/>
              <a:t> </a:t>
            </a:r>
            <a:r>
              <a:rPr lang="en-US" sz="2200" i="1" dirty="0" err="1"/>
              <a:t>lễ</a:t>
            </a:r>
            <a:r>
              <a:rPr lang="en-US" sz="2200" i="1" dirty="0"/>
              <a:t> </a:t>
            </a:r>
            <a:r>
              <a:rPr lang="en-US" sz="2200" i="1" dirty="0" err="1" smtClean="0"/>
              <a:t>lớn</a:t>
            </a:r>
            <a:r>
              <a:rPr lang="en-US" sz="2200" dirty="0" smtClean="0"/>
              <a:t>: </a:t>
            </a:r>
            <a:r>
              <a:rPr lang="en-US" sz="2200" dirty="0" err="1" smtClean="0"/>
              <a:t>Tham</a:t>
            </a:r>
            <a:r>
              <a:rPr lang="en-US" sz="2200" dirty="0" smtClean="0"/>
              <a:t> </a:t>
            </a:r>
            <a:r>
              <a:rPr lang="en-US" sz="2200" dirty="0" err="1"/>
              <a:t>gia</a:t>
            </a:r>
            <a:r>
              <a:rPr lang="en-US" sz="2200" dirty="0"/>
              <a:t> </a:t>
            </a:r>
            <a:r>
              <a:rPr lang="en-US" sz="2200" dirty="0" err="1"/>
              <a:t>các</a:t>
            </a:r>
            <a:r>
              <a:rPr lang="en-US" sz="2200" dirty="0"/>
              <a:t> </a:t>
            </a:r>
            <a:r>
              <a:rPr lang="en-US" sz="2200" dirty="0" err="1"/>
              <a:t>phong</a:t>
            </a:r>
            <a:r>
              <a:rPr lang="en-US" sz="2200" dirty="0"/>
              <a:t> </a:t>
            </a:r>
            <a:r>
              <a:rPr lang="en-US" sz="2200" dirty="0" err="1"/>
              <a:t>trào</a:t>
            </a:r>
            <a:r>
              <a:rPr lang="en-US" sz="2200" dirty="0"/>
              <a:t> do </a:t>
            </a:r>
            <a:r>
              <a:rPr lang="en-US" sz="2200" dirty="0" err="1"/>
              <a:t>công</a:t>
            </a:r>
            <a:r>
              <a:rPr lang="en-US" sz="2200" dirty="0"/>
              <a:t> </a:t>
            </a:r>
            <a:r>
              <a:rPr lang="en-US" sz="2200" dirty="0" err="1"/>
              <a:t>đoàn</a:t>
            </a:r>
            <a:r>
              <a:rPr lang="en-US" sz="2200" dirty="0"/>
              <a:t> </a:t>
            </a:r>
            <a:r>
              <a:rPr lang="en-US" sz="2200" dirty="0" err="1"/>
              <a:t>ngành</a:t>
            </a:r>
            <a:r>
              <a:rPr lang="en-US" sz="2200" dirty="0"/>
              <a:t> </a:t>
            </a:r>
            <a:r>
              <a:rPr lang="en-US" sz="2200" dirty="0" err="1"/>
              <a:t>tổ</a:t>
            </a:r>
            <a:r>
              <a:rPr lang="en-US" sz="2200" dirty="0"/>
              <a:t> </a:t>
            </a:r>
            <a:r>
              <a:rPr lang="en-US" sz="2200" dirty="0" err="1" smtClean="0"/>
              <a:t>chức</a:t>
            </a:r>
            <a:r>
              <a:rPr lang="en-US" sz="2200" dirty="0" smtClean="0"/>
              <a:t>; </a:t>
            </a:r>
            <a:r>
              <a:rPr lang="en-US" sz="2200" dirty="0" err="1"/>
              <a:t>Hội</a:t>
            </a:r>
            <a:r>
              <a:rPr lang="en-US" sz="2200" dirty="0"/>
              <a:t> </a:t>
            </a:r>
            <a:r>
              <a:rPr lang="en-US" sz="2200" dirty="0" err="1"/>
              <a:t>thao</a:t>
            </a:r>
            <a:r>
              <a:rPr lang="en-US" sz="2200" dirty="0"/>
              <a:t> </a:t>
            </a:r>
            <a:r>
              <a:rPr lang="en-US" sz="2200" dirty="0" err="1"/>
              <a:t>truyền</a:t>
            </a:r>
            <a:r>
              <a:rPr lang="en-US" sz="2200" dirty="0"/>
              <a:t> </a:t>
            </a:r>
            <a:r>
              <a:rPr lang="en-US" sz="2200" dirty="0" err="1"/>
              <a:t>thống</a:t>
            </a:r>
            <a:r>
              <a:rPr lang="en-US" sz="2200" dirty="0"/>
              <a:t> </a:t>
            </a:r>
            <a:r>
              <a:rPr lang="en-US" sz="2200" dirty="0" err="1"/>
              <a:t>ngành</a:t>
            </a:r>
            <a:r>
              <a:rPr lang="en-US" sz="2200" dirty="0"/>
              <a:t> </a:t>
            </a:r>
            <a:r>
              <a:rPr lang="en-US" sz="2200" dirty="0" err="1"/>
              <a:t>giáo</a:t>
            </a:r>
            <a:r>
              <a:rPr lang="en-US" sz="2200" dirty="0"/>
              <a:t> </a:t>
            </a:r>
            <a:r>
              <a:rPr lang="en-US" sz="2200" dirty="0" err="1"/>
              <a:t>dục</a:t>
            </a:r>
            <a:r>
              <a:rPr lang="en-US" sz="2200" dirty="0"/>
              <a:t>, </a:t>
            </a:r>
            <a:r>
              <a:rPr lang="en-US" sz="2200" dirty="0" err="1"/>
              <a:t>giải</a:t>
            </a:r>
            <a:r>
              <a:rPr lang="en-US" sz="2200" dirty="0"/>
              <a:t> </a:t>
            </a:r>
            <a:r>
              <a:rPr lang="en-US" sz="2200" dirty="0" err="1"/>
              <a:t>bóng</a:t>
            </a:r>
            <a:r>
              <a:rPr lang="en-US" sz="2200" dirty="0"/>
              <a:t> </a:t>
            </a:r>
            <a:r>
              <a:rPr lang="en-US" sz="2200" dirty="0" err="1"/>
              <a:t>đá</a:t>
            </a:r>
            <a:r>
              <a:rPr lang="en-US" sz="2200" dirty="0"/>
              <a:t> Futsal </a:t>
            </a:r>
            <a:r>
              <a:rPr lang="en-US" sz="2200" dirty="0" err="1"/>
              <a:t>nam</a:t>
            </a:r>
            <a:r>
              <a:rPr lang="en-US" sz="2200" dirty="0"/>
              <a:t>, </a:t>
            </a:r>
            <a:r>
              <a:rPr lang="en-US" sz="2200" dirty="0" err="1"/>
              <a:t>nữ</a:t>
            </a:r>
            <a:r>
              <a:rPr lang="en-US" sz="2200" dirty="0"/>
              <a:t>, </a:t>
            </a:r>
            <a:r>
              <a:rPr lang="en-US" sz="2200" dirty="0" err="1"/>
              <a:t>Hội</a:t>
            </a:r>
            <a:r>
              <a:rPr lang="en-US" sz="2200" dirty="0"/>
              <a:t> </a:t>
            </a:r>
            <a:r>
              <a:rPr lang="en-US" sz="2200" dirty="0" err="1"/>
              <a:t>thi</a:t>
            </a:r>
            <a:r>
              <a:rPr lang="en-US" sz="2200" dirty="0"/>
              <a:t> </a:t>
            </a:r>
            <a:r>
              <a:rPr lang="en-US" sz="2200" dirty="0" err="1"/>
              <a:t>ẩm</a:t>
            </a:r>
            <a:r>
              <a:rPr lang="en-US" sz="2200" dirty="0"/>
              <a:t> </a:t>
            </a:r>
            <a:r>
              <a:rPr lang="en-US" sz="2200" dirty="0" err="1"/>
              <a:t>thực</a:t>
            </a:r>
            <a:r>
              <a:rPr lang="en-US" sz="2200" dirty="0"/>
              <a:t> 3 </a:t>
            </a:r>
            <a:r>
              <a:rPr lang="en-US" sz="2200" dirty="0" err="1"/>
              <a:t>miền</a:t>
            </a:r>
            <a:r>
              <a:rPr lang="en-US" sz="2200" dirty="0"/>
              <a:t>… </a:t>
            </a:r>
            <a:r>
              <a:rPr lang="en-US" sz="2200" dirty="0" err="1"/>
              <a:t>chào</a:t>
            </a:r>
            <a:r>
              <a:rPr lang="en-US" sz="2200" dirty="0"/>
              <a:t> </a:t>
            </a:r>
            <a:r>
              <a:rPr lang="en-US" sz="2200" dirty="0" err="1"/>
              <a:t>mừng</a:t>
            </a:r>
            <a:r>
              <a:rPr lang="en-US" sz="2200" dirty="0"/>
              <a:t> </a:t>
            </a:r>
            <a:r>
              <a:rPr lang="en-US" sz="2200" dirty="0" err="1"/>
              <a:t>ngày</a:t>
            </a:r>
            <a:r>
              <a:rPr lang="en-US" sz="2200" dirty="0"/>
              <a:t> </a:t>
            </a:r>
            <a:r>
              <a:rPr lang="en-US" sz="2200" dirty="0" err="1"/>
              <a:t>Nhà</a:t>
            </a:r>
            <a:r>
              <a:rPr lang="en-US" sz="2200" dirty="0"/>
              <a:t> </a:t>
            </a:r>
            <a:r>
              <a:rPr lang="en-US" sz="2200" dirty="0" err="1"/>
              <a:t>giáo</a:t>
            </a:r>
            <a:r>
              <a:rPr lang="en-US" sz="2200" dirty="0"/>
              <a:t> </a:t>
            </a:r>
            <a:r>
              <a:rPr lang="en-US" sz="2200" dirty="0" err="1"/>
              <a:t>Việt</a:t>
            </a:r>
            <a:r>
              <a:rPr lang="en-US" sz="2200" dirty="0"/>
              <a:t> Nam </a:t>
            </a:r>
            <a:r>
              <a:rPr lang="en-US" sz="2200" dirty="0" smtClean="0"/>
              <a:t>20/11; </a:t>
            </a:r>
            <a:r>
              <a:rPr lang="en-US" sz="2200" i="1" dirty="0" err="1" smtClean="0"/>
              <a:t>Tổ</a:t>
            </a:r>
            <a:r>
              <a:rPr lang="en-US" sz="2200" i="1" dirty="0" smtClean="0"/>
              <a:t> </a:t>
            </a:r>
            <a:r>
              <a:rPr lang="en-US" sz="2200" i="1" dirty="0" err="1"/>
              <a:t>chức</a:t>
            </a:r>
            <a:r>
              <a:rPr lang="en-US" sz="2200" i="1" dirty="0"/>
              <a:t> </a:t>
            </a:r>
            <a:r>
              <a:rPr lang="en-US" sz="2200" i="1" dirty="0" err="1"/>
              <a:t>và</a:t>
            </a:r>
            <a:r>
              <a:rPr lang="en-US" sz="2200" i="1" dirty="0"/>
              <a:t> </a:t>
            </a:r>
            <a:r>
              <a:rPr lang="en-US" sz="2200" i="1" dirty="0" err="1"/>
              <a:t>tham</a:t>
            </a:r>
            <a:r>
              <a:rPr lang="en-US" sz="2200" i="1" dirty="0"/>
              <a:t> </a:t>
            </a:r>
            <a:r>
              <a:rPr lang="en-US" sz="2200" i="1" dirty="0" err="1"/>
              <a:t>gia</a:t>
            </a:r>
            <a:r>
              <a:rPr lang="en-US" sz="2200" i="1" dirty="0"/>
              <a:t> </a:t>
            </a:r>
            <a:r>
              <a:rPr lang="en-US" sz="2200" i="1" dirty="0" err="1"/>
              <a:t>các</a:t>
            </a:r>
            <a:r>
              <a:rPr lang="en-US" sz="2200" i="1" dirty="0"/>
              <a:t> </a:t>
            </a:r>
            <a:r>
              <a:rPr lang="en-US" sz="2200" i="1" dirty="0" err="1"/>
              <a:t>Hội</a:t>
            </a:r>
            <a:r>
              <a:rPr lang="en-US" sz="2200" i="1" dirty="0"/>
              <a:t> </a:t>
            </a:r>
            <a:r>
              <a:rPr lang="en-US" sz="2200" i="1" dirty="0" err="1"/>
              <a:t>thao</a:t>
            </a:r>
            <a:r>
              <a:rPr lang="en-US" sz="2200" i="1" dirty="0"/>
              <a:t> </a:t>
            </a:r>
            <a:r>
              <a:rPr lang="en-US" sz="2200" i="1" dirty="0" err="1"/>
              <a:t>cụm</a:t>
            </a:r>
            <a:r>
              <a:rPr lang="en-US" sz="2200" i="1" dirty="0"/>
              <a:t> </a:t>
            </a:r>
            <a:r>
              <a:rPr lang="en-US" sz="2200" i="1" dirty="0" err="1"/>
              <a:t>công</a:t>
            </a:r>
            <a:r>
              <a:rPr lang="en-US" sz="2200" i="1" dirty="0"/>
              <a:t> </a:t>
            </a:r>
            <a:r>
              <a:rPr lang="en-US" sz="2200" i="1" dirty="0" err="1" smtClean="0"/>
              <a:t>đoàn</a:t>
            </a:r>
            <a:r>
              <a:rPr lang="en-US" sz="2200" i="1" dirty="0" smtClean="0"/>
              <a:t>, </a:t>
            </a:r>
            <a:r>
              <a:rPr lang="en-US" sz="2200" i="1" dirty="0" err="1"/>
              <a:t>khối</a:t>
            </a:r>
            <a:r>
              <a:rPr lang="en-US" sz="2200" i="1" dirty="0"/>
              <a:t> </a:t>
            </a:r>
            <a:r>
              <a:rPr lang="en-US" sz="2200" i="1" dirty="0" err="1" smtClean="0"/>
              <a:t>thi</a:t>
            </a:r>
            <a:r>
              <a:rPr lang="en-US" sz="2200" i="1" dirty="0" smtClean="0"/>
              <a:t> </a:t>
            </a:r>
            <a:r>
              <a:rPr lang="en-US" sz="2200" i="1" dirty="0" err="1" smtClean="0"/>
              <a:t>đua</a:t>
            </a:r>
            <a:r>
              <a:rPr lang="en-US" sz="2200" i="1" dirty="0" smtClean="0"/>
              <a:t> (</a:t>
            </a:r>
            <a:r>
              <a:rPr lang="en-US" sz="2200" i="1" dirty="0" err="1" smtClean="0"/>
              <a:t>Sở</a:t>
            </a:r>
            <a:r>
              <a:rPr lang="en-US" sz="2200" i="1" dirty="0" smtClean="0"/>
              <a:t> </a:t>
            </a:r>
            <a:r>
              <a:rPr lang="en-US" sz="2200" i="1" dirty="0" err="1"/>
              <a:t>Giáo</a:t>
            </a:r>
            <a:r>
              <a:rPr lang="en-US" sz="2200" i="1" dirty="0"/>
              <a:t> </a:t>
            </a:r>
            <a:r>
              <a:rPr lang="en-US" sz="2200" i="1" dirty="0" err="1"/>
              <a:t>dục</a:t>
            </a:r>
            <a:r>
              <a:rPr lang="en-US" sz="2200" i="1" dirty="0"/>
              <a:t> </a:t>
            </a:r>
            <a:r>
              <a:rPr lang="en-US" sz="2200" i="1" dirty="0" err="1"/>
              <a:t>và</a:t>
            </a:r>
            <a:r>
              <a:rPr lang="en-US" sz="2200" i="1" dirty="0"/>
              <a:t> </a:t>
            </a:r>
            <a:r>
              <a:rPr lang="en-US" sz="2200" i="1" dirty="0" err="1"/>
              <a:t>Đào</a:t>
            </a:r>
            <a:r>
              <a:rPr lang="en-US" sz="2200" i="1" dirty="0"/>
              <a:t> </a:t>
            </a:r>
            <a:r>
              <a:rPr lang="en-US" sz="2200" i="1" dirty="0" err="1"/>
              <a:t>tạo</a:t>
            </a:r>
            <a:r>
              <a:rPr lang="en-US" sz="2200" i="1" dirty="0"/>
              <a:t>, </a:t>
            </a:r>
            <a:r>
              <a:rPr lang="en-US" sz="2200" i="1" dirty="0" err="1"/>
              <a:t>Sở</a:t>
            </a:r>
            <a:r>
              <a:rPr lang="en-US" sz="2200" i="1" dirty="0"/>
              <a:t> Lao </a:t>
            </a:r>
            <a:r>
              <a:rPr lang="en-US" sz="2200" i="1" dirty="0" err="1"/>
              <a:t>động</a:t>
            </a:r>
            <a:r>
              <a:rPr lang="en-US" sz="2200" i="1" dirty="0"/>
              <a:t> – </a:t>
            </a:r>
            <a:r>
              <a:rPr lang="en-US" sz="2200" i="1" dirty="0" err="1"/>
              <a:t>Thương</a:t>
            </a:r>
            <a:r>
              <a:rPr lang="en-US" sz="2200" i="1" dirty="0"/>
              <a:t> </a:t>
            </a:r>
            <a:r>
              <a:rPr lang="en-US" sz="2200" i="1" dirty="0" err="1"/>
              <a:t>binh</a:t>
            </a:r>
            <a:r>
              <a:rPr lang="en-US" sz="2200" i="1" dirty="0"/>
              <a:t> </a:t>
            </a:r>
            <a:r>
              <a:rPr lang="en-US" sz="2200" i="1" dirty="0" err="1"/>
              <a:t>và</a:t>
            </a:r>
            <a:r>
              <a:rPr lang="en-US" sz="2200" i="1" dirty="0"/>
              <a:t> </a:t>
            </a:r>
            <a:r>
              <a:rPr lang="en-US" sz="2200" i="1" dirty="0" err="1"/>
              <a:t>Xã</a:t>
            </a:r>
            <a:r>
              <a:rPr lang="en-US" sz="2200" i="1" dirty="0"/>
              <a:t> </a:t>
            </a:r>
            <a:r>
              <a:rPr lang="en-US" sz="2200" i="1" dirty="0" err="1"/>
              <a:t>hội</a:t>
            </a:r>
            <a:r>
              <a:rPr lang="en-US" sz="2200" i="1" dirty="0" smtClean="0"/>
              <a:t>);</a:t>
            </a:r>
            <a:r>
              <a:rPr lang="en-US" sz="2200" dirty="0" err="1" smtClean="0"/>
              <a:t>Vận</a:t>
            </a:r>
            <a:r>
              <a:rPr lang="en-US" sz="2200" dirty="0" smtClean="0"/>
              <a:t> </a:t>
            </a:r>
            <a:r>
              <a:rPr lang="en-US" sz="2200" dirty="0" err="1"/>
              <a:t>động</a:t>
            </a:r>
            <a:r>
              <a:rPr lang="en-US" sz="2200" dirty="0"/>
              <a:t> </a:t>
            </a:r>
            <a:r>
              <a:rPr lang="en-US" sz="2200" dirty="0" err="1"/>
              <a:t>công</a:t>
            </a:r>
            <a:r>
              <a:rPr lang="en-US" sz="2200" dirty="0"/>
              <a:t> </a:t>
            </a:r>
            <a:r>
              <a:rPr lang="en-US" sz="2200" dirty="0" err="1"/>
              <a:t>đoàn</a:t>
            </a:r>
            <a:r>
              <a:rPr lang="en-US" sz="2200" dirty="0"/>
              <a:t> </a:t>
            </a:r>
            <a:r>
              <a:rPr lang="en-US" sz="2200" dirty="0" err="1"/>
              <a:t>viên</a:t>
            </a:r>
            <a:r>
              <a:rPr lang="en-US" sz="2200" dirty="0"/>
              <a:t> </a:t>
            </a:r>
            <a:r>
              <a:rPr lang="en-US" sz="2200" dirty="0" err="1"/>
              <a:t>nữ</a:t>
            </a:r>
            <a:r>
              <a:rPr lang="en-US" sz="2200" dirty="0"/>
              <a:t> </a:t>
            </a:r>
            <a:r>
              <a:rPr lang="en-US" sz="2200" dirty="0" err="1"/>
              <a:t>tích</a:t>
            </a:r>
            <a:r>
              <a:rPr lang="en-US" sz="2200" dirty="0"/>
              <a:t> </a:t>
            </a:r>
            <a:r>
              <a:rPr lang="en-US" sz="2200" dirty="0" err="1"/>
              <a:t>cực</a:t>
            </a:r>
            <a:r>
              <a:rPr lang="en-US" sz="2200" dirty="0"/>
              <a:t> </a:t>
            </a:r>
            <a:r>
              <a:rPr lang="en-US" sz="2200" dirty="0" err="1"/>
              <a:t>hưởng</a:t>
            </a:r>
            <a:r>
              <a:rPr lang="en-US" sz="2200" dirty="0"/>
              <a:t> </a:t>
            </a:r>
            <a:r>
              <a:rPr lang="en-US" sz="2200" dirty="0" err="1"/>
              <a:t>ứng</a:t>
            </a:r>
            <a:r>
              <a:rPr lang="en-US" sz="2200" dirty="0"/>
              <a:t> </a:t>
            </a:r>
            <a:r>
              <a:rPr lang="en-US" sz="2200" dirty="0" err="1"/>
              <a:t>mặc</a:t>
            </a:r>
            <a:r>
              <a:rPr lang="en-US" sz="2200" dirty="0"/>
              <a:t> </a:t>
            </a:r>
            <a:r>
              <a:rPr lang="en-US" sz="2200" dirty="0" err="1"/>
              <a:t>áo</a:t>
            </a:r>
            <a:r>
              <a:rPr lang="en-US" sz="2200" dirty="0"/>
              <a:t> </a:t>
            </a:r>
            <a:r>
              <a:rPr lang="en-US" sz="2200" dirty="0" err="1"/>
              <a:t>dài</a:t>
            </a:r>
            <a:r>
              <a:rPr lang="en-US" sz="2200" dirty="0"/>
              <a:t> </a:t>
            </a:r>
            <a:r>
              <a:rPr lang="en-US" sz="2200" dirty="0" err="1"/>
              <a:t>trong</a:t>
            </a:r>
            <a:r>
              <a:rPr lang="en-US" sz="2200" dirty="0"/>
              <a:t> </a:t>
            </a:r>
            <a:r>
              <a:rPr lang="en-US" sz="2200" dirty="0" err="1"/>
              <a:t>suốt</a:t>
            </a:r>
            <a:r>
              <a:rPr lang="en-US" sz="2200" dirty="0"/>
              <a:t> </a:t>
            </a:r>
            <a:r>
              <a:rPr lang="en-US" sz="2200" dirty="0" err="1"/>
              <a:t>tháng</a:t>
            </a:r>
            <a:r>
              <a:rPr lang="en-US" sz="2200" dirty="0"/>
              <a:t> 3/2019.</a:t>
            </a:r>
          </a:p>
        </p:txBody>
      </p:sp>
    </p:spTree>
    <p:extLst>
      <p:ext uri="{BB962C8B-B14F-4D97-AF65-F5344CB8AC3E}">
        <p14:creationId xmlns:p14="http://schemas.microsoft.com/office/powerpoint/2010/main" val="2140520907"/>
      </p:ext>
    </p:extLst>
  </p:cSld>
  <p:clrMapOvr>
    <a:masterClrMapping/>
  </p:clrMapOvr>
  <p:transition spd="slow" advClick="0">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Các phong trào do công đoàn </a:t>
            </a:r>
            <a:r>
              <a:rPr lang="en-US" smtClean="0"/>
              <a:t>tổ chức: </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5" name="Rectangle 4"/>
          <p:cNvSpPr/>
          <p:nvPr/>
        </p:nvSpPr>
        <p:spPr>
          <a:xfrm>
            <a:off x="30126" y="1334387"/>
            <a:ext cx="9067800" cy="3416320"/>
          </a:xfrm>
          <a:prstGeom prst="rect">
            <a:avLst/>
          </a:prstGeom>
        </p:spPr>
        <p:txBody>
          <a:bodyPr wrap="square">
            <a:spAutoFit/>
          </a:bodyPr>
          <a:lstStyle/>
          <a:p>
            <a:pPr>
              <a:lnSpc>
                <a:spcPct val="150000"/>
              </a:lnSpc>
            </a:pPr>
            <a:r>
              <a:rPr lang="en-US" sz="2400" dirty="0"/>
              <a:t>+ </a:t>
            </a:r>
            <a:r>
              <a:rPr lang="en-US" sz="2400" dirty="0" err="1"/>
              <a:t>Tổ</a:t>
            </a:r>
            <a:r>
              <a:rPr lang="en-US" sz="2400" dirty="0"/>
              <a:t> </a:t>
            </a:r>
            <a:r>
              <a:rPr lang="en-US" sz="2400" dirty="0" err="1"/>
              <a:t>chức</a:t>
            </a:r>
            <a:r>
              <a:rPr lang="en-US" sz="2400" dirty="0"/>
              <a:t> </a:t>
            </a:r>
            <a:r>
              <a:rPr lang="en-US" sz="2400" dirty="0" err="1"/>
              <a:t>kỷ</a:t>
            </a:r>
            <a:r>
              <a:rPr lang="en-US" sz="2400" dirty="0"/>
              <a:t> </a:t>
            </a:r>
            <a:r>
              <a:rPr lang="en-US" sz="2400" dirty="0" err="1"/>
              <a:t>niệm</a:t>
            </a:r>
            <a:r>
              <a:rPr lang="en-US" sz="2400" dirty="0"/>
              <a:t> </a:t>
            </a:r>
            <a:r>
              <a:rPr lang="en-US" sz="2400" dirty="0" err="1"/>
              <a:t>Ngày</a:t>
            </a:r>
            <a:r>
              <a:rPr lang="en-US" sz="2400" dirty="0"/>
              <a:t> </a:t>
            </a:r>
            <a:r>
              <a:rPr lang="en-US" sz="2400" dirty="0" err="1"/>
              <a:t>Gia</a:t>
            </a:r>
            <a:r>
              <a:rPr lang="en-US" sz="2400" dirty="0"/>
              <a:t> </a:t>
            </a:r>
            <a:r>
              <a:rPr lang="en-US" sz="2400" dirty="0" err="1"/>
              <a:t>đình</a:t>
            </a:r>
            <a:r>
              <a:rPr lang="en-US" sz="2400" dirty="0"/>
              <a:t> </a:t>
            </a:r>
            <a:r>
              <a:rPr lang="en-US" sz="2400" dirty="0" err="1"/>
              <a:t>Việt</a:t>
            </a:r>
            <a:r>
              <a:rPr lang="en-US" sz="2400" dirty="0"/>
              <a:t> Nam </a:t>
            </a:r>
            <a:r>
              <a:rPr lang="en-US" sz="2400" dirty="0" err="1"/>
              <a:t>năm</a:t>
            </a:r>
            <a:r>
              <a:rPr lang="en-US" sz="2400" dirty="0"/>
              <a:t> 2019.</a:t>
            </a:r>
          </a:p>
          <a:p>
            <a:pPr>
              <a:lnSpc>
                <a:spcPct val="150000"/>
              </a:lnSpc>
            </a:pPr>
            <a:r>
              <a:rPr lang="en-US" sz="2400" dirty="0"/>
              <a:t>+ </a:t>
            </a:r>
            <a:r>
              <a:rPr lang="en-US" sz="2400" dirty="0" err="1"/>
              <a:t>Hội</a:t>
            </a:r>
            <a:r>
              <a:rPr lang="en-US" sz="2400" dirty="0"/>
              <a:t> </a:t>
            </a:r>
            <a:r>
              <a:rPr lang="en-US" sz="2400" dirty="0" err="1"/>
              <a:t>diễn</a:t>
            </a:r>
            <a:r>
              <a:rPr lang="en-US" sz="2400" dirty="0"/>
              <a:t> </a:t>
            </a:r>
            <a:r>
              <a:rPr lang="en-US" sz="2400" dirty="0" err="1"/>
              <a:t>văn</a:t>
            </a:r>
            <a:r>
              <a:rPr lang="en-US" sz="2400" dirty="0"/>
              <a:t> </a:t>
            </a:r>
            <a:r>
              <a:rPr lang="en-US" sz="2400" dirty="0" err="1" smtClean="0"/>
              <a:t>nghệ</a:t>
            </a:r>
            <a:r>
              <a:rPr lang="en-US" sz="2400" dirty="0"/>
              <a:t>, </a:t>
            </a:r>
            <a:r>
              <a:rPr lang="en-US" sz="2400" dirty="0" err="1"/>
              <a:t>Hội</a:t>
            </a:r>
            <a:r>
              <a:rPr lang="en-US" sz="2400" dirty="0"/>
              <a:t> </a:t>
            </a:r>
            <a:r>
              <a:rPr lang="en-US" sz="2400" dirty="0" err="1"/>
              <a:t>thao</a:t>
            </a:r>
            <a:r>
              <a:rPr lang="en-US" sz="2400" dirty="0"/>
              <a:t> </a:t>
            </a:r>
            <a:r>
              <a:rPr lang="en-US" sz="2400" dirty="0" err="1"/>
              <a:t>chào</a:t>
            </a:r>
            <a:r>
              <a:rPr lang="en-US" sz="2400" dirty="0"/>
              <a:t> </a:t>
            </a:r>
            <a:r>
              <a:rPr lang="en-US" sz="2400" dirty="0" err="1"/>
              <a:t>mừng</a:t>
            </a:r>
            <a:r>
              <a:rPr lang="en-US" sz="2400" dirty="0"/>
              <a:t> </a:t>
            </a:r>
            <a:r>
              <a:rPr lang="en-US" sz="2400" dirty="0" err="1"/>
              <a:t>các</a:t>
            </a:r>
            <a:r>
              <a:rPr lang="en-US" sz="2400" dirty="0"/>
              <a:t> </a:t>
            </a:r>
            <a:r>
              <a:rPr lang="en-US" sz="2400" dirty="0" err="1"/>
              <a:t>ngày</a:t>
            </a:r>
            <a:r>
              <a:rPr lang="en-US" sz="2400" dirty="0"/>
              <a:t> </a:t>
            </a:r>
            <a:r>
              <a:rPr lang="en-US" sz="2400" dirty="0" err="1"/>
              <a:t>lễ</a:t>
            </a:r>
            <a:r>
              <a:rPr lang="en-US" sz="2400" dirty="0"/>
              <a:t> 30/4, 1/5 </a:t>
            </a:r>
            <a:r>
              <a:rPr lang="en-US" sz="2400" dirty="0" err="1"/>
              <a:t>và</a:t>
            </a:r>
            <a:r>
              <a:rPr lang="en-US" sz="2400" dirty="0"/>
              <a:t> 19/5.</a:t>
            </a:r>
          </a:p>
          <a:p>
            <a:pPr>
              <a:lnSpc>
                <a:spcPct val="150000"/>
              </a:lnSpc>
            </a:pPr>
            <a:r>
              <a:rPr lang="en-US" sz="2400" dirty="0"/>
              <a:t>+ </a:t>
            </a:r>
            <a:r>
              <a:rPr lang="en-US" sz="2400" dirty="0" err="1" smtClean="0"/>
              <a:t>Chương</a:t>
            </a:r>
            <a:r>
              <a:rPr lang="en-US" sz="2400" dirty="0" smtClean="0"/>
              <a:t> </a:t>
            </a:r>
            <a:r>
              <a:rPr lang="en-US" sz="2400" dirty="0" err="1"/>
              <a:t>trình</a:t>
            </a:r>
            <a:r>
              <a:rPr lang="en-US" sz="2400" dirty="0"/>
              <a:t> “</a:t>
            </a:r>
            <a:r>
              <a:rPr lang="en-US" sz="2400" dirty="0" err="1"/>
              <a:t>Tuần</a:t>
            </a:r>
            <a:r>
              <a:rPr lang="en-US" sz="2400" dirty="0"/>
              <a:t> </a:t>
            </a:r>
            <a:r>
              <a:rPr lang="en-US" sz="2400" dirty="0" err="1"/>
              <a:t>lễ</a:t>
            </a:r>
            <a:r>
              <a:rPr lang="en-US" sz="2400" dirty="0"/>
              <a:t> </a:t>
            </a:r>
            <a:r>
              <a:rPr lang="en-US" sz="2400" dirty="0" err="1"/>
              <a:t>Tuổi</a:t>
            </a:r>
            <a:r>
              <a:rPr lang="en-US" sz="2400" dirty="0"/>
              <a:t> </a:t>
            </a:r>
            <a:r>
              <a:rPr lang="en-US" sz="2400" dirty="0" err="1"/>
              <a:t>trẻ</a:t>
            </a:r>
            <a:r>
              <a:rPr lang="en-US" sz="2400" dirty="0"/>
              <a:t> </a:t>
            </a:r>
            <a:r>
              <a:rPr lang="en-US" sz="2400" dirty="0" err="1"/>
              <a:t>vì</a:t>
            </a:r>
            <a:r>
              <a:rPr lang="en-US" sz="2400" dirty="0"/>
              <a:t> </a:t>
            </a:r>
            <a:r>
              <a:rPr lang="en-US" sz="2400" dirty="0" err="1"/>
              <a:t>biển</a:t>
            </a:r>
            <a:r>
              <a:rPr lang="en-US" sz="2400" dirty="0"/>
              <a:t> </a:t>
            </a:r>
            <a:r>
              <a:rPr lang="en-US" sz="2400" dirty="0" err="1"/>
              <a:t>đảo</a:t>
            </a:r>
            <a:r>
              <a:rPr lang="en-US" sz="2400" dirty="0"/>
              <a:t> </a:t>
            </a:r>
            <a:r>
              <a:rPr lang="en-US" sz="2400" dirty="0" err="1"/>
              <a:t>quê</a:t>
            </a:r>
            <a:r>
              <a:rPr lang="en-US" sz="2400" dirty="0"/>
              <a:t> </a:t>
            </a:r>
            <a:r>
              <a:rPr lang="en-US" sz="2400" dirty="0" err="1"/>
              <a:t>hương</a:t>
            </a:r>
            <a:r>
              <a:rPr lang="en-US" sz="2400" dirty="0"/>
              <a:t>, </a:t>
            </a:r>
            <a:r>
              <a:rPr lang="en-US" sz="2400" dirty="0" err="1"/>
              <a:t>vì</a:t>
            </a:r>
            <a:r>
              <a:rPr lang="en-US" sz="2400" dirty="0"/>
              <a:t> </a:t>
            </a:r>
            <a:r>
              <a:rPr lang="en-US" sz="2400" dirty="0" err="1"/>
              <a:t>tuyến</a:t>
            </a:r>
            <a:r>
              <a:rPr lang="en-US" sz="2400" dirty="0"/>
              <a:t> </a:t>
            </a:r>
            <a:r>
              <a:rPr lang="en-US" sz="2400" dirty="0" err="1"/>
              <a:t>đầu</a:t>
            </a:r>
            <a:r>
              <a:rPr lang="en-US" sz="2400" dirty="0"/>
              <a:t> </a:t>
            </a:r>
            <a:r>
              <a:rPr lang="en-US" sz="2400" dirty="0" err="1"/>
              <a:t>tổ</a:t>
            </a:r>
            <a:r>
              <a:rPr lang="en-US" sz="2400" dirty="0"/>
              <a:t> </a:t>
            </a:r>
            <a:r>
              <a:rPr lang="en-US" sz="2400" dirty="0" err="1"/>
              <a:t>quốc</a:t>
            </a:r>
            <a:r>
              <a:rPr lang="en-US" sz="2400" dirty="0"/>
              <a:t>”, </a:t>
            </a:r>
            <a:r>
              <a:rPr lang="en-US" sz="2400" dirty="0" smtClean="0"/>
              <a:t> </a:t>
            </a:r>
            <a:r>
              <a:rPr lang="en-US" sz="2400" dirty="0" err="1" smtClean="0"/>
              <a:t>phối</a:t>
            </a:r>
            <a:r>
              <a:rPr lang="en-US" sz="2400" dirty="0" smtClean="0"/>
              <a:t> </a:t>
            </a:r>
            <a:r>
              <a:rPr lang="en-US" sz="2400" dirty="0" err="1"/>
              <a:t>hợp</a:t>
            </a:r>
            <a:r>
              <a:rPr lang="en-US" sz="2400" dirty="0"/>
              <a:t> </a:t>
            </a:r>
            <a:r>
              <a:rPr lang="en-US" sz="2400" dirty="0" err="1"/>
              <a:t>cùng</a:t>
            </a:r>
            <a:r>
              <a:rPr lang="en-US" sz="2400" dirty="0"/>
              <a:t> </a:t>
            </a:r>
            <a:r>
              <a:rPr lang="en-US" sz="2400" dirty="0" err="1"/>
              <a:t>Hãng</a:t>
            </a:r>
            <a:r>
              <a:rPr lang="en-US" sz="2400" dirty="0"/>
              <a:t> </a:t>
            </a:r>
            <a:r>
              <a:rPr lang="en-US" sz="2400" dirty="0" err="1"/>
              <a:t>phim</a:t>
            </a:r>
            <a:r>
              <a:rPr lang="en-US" sz="2400" dirty="0"/>
              <a:t> </a:t>
            </a:r>
            <a:r>
              <a:rPr lang="en-US" sz="2400" dirty="0" err="1"/>
              <a:t>trẻ</a:t>
            </a:r>
            <a:r>
              <a:rPr lang="en-US" sz="2400" dirty="0"/>
              <a:t> </a:t>
            </a:r>
            <a:r>
              <a:rPr lang="en-US" sz="2400" dirty="0" err="1"/>
              <a:t>tổ</a:t>
            </a:r>
            <a:r>
              <a:rPr lang="en-US" sz="2400" dirty="0"/>
              <a:t> </a:t>
            </a:r>
            <a:r>
              <a:rPr lang="en-US" sz="2400" dirty="0" err="1"/>
              <a:t>chức</a:t>
            </a:r>
            <a:r>
              <a:rPr lang="en-US" sz="2400" dirty="0"/>
              <a:t> </a:t>
            </a:r>
            <a:r>
              <a:rPr lang="en-US" sz="2400" dirty="0" err="1"/>
              <a:t>chiếu</a:t>
            </a:r>
            <a:r>
              <a:rPr lang="en-US" sz="2400" dirty="0"/>
              <a:t> </a:t>
            </a:r>
            <a:r>
              <a:rPr lang="en-US" sz="2400" dirty="0" err="1"/>
              <a:t>phim</a:t>
            </a:r>
            <a:r>
              <a:rPr lang="en-US" sz="2400" dirty="0"/>
              <a:t> </a:t>
            </a:r>
            <a:r>
              <a:rPr lang="en-US" sz="2400" dirty="0" err="1"/>
              <a:t>lịch</a:t>
            </a:r>
            <a:r>
              <a:rPr lang="en-US" sz="2400" dirty="0"/>
              <a:t> </a:t>
            </a:r>
            <a:r>
              <a:rPr lang="en-US" sz="2400" dirty="0" err="1"/>
              <a:t>sử</a:t>
            </a:r>
            <a:r>
              <a:rPr lang="en-US" sz="2400" dirty="0"/>
              <a:t> </a:t>
            </a:r>
            <a:r>
              <a:rPr lang="en-US" sz="2400" dirty="0" err="1"/>
              <a:t>nhân</a:t>
            </a:r>
            <a:r>
              <a:rPr lang="en-US" sz="2400" dirty="0"/>
              <a:t> </a:t>
            </a:r>
            <a:r>
              <a:rPr lang="en-US" sz="2400" dirty="0" err="1"/>
              <a:t>ngày</a:t>
            </a:r>
            <a:r>
              <a:rPr lang="en-US" sz="2400" dirty="0"/>
              <a:t> </a:t>
            </a:r>
            <a:r>
              <a:rPr lang="en-US" sz="2400" dirty="0" err="1"/>
              <a:t>thương</a:t>
            </a:r>
            <a:r>
              <a:rPr lang="en-US" sz="2400" dirty="0"/>
              <a:t> </a:t>
            </a:r>
            <a:r>
              <a:rPr lang="en-US" sz="2400" dirty="0" err="1"/>
              <a:t>binh</a:t>
            </a:r>
            <a:r>
              <a:rPr lang="en-US" sz="2400" dirty="0"/>
              <a:t> </a:t>
            </a:r>
            <a:r>
              <a:rPr lang="en-US" sz="2400" dirty="0" err="1"/>
              <a:t>liệt</a:t>
            </a:r>
            <a:r>
              <a:rPr lang="en-US" sz="2400" dirty="0"/>
              <a:t> </a:t>
            </a:r>
            <a:r>
              <a:rPr lang="en-US" sz="2400" dirty="0" err="1"/>
              <a:t>sĩ</a:t>
            </a:r>
            <a:r>
              <a:rPr lang="en-US" sz="2400" dirty="0"/>
              <a:t> 27/7; </a:t>
            </a:r>
            <a:r>
              <a:rPr lang="en-US" sz="2400" dirty="0" err="1"/>
              <a:t>ngày</a:t>
            </a:r>
            <a:r>
              <a:rPr lang="en-US" sz="2400" dirty="0"/>
              <a:t> </a:t>
            </a:r>
            <a:r>
              <a:rPr lang="en-US" sz="2400" dirty="0" err="1"/>
              <a:t>thành</a:t>
            </a:r>
            <a:r>
              <a:rPr lang="en-US" sz="2400" dirty="0"/>
              <a:t> </a:t>
            </a:r>
            <a:r>
              <a:rPr lang="en-US" sz="2400" dirty="0" err="1"/>
              <a:t>lập</a:t>
            </a:r>
            <a:r>
              <a:rPr lang="en-US" sz="2400" dirty="0"/>
              <a:t> </a:t>
            </a:r>
            <a:r>
              <a:rPr lang="en-US" sz="2400" dirty="0" err="1"/>
              <a:t>Quân</a:t>
            </a:r>
            <a:r>
              <a:rPr lang="en-US" sz="2400" dirty="0"/>
              <a:t> </a:t>
            </a:r>
            <a:r>
              <a:rPr lang="en-US" sz="2400" dirty="0" err="1"/>
              <a:t>đội</a:t>
            </a:r>
            <a:r>
              <a:rPr lang="en-US" sz="2400" dirty="0"/>
              <a:t> </a:t>
            </a:r>
            <a:r>
              <a:rPr lang="en-US" sz="2400" dirty="0" err="1"/>
              <a:t>nhân</a:t>
            </a:r>
            <a:r>
              <a:rPr lang="en-US" sz="2400" dirty="0"/>
              <a:t> </a:t>
            </a:r>
            <a:r>
              <a:rPr lang="en-US" sz="2400" dirty="0" err="1"/>
              <a:t>dân</a:t>
            </a:r>
            <a:r>
              <a:rPr lang="en-US" sz="2400" dirty="0"/>
              <a:t> </a:t>
            </a:r>
            <a:r>
              <a:rPr lang="en-US" sz="2400" dirty="0" err="1"/>
              <a:t>Việt</a:t>
            </a:r>
            <a:r>
              <a:rPr lang="en-US" sz="2400" dirty="0"/>
              <a:t> Nam 22/12; </a:t>
            </a:r>
            <a:r>
              <a:rPr lang="en-US" sz="2400" dirty="0" err="1"/>
              <a:t>thống</a:t>
            </a:r>
            <a:r>
              <a:rPr lang="en-US" sz="2400" dirty="0"/>
              <a:t> </a:t>
            </a:r>
            <a:r>
              <a:rPr lang="en-US" sz="2400" dirty="0" err="1"/>
              <a:t>nhất</a:t>
            </a:r>
            <a:r>
              <a:rPr lang="en-US" sz="2400" dirty="0"/>
              <a:t> </a:t>
            </a:r>
            <a:r>
              <a:rPr lang="en-US" sz="2400" dirty="0" err="1"/>
              <a:t>đất</a:t>
            </a:r>
            <a:r>
              <a:rPr lang="en-US" sz="2400" dirty="0"/>
              <a:t> </a:t>
            </a:r>
            <a:r>
              <a:rPr lang="en-US" sz="2400" dirty="0" err="1"/>
              <a:t>nước</a:t>
            </a:r>
            <a:r>
              <a:rPr lang="en-US" sz="2400" dirty="0"/>
              <a:t> 30/4</a:t>
            </a:r>
            <a:endParaRPr lang="en-US" sz="2200" dirty="0"/>
          </a:p>
        </p:txBody>
      </p:sp>
    </p:spTree>
    <p:extLst>
      <p:ext uri="{BB962C8B-B14F-4D97-AF65-F5344CB8AC3E}">
        <p14:creationId xmlns:p14="http://schemas.microsoft.com/office/powerpoint/2010/main" val="3483904948"/>
      </p:ext>
    </p:extLst>
  </p:cSld>
  <p:clrMapOvr>
    <a:masterClrMapping/>
  </p:clrMapOvr>
  <p:transition spd="slow" advClick="0">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a:t>Kết quả các phong trào do Đoàn TN và Hội SV tổ chức</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5" name="Rectangle 4"/>
          <p:cNvSpPr/>
          <p:nvPr/>
        </p:nvSpPr>
        <p:spPr>
          <a:xfrm>
            <a:off x="30126" y="1334387"/>
            <a:ext cx="9067800" cy="4154984"/>
          </a:xfrm>
          <a:prstGeom prst="rect">
            <a:avLst/>
          </a:prstGeom>
        </p:spPr>
        <p:txBody>
          <a:bodyPr wrap="square">
            <a:spAutoFit/>
          </a:bodyPr>
          <a:lstStyle/>
          <a:p>
            <a:pPr algn="just"/>
            <a:r>
              <a:rPr lang="en-US" sz="2200" dirty="0" smtClean="0"/>
              <a:t>	</a:t>
            </a:r>
            <a:r>
              <a:rPr lang="en-US" sz="2200" dirty="0" err="1" smtClean="0"/>
              <a:t>Đợt</a:t>
            </a:r>
            <a:r>
              <a:rPr lang="en-US" sz="2200" dirty="0" smtClean="0"/>
              <a:t> </a:t>
            </a:r>
            <a:r>
              <a:rPr lang="en-US" sz="2200" dirty="0" err="1"/>
              <a:t>sinh</a:t>
            </a:r>
            <a:r>
              <a:rPr lang="en-US" sz="2200" dirty="0"/>
              <a:t> </a:t>
            </a:r>
            <a:r>
              <a:rPr lang="en-US" sz="2200" dirty="0" err="1"/>
              <a:t>hoạt</a:t>
            </a:r>
            <a:r>
              <a:rPr lang="en-US" sz="2200" dirty="0"/>
              <a:t> </a:t>
            </a:r>
            <a:r>
              <a:rPr lang="en-US" sz="2200" dirty="0" err="1"/>
              <a:t>chính</a:t>
            </a:r>
            <a:r>
              <a:rPr lang="en-US" sz="2200" dirty="0"/>
              <a:t> </a:t>
            </a:r>
            <a:r>
              <a:rPr lang="en-US" sz="2200" dirty="0" err="1"/>
              <a:t>trị</a:t>
            </a:r>
            <a:r>
              <a:rPr lang="en-US" sz="2200" dirty="0"/>
              <a:t> </a:t>
            </a:r>
            <a:r>
              <a:rPr lang="en-US" sz="2200" dirty="0" err="1"/>
              <a:t>trong</a:t>
            </a:r>
            <a:r>
              <a:rPr lang="en-US" sz="2200" dirty="0"/>
              <a:t> </a:t>
            </a:r>
            <a:r>
              <a:rPr lang="en-US" sz="2200" dirty="0" err="1"/>
              <a:t>Đoàn</a:t>
            </a:r>
            <a:r>
              <a:rPr lang="en-US" sz="2200" dirty="0"/>
              <a:t> </a:t>
            </a:r>
            <a:r>
              <a:rPr lang="en-US" sz="2200" dirty="0" err="1"/>
              <a:t>viên</a:t>
            </a:r>
            <a:r>
              <a:rPr lang="en-US" sz="2200" dirty="0"/>
              <a:t> - </a:t>
            </a:r>
            <a:r>
              <a:rPr lang="en-US" sz="2200" dirty="0" err="1"/>
              <a:t>Thanh</a:t>
            </a:r>
            <a:r>
              <a:rPr lang="en-US" sz="2200" dirty="0"/>
              <a:t> </a:t>
            </a:r>
            <a:r>
              <a:rPr lang="en-US" sz="2200" dirty="0" err="1"/>
              <a:t>niên</a:t>
            </a:r>
            <a:r>
              <a:rPr lang="en-US" sz="2200" dirty="0"/>
              <a:t> </a:t>
            </a:r>
            <a:r>
              <a:rPr lang="en-US" sz="2200" dirty="0" err="1"/>
              <a:t>với</a:t>
            </a:r>
            <a:r>
              <a:rPr lang="en-US" sz="2200" dirty="0"/>
              <a:t> </a:t>
            </a:r>
            <a:r>
              <a:rPr lang="en-US" sz="2200" dirty="0" err="1"/>
              <a:t>chủ</a:t>
            </a:r>
            <a:r>
              <a:rPr lang="en-US" sz="2200" dirty="0"/>
              <a:t> </a:t>
            </a:r>
            <a:r>
              <a:rPr lang="en-US" sz="2200" dirty="0" err="1"/>
              <a:t>Chủ</a:t>
            </a:r>
            <a:r>
              <a:rPr lang="en-US" sz="2200" dirty="0"/>
              <a:t> </a:t>
            </a:r>
            <a:r>
              <a:rPr lang="en-US" sz="2200" dirty="0" err="1"/>
              <a:t>đề</a:t>
            </a:r>
            <a:r>
              <a:rPr lang="en-US" sz="2200" dirty="0"/>
              <a:t>: “</a:t>
            </a:r>
            <a:r>
              <a:rPr lang="en-US" sz="2200" dirty="0" err="1"/>
              <a:t>Sáng</a:t>
            </a:r>
            <a:r>
              <a:rPr lang="en-US" sz="2200" dirty="0"/>
              <a:t> </a:t>
            </a:r>
            <a:r>
              <a:rPr lang="en-US" sz="2200" dirty="0" err="1"/>
              <a:t>tạo</a:t>
            </a:r>
            <a:r>
              <a:rPr lang="en-US" sz="2200" dirty="0"/>
              <a:t>: </a:t>
            </a:r>
            <a:r>
              <a:rPr lang="en-US" sz="2200" dirty="0" err="1"/>
              <a:t>từ</a:t>
            </a:r>
            <a:r>
              <a:rPr lang="en-US" sz="2200" dirty="0"/>
              <a:t> </a:t>
            </a:r>
            <a:r>
              <a:rPr lang="en-US" sz="2200" dirty="0" err="1"/>
              <a:t>tư</a:t>
            </a:r>
            <a:r>
              <a:rPr lang="en-US" sz="2200" dirty="0"/>
              <a:t> </a:t>
            </a:r>
            <a:r>
              <a:rPr lang="en-US" sz="2200" dirty="0" err="1"/>
              <a:t>duy</a:t>
            </a:r>
            <a:r>
              <a:rPr lang="en-US" sz="2200" dirty="0"/>
              <a:t> </a:t>
            </a:r>
            <a:r>
              <a:rPr lang="en-US" sz="2200" dirty="0" err="1"/>
              <a:t>đến</a:t>
            </a:r>
            <a:r>
              <a:rPr lang="en-US" sz="2200" dirty="0"/>
              <a:t> </a:t>
            </a:r>
            <a:r>
              <a:rPr lang="en-US" sz="2200" dirty="0" err="1"/>
              <a:t>hành</a:t>
            </a:r>
            <a:r>
              <a:rPr lang="en-US" sz="2200" dirty="0"/>
              <a:t> </a:t>
            </a:r>
            <a:r>
              <a:rPr lang="en-US" sz="2200" dirty="0" err="1"/>
              <a:t>động</a:t>
            </a:r>
            <a:r>
              <a:rPr lang="en-US" sz="2200" dirty="0"/>
              <a:t>” </a:t>
            </a:r>
            <a:r>
              <a:rPr lang="en-US" sz="2200" dirty="0" err="1"/>
              <a:t>trong</a:t>
            </a:r>
            <a:r>
              <a:rPr lang="en-US" sz="2200" dirty="0"/>
              <a:t> </a:t>
            </a:r>
            <a:r>
              <a:rPr lang="en-US" sz="2200" dirty="0" err="1"/>
              <a:t>tháng</a:t>
            </a:r>
            <a:r>
              <a:rPr lang="en-US" sz="2200" dirty="0"/>
              <a:t> 9/2018,  “</a:t>
            </a:r>
            <a:r>
              <a:rPr lang="en-US" sz="2200" dirty="0" err="1"/>
              <a:t>Nhớ</a:t>
            </a:r>
            <a:r>
              <a:rPr lang="en-US" sz="2200" dirty="0"/>
              <a:t> </a:t>
            </a:r>
            <a:r>
              <a:rPr lang="en-US" sz="2200" dirty="0" err="1"/>
              <a:t>Bác</a:t>
            </a:r>
            <a:r>
              <a:rPr lang="en-US" sz="2200" dirty="0"/>
              <a:t> </a:t>
            </a:r>
            <a:r>
              <a:rPr lang="en-US" sz="2200" dirty="0" err="1"/>
              <a:t>lòng</a:t>
            </a:r>
            <a:r>
              <a:rPr lang="en-US" sz="2200" dirty="0"/>
              <a:t> ta </a:t>
            </a:r>
            <a:r>
              <a:rPr lang="en-US" sz="2200" dirty="0" err="1"/>
              <a:t>trong</a:t>
            </a:r>
            <a:r>
              <a:rPr lang="en-US" sz="2200" dirty="0"/>
              <a:t> </a:t>
            </a:r>
            <a:r>
              <a:rPr lang="en-US" sz="2200" dirty="0" err="1"/>
              <a:t>sáng</a:t>
            </a:r>
            <a:r>
              <a:rPr lang="en-US" sz="2200" dirty="0"/>
              <a:t> </a:t>
            </a:r>
            <a:r>
              <a:rPr lang="en-US" sz="2200" dirty="0" err="1"/>
              <a:t>hơn</a:t>
            </a:r>
            <a:r>
              <a:rPr lang="en-US" sz="2200" dirty="0" smtClean="0"/>
              <a:t>”; </a:t>
            </a:r>
            <a:r>
              <a:rPr lang="en-US" sz="2200" dirty="0" err="1" smtClean="0"/>
              <a:t>tháng</a:t>
            </a:r>
            <a:r>
              <a:rPr lang="en-US" sz="2200" dirty="0" smtClean="0"/>
              <a:t> </a:t>
            </a:r>
            <a:r>
              <a:rPr lang="en-US" sz="2200" dirty="0"/>
              <a:t>05/2019 </a:t>
            </a:r>
            <a:r>
              <a:rPr lang="en-US" sz="2200" dirty="0" err="1"/>
              <a:t>và</a:t>
            </a:r>
            <a:r>
              <a:rPr lang="en-US" sz="2200" dirty="0"/>
              <a:t> </a:t>
            </a:r>
            <a:r>
              <a:rPr lang="en-US" sz="2200" dirty="0" err="1"/>
              <a:t>Tổ</a:t>
            </a:r>
            <a:r>
              <a:rPr lang="en-US" sz="2200" dirty="0"/>
              <a:t> </a:t>
            </a:r>
            <a:r>
              <a:rPr lang="en-US" sz="2200" dirty="0" err="1"/>
              <a:t>chức</a:t>
            </a:r>
            <a:r>
              <a:rPr lang="en-US" sz="2200" dirty="0"/>
              <a:t> </a:t>
            </a:r>
            <a:r>
              <a:rPr lang="en-US" sz="2200" dirty="0" err="1"/>
              <a:t>sinh</a:t>
            </a:r>
            <a:r>
              <a:rPr lang="en-US" sz="2200" dirty="0"/>
              <a:t> </a:t>
            </a:r>
            <a:r>
              <a:rPr lang="en-US" sz="2200" dirty="0" err="1"/>
              <a:t>hoạt</a:t>
            </a:r>
            <a:r>
              <a:rPr lang="en-US" sz="2200" dirty="0"/>
              <a:t> </a:t>
            </a:r>
            <a:r>
              <a:rPr lang="en-US" sz="2200" dirty="0" err="1"/>
              <a:t>chủ</a:t>
            </a:r>
            <a:r>
              <a:rPr lang="en-US" sz="2200" dirty="0"/>
              <a:t> </a:t>
            </a:r>
            <a:r>
              <a:rPr lang="en-US" sz="2200" dirty="0" err="1"/>
              <a:t>điểm</a:t>
            </a:r>
            <a:r>
              <a:rPr lang="en-US" sz="2200" dirty="0"/>
              <a:t> </a:t>
            </a:r>
            <a:r>
              <a:rPr lang="en-US" sz="2200" dirty="0" err="1"/>
              <a:t>với</a:t>
            </a:r>
            <a:r>
              <a:rPr lang="en-US" sz="2200" dirty="0"/>
              <a:t> </a:t>
            </a:r>
            <a:r>
              <a:rPr lang="en-US" sz="2200" dirty="0" err="1"/>
              <a:t>nội</a:t>
            </a:r>
            <a:r>
              <a:rPr lang="en-US" sz="2200" dirty="0"/>
              <a:t> dung </a:t>
            </a:r>
            <a:r>
              <a:rPr lang="en-US" sz="2200" dirty="0" err="1"/>
              <a:t>về</a:t>
            </a:r>
            <a:r>
              <a:rPr lang="en-US" sz="2200" dirty="0"/>
              <a:t> </a:t>
            </a:r>
            <a:r>
              <a:rPr lang="en-US" sz="2200" dirty="0" err="1"/>
              <a:t>cuộc</a:t>
            </a:r>
            <a:r>
              <a:rPr lang="en-US" sz="2200" dirty="0"/>
              <a:t> </a:t>
            </a:r>
            <a:r>
              <a:rPr lang="en-US" sz="2200" dirty="0" err="1"/>
              <a:t>đời</a:t>
            </a:r>
            <a:r>
              <a:rPr lang="en-US" sz="2200" dirty="0"/>
              <a:t> </a:t>
            </a:r>
            <a:r>
              <a:rPr lang="en-US" sz="2200" dirty="0" err="1"/>
              <a:t>hoạt</a:t>
            </a:r>
            <a:r>
              <a:rPr lang="en-US" sz="2200" dirty="0"/>
              <a:t> </a:t>
            </a:r>
            <a:r>
              <a:rPr lang="en-US" sz="2200" dirty="0" err="1"/>
              <a:t>động</a:t>
            </a:r>
            <a:r>
              <a:rPr lang="en-US" sz="2200" dirty="0"/>
              <a:t> </a:t>
            </a:r>
            <a:r>
              <a:rPr lang="en-US" sz="2200" dirty="0" err="1"/>
              <a:t>cách</a:t>
            </a:r>
            <a:r>
              <a:rPr lang="en-US" sz="2200" dirty="0"/>
              <a:t> </a:t>
            </a:r>
            <a:r>
              <a:rPr lang="en-US" sz="2200" dirty="0" err="1"/>
              <a:t>mạng</a:t>
            </a:r>
            <a:r>
              <a:rPr lang="en-US" sz="2200" dirty="0"/>
              <a:t> </a:t>
            </a:r>
            <a:r>
              <a:rPr lang="en-US" sz="2200" dirty="0" err="1"/>
              <a:t>của</a:t>
            </a:r>
            <a:r>
              <a:rPr lang="en-US" sz="2200" dirty="0"/>
              <a:t> </a:t>
            </a:r>
            <a:r>
              <a:rPr lang="en-US" sz="2200" dirty="0" err="1"/>
              <a:t>đồng</a:t>
            </a:r>
            <a:r>
              <a:rPr lang="en-US" sz="2200" dirty="0"/>
              <a:t> </a:t>
            </a:r>
            <a:r>
              <a:rPr lang="en-US" sz="2200" dirty="0" err="1"/>
              <a:t>chí</a:t>
            </a:r>
            <a:r>
              <a:rPr lang="en-US" sz="2200" dirty="0"/>
              <a:t> </a:t>
            </a:r>
            <a:r>
              <a:rPr lang="en-US" sz="2200" dirty="0" err="1"/>
              <a:t>Lý</a:t>
            </a:r>
            <a:r>
              <a:rPr lang="en-US" sz="2200" dirty="0"/>
              <a:t> </a:t>
            </a:r>
            <a:r>
              <a:rPr lang="en-US" sz="2200" dirty="0" err="1"/>
              <a:t>Tự</a:t>
            </a:r>
            <a:r>
              <a:rPr lang="en-US" sz="2200" dirty="0"/>
              <a:t> </a:t>
            </a:r>
            <a:r>
              <a:rPr lang="en-US" sz="2200" dirty="0" err="1" smtClean="0"/>
              <a:t>Trọng</a:t>
            </a:r>
            <a:r>
              <a:rPr lang="en-US" sz="2200" dirty="0" smtClean="0"/>
              <a:t> </a:t>
            </a:r>
            <a:r>
              <a:rPr lang="en-US" sz="2200" dirty="0" err="1" smtClean="0"/>
              <a:t>trong</a:t>
            </a:r>
            <a:r>
              <a:rPr lang="en-US" sz="2200" dirty="0" smtClean="0"/>
              <a:t> </a:t>
            </a:r>
            <a:r>
              <a:rPr lang="en-US" sz="2200" dirty="0" err="1" smtClean="0"/>
              <a:t>tháng</a:t>
            </a:r>
            <a:r>
              <a:rPr lang="en-US" sz="2200" dirty="0" smtClean="0"/>
              <a:t> </a:t>
            </a:r>
            <a:r>
              <a:rPr lang="en-US" sz="2200" dirty="0"/>
              <a:t>10/2018 </a:t>
            </a:r>
            <a:r>
              <a:rPr lang="en-US" sz="2200" dirty="0" err="1"/>
              <a:t>nhằm</a:t>
            </a:r>
            <a:r>
              <a:rPr lang="en-US" sz="2200" dirty="0"/>
              <a:t> </a:t>
            </a:r>
            <a:r>
              <a:rPr lang="en-US" sz="2200" dirty="0" err="1"/>
              <a:t>kỷ</a:t>
            </a:r>
            <a:r>
              <a:rPr lang="en-US" sz="2200" dirty="0"/>
              <a:t> </a:t>
            </a:r>
            <a:r>
              <a:rPr lang="en-US" sz="2200" dirty="0" err="1"/>
              <a:t>niệm</a:t>
            </a:r>
            <a:r>
              <a:rPr lang="en-US" sz="2200" dirty="0"/>
              <a:t> </a:t>
            </a:r>
            <a:r>
              <a:rPr lang="en-US" sz="2200" dirty="0" err="1"/>
              <a:t>ngày</a:t>
            </a:r>
            <a:r>
              <a:rPr lang="en-US" sz="2200" dirty="0"/>
              <a:t> </a:t>
            </a:r>
            <a:r>
              <a:rPr lang="en-US" sz="2200" dirty="0" err="1"/>
              <a:t>sinh</a:t>
            </a:r>
            <a:r>
              <a:rPr lang="en-US" sz="2200" dirty="0"/>
              <a:t> </a:t>
            </a:r>
            <a:r>
              <a:rPr lang="en-US" sz="2200" dirty="0" err="1"/>
              <a:t>anh</a:t>
            </a:r>
            <a:r>
              <a:rPr lang="en-US" sz="2200" dirty="0"/>
              <a:t> </a:t>
            </a:r>
            <a:r>
              <a:rPr lang="en-US" sz="2200" dirty="0" err="1"/>
              <a:t>hùng</a:t>
            </a:r>
            <a:r>
              <a:rPr lang="en-US" sz="2200" dirty="0"/>
              <a:t> </a:t>
            </a:r>
            <a:r>
              <a:rPr lang="en-US" sz="2200" dirty="0" err="1"/>
              <a:t>Lý</a:t>
            </a:r>
            <a:r>
              <a:rPr lang="en-US" sz="2200" dirty="0"/>
              <a:t> </a:t>
            </a:r>
            <a:r>
              <a:rPr lang="en-US" sz="2200" dirty="0" err="1"/>
              <a:t>Tự</a:t>
            </a:r>
            <a:r>
              <a:rPr lang="en-US" sz="2200" dirty="0"/>
              <a:t> </a:t>
            </a:r>
            <a:r>
              <a:rPr lang="en-US" sz="2200" dirty="0" err="1"/>
              <a:t>Trọng</a:t>
            </a:r>
            <a:r>
              <a:rPr lang="en-US" sz="2200" dirty="0"/>
              <a:t> (20/10/1914 -20/10/2019</a:t>
            </a:r>
            <a:r>
              <a:rPr lang="en-US" sz="2200" dirty="0" smtClean="0"/>
              <a:t>); </a:t>
            </a:r>
            <a:r>
              <a:rPr lang="en-US" sz="2200" dirty="0" err="1" smtClean="0"/>
              <a:t>Báo</a:t>
            </a:r>
            <a:r>
              <a:rPr lang="en-US" sz="2200" dirty="0" smtClean="0"/>
              <a:t> </a:t>
            </a:r>
            <a:r>
              <a:rPr lang="en-US" sz="2200" dirty="0" err="1"/>
              <a:t>cáo</a:t>
            </a:r>
            <a:r>
              <a:rPr lang="en-US" sz="2200" dirty="0"/>
              <a:t> </a:t>
            </a:r>
            <a:r>
              <a:rPr lang="en-US" sz="2200" dirty="0" err="1"/>
              <a:t>tuyên</a:t>
            </a:r>
            <a:r>
              <a:rPr lang="en-US" sz="2200" dirty="0"/>
              <a:t> </a:t>
            </a:r>
            <a:r>
              <a:rPr lang="en-US" sz="2200" dirty="0" err="1"/>
              <a:t>truyền</a:t>
            </a:r>
            <a:r>
              <a:rPr lang="en-US" sz="2200" dirty="0"/>
              <a:t> </a:t>
            </a:r>
            <a:r>
              <a:rPr lang="en-US" sz="2200" dirty="0" err="1"/>
              <a:t>kỷ</a:t>
            </a:r>
            <a:r>
              <a:rPr lang="en-US" sz="2200" dirty="0"/>
              <a:t> </a:t>
            </a:r>
            <a:r>
              <a:rPr lang="en-US" sz="2200" dirty="0" err="1" smtClean="0"/>
              <a:t>niệm</a:t>
            </a:r>
            <a:r>
              <a:rPr lang="en-US" sz="2200" dirty="0" smtClean="0"/>
              <a:t> </a:t>
            </a:r>
            <a:r>
              <a:rPr lang="en-US" sz="2200" dirty="0" err="1"/>
              <a:t>ngày</a:t>
            </a:r>
            <a:r>
              <a:rPr lang="en-US" sz="2200" dirty="0"/>
              <a:t> </a:t>
            </a:r>
            <a:r>
              <a:rPr lang="en-US" sz="2200" dirty="0" err="1"/>
              <a:t>thành</a:t>
            </a:r>
            <a:r>
              <a:rPr lang="en-US" sz="2200" dirty="0"/>
              <a:t> </a:t>
            </a:r>
            <a:r>
              <a:rPr lang="en-US" sz="2200" dirty="0" err="1"/>
              <a:t>lập</a:t>
            </a:r>
            <a:r>
              <a:rPr lang="en-US" sz="2200" dirty="0"/>
              <a:t> </a:t>
            </a:r>
            <a:r>
              <a:rPr lang="en-US" sz="2200" dirty="0" err="1"/>
              <a:t>Đoàn</a:t>
            </a:r>
            <a:r>
              <a:rPr lang="en-US" sz="2200" dirty="0"/>
              <a:t> TNCS </a:t>
            </a:r>
            <a:r>
              <a:rPr lang="en-US" sz="2200" dirty="0" err="1"/>
              <a:t>Hồ</a:t>
            </a:r>
            <a:r>
              <a:rPr lang="en-US" sz="2200" dirty="0"/>
              <a:t> </a:t>
            </a:r>
            <a:r>
              <a:rPr lang="en-US" sz="2200" dirty="0" err="1"/>
              <a:t>Chí</a:t>
            </a:r>
            <a:r>
              <a:rPr lang="en-US" sz="2200" dirty="0"/>
              <a:t> Minh </a:t>
            </a:r>
            <a:r>
              <a:rPr lang="en-US" sz="2200" dirty="0" smtClean="0"/>
              <a:t>26/3; </a:t>
            </a:r>
            <a:r>
              <a:rPr lang="en-US" sz="2200" dirty="0" err="1" smtClean="0"/>
              <a:t>Tuyên</a:t>
            </a:r>
            <a:r>
              <a:rPr lang="en-US" sz="2200" dirty="0" smtClean="0"/>
              <a:t> </a:t>
            </a:r>
            <a:r>
              <a:rPr lang="en-US" sz="2200" dirty="0" err="1"/>
              <a:t>truyền</a:t>
            </a:r>
            <a:r>
              <a:rPr lang="en-US" sz="2200" dirty="0"/>
              <a:t> </a:t>
            </a:r>
            <a:r>
              <a:rPr lang="en-US" sz="2200" dirty="0" err="1"/>
              <a:t>về</a:t>
            </a:r>
            <a:r>
              <a:rPr lang="en-US" sz="2200" dirty="0"/>
              <a:t> ý </a:t>
            </a:r>
            <a:r>
              <a:rPr lang="en-US" sz="2200" dirty="0" err="1"/>
              <a:t>nghĩa</a:t>
            </a:r>
            <a:r>
              <a:rPr lang="en-US" sz="2200" dirty="0"/>
              <a:t> </a:t>
            </a:r>
            <a:r>
              <a:rPr lang="en-US" sz="2200" dirty="0" err="1"/>
              <a:t>và</a:t>
            </a:r>
            <a:r>
              <a:rPr lang="en-US" sz="2200" dirty="0"/>
              <a:t> </a:t>
            </a:r>
            <a:r>
              <a:rPr lang="en-US" sz="2200" dirty="0" err="1"/>
              <a:t>tổ</a:t>
            </a:r>
            <a:r>
              <a:rPr lang="en-US" sz="2200" dirty="0"/>
              <a:t> </a:t>
            </a:r>
            <a:r>
              <a:rPr lang="en-US" sz="2200" dirty="0" err="1"/>
              <a:t>chức</a:t>
            </a:r>
            <a:r>
              <a:rPr lang="en-US" sz="2200" dirty="0"/>
              <a:t> </a:t>
            </a:r>
            <a:r>
              <a:rPr lang="en-US" sz="2200" dirty="0" err="1"/>
              <a:t>Lễ</a:t>
            </a:r>
            <a:r>
              <a:rPr lang="en-US" sz="2200" dirty="0"/>
              <a:t> </a:t>
            </a:r>
            <a:r>
              <a:rPr lang="en-US" sz="2200" dirty="0" err="1"/>
              <a:t>giỗ</a:t>
            </a:r>
            <a:r>
              <a:rPr lang="en-US" sz="2200" dirty="0"/>
              <a:t> </a:t>
            </a:r>
            <a:r>
              <a:rPr lang="en-US" sz="2200" dirty="0" err="1"/>
              <a:t>Quốc</a:t>
            </a:r>
            <a:r>
              <a:rPr lang="en-US" sz="2200" dirty="0"/>
              <a:t> </a:t>
            </a:r>
            <a:r>
              <a:rPr lang="en-US" sz="2200" dirty="0" err="1"/>
              <a:t>tổ</a:t>
            </a:r>
            <a:r>
              <a:rPr lang="en-US" sz="2200" dirty="0"/>
              <a:t> </a:t>
            </a:r>
            <a:r>
              <a:rPr lang="en-US" sz="2200" dirty="0" err="1"/>
              <a:t>Hùng</a:t>
            </a:r>
            <a:r>
              <a:rPr lang="en-US" sz="2200" dirty="0"/>
              <a:t> </a:t>
            </a:r>
            <a:r>
              <a:rPr lang="en-US" sz="2200" dirty="0" err="1"/>
              <a:t>Vương</a:t>
            </a:r>
            <a:r>
              <a:rPr lang="en-US" sz="2200" dirty="0"/>
              <a:t> (</a:t>
            </a:r>
            <a:r>
              <a:rPr lang="en-US" sz="2200" dirty="0" err="1"/>
              <a:t>mùng</a:t>
            </a:r>
            <a:r>
              <a:rPr lang="en-US" sz="2200" dirty="0"/>
              <a:t> </a:t>
            </a:r>
            <a:r>
              <a:rPr lang="en-US" sz="2200" dirty="0" smtClean="0"/>
              <a:t>10/3); </a:t>
            </a:r>
            <a:r>
              <a:rPr lang="en-US" sz="2200" dirty="0"/>
              <a:t>Chi </a:t>
            </a:r>
            <a:r>
              <a:rPr lang="en-US" sz="2200" dirty="0" err="1"/>
              <a:t>Đoàn</a:t>
            </a:r>
            <a:r>
              <a:rPr lang="en-US" sz="2200" dirty="0"/>
              <a:t> </a:t>
            </a:r>
            <a:r>
              <a:rPr lang="en-US" sz="2200" dirty="0" err="1"/>
              <a:t>Giảng</a:t>
            </a:r>
            <a:r>
              <a:rPr lang="en-US" sz="2200" dirty="0"/>
              <a:t> </a:t>
            </a:r>
            <a:r>
              <a:rPr lang="en-US" sz="2200" dirty="0" err="1"/>
              <a:t>viên</a:t>
            </a:r>
            <a:r>
              <a:rPr lang="en-US" sz="2200" dirty="0"/>
              <a:t> – </a:t>
            </a:r>
            <a:r>
              <a:rPr lang="en-US" sz="2200" dirty="0" err="1"/>
              <a:t>nhân</a:t>
            </a:r>
            <a:r>
              <a:rPr lang="en-US" sz="2200" dirty="0"/>
              <a:t> </a:t>
            </a:r>
            <a:r>
              <a:rPr lang="en-US" sz="2200" dirty="0" err="1"/>
              <a:t>viên</a:t>
            </a:r>
            <a:r>
              <a:rPr lang="en-US" sz="2200" dirty="0"/>
              <a:t> </a:t>
            </a:r>
            <a:r>
              <a:rPr lang="en-US" sz="2200" dirty="0" err="1"/>
              <a:t>tổ</a:t>
            </a:r>
            <a:r>
              <a:rPr lang="en-US" sz="2200" dirty="0"/>
              <a:t> </a:t>
            </a:r>
            <a:r>
              <a:rPr lang="en-US" sz="2200" dirty="0" err="1"/>
              <a:t>chức</a:t>
            </a:r>
            <a:r>
              <a:rPr lang="en-US" sz="2200" dirty="0"/>
              <a:t> </a:t>
            </a:r>
            <a:r>
              <a:rPr lang="en-US" sz="2200" dirty="0" err="1"/>
              <a:t>tham</a:t>
            </a:r>
            <a:r>
              <a:rPr lang="en-US" sz="2200" dirty="0"/>
              <a:t> </a:t>
            </a:r>
            <a:r>
              <a:rPr lang="en-US" sz="2200" dirty="0" err="1"/>
              <a:t>quan</a:t>
            </a:r>
            <a:r>
              <a:rPr lang="en-US" sz="2200" dirty="0"/>
              <a:t> </a:t>
            </a:r>
            <a:r>
              <a:rPr lang="en-US" sz="2200" dirty="0" err="1"/>
              <a:t>về</a:t>
            </a:r>
            <a:r>
              <a:rPr lang="en-US" sz="2200" dirty="0"/>
              <a:t> </a:t>
            </a:r>
            <a:r>
              <a:rPr lang="en-US" sz="2200" dirty="0" err="1"/>
              <a:t>nguồn</a:t>
            </a:r>
            <a:r>
              <a:rPr lang="en-US" sz="2200" dirty="0"/>
              <a:t> </a:t>
            </a:r>
            <a:r>
              <a:rPr lang="en-US" sz="2200" dirty="0" err="1"/>
              <a:t>tại</a:t>
            </a:r>
            <a:r>
              <a:rPr lang="en-US" sz="2200" dirty="0"/>
              <a:t> </a:t>
            </a:r>
            <a:r>
              <a:rPr lang="en-US" sz="2200" dirty="0" err="1"/>
              <a:t>căn</a:t>
            </a:r>
            <a:r>
              <a:rPr lang="en-US" sz="2200" dirty="0"/>
              <a:t> </a:t>
            </a:r>
            <a:r>
              <a:rPr lang="en-US" sz="2200" dirty="0" err="1"/>
              <a:t>cứ</a:t>
            </a:r>
            <a:r>
              <a:rPr lang="en-US" sz="2200" dirty="0"/>
              <a:t> </a:t>
            </a:r>
            <a:r>
              <a:rPr lang="en-US" sz="2200" dirty="0" err="1"/>
              <a:t>Khu</a:t>
            </a:r>
            <a:r>
              <a:rPr lang="en-US" sz="2200" dirty="0"/>
              <a:t> </a:t>
            </a:r>
            <a:r>
              <a:rPr lang="en-US" sz="2200" dirty="0" err="1"/>
              <a:t>ủy</a:t>
            </a:r>
            <a:r>
              <a:rPr lang="en-US" sz="2200" dirty="0"/>
              <a:t> </a:t>
            </a:r>
            <a:r>
              <a:rPr lang="en-US" sz="2200" dirty="0" err="1"/>
              <a:t>Sài</a:t>
            </a:r>
            <a:r>
              <a:rPr lang="en-US" sz="2200" dirty="0"/>
              <a:t> </a:t>
            </a:r>
            <a:r>
              <a:rPr lang="en-US" sz="2200" dirty="0" err="1"/>
              <a:t>Gòn</a:t>
            </a:r>
            <a:r>
              <a:rPr lang="en-US" sz="2200" dirty="0"/>
              <a:t> – </a:t>
            </a:r>
            <a:r>
              <a:rPr lang="en-US" sz="2200" dirty="0" err="1"/>
              <a:t>Gia</a:t>
            </a:r>
            <a:r>
              <a:rPr lang="en-US" sz="2200" dirty="0"/>
              <a:t> </a:t>
            </a:r>
            <a:r>
              <a:rPr lang="en-US" sz="2200" dirty="0" err="1"/>
              <a:t>Định</a:t>
            </a:r>
            <a:r>
              <a:rPr lang="en-US" sz="2200" dirty="0"/>
              <a:t> </a:t>
            </a:r>
            <a:r>
              <a:rPr lang="en-US" sz="2200" dirty="0" err="1" smtClean="0"/>
              <a:t>tại</a:t>
            </a:r>
            <a:r>
              <a:rPr lang="en-US" sz="2200" dirty="0" smtClean="0"/>
              <a:t> </a:t>
            </a:r>
            <a:r>
              <a:rPr lang="en-US" sz="2200" dirty="0" err="1"/>
              <a:t>tỉnh</a:t>
            </a:r>
            <a:r>
              <a:rPr lang="en-US" sz="2200" dirty="0"/>
              <a:t> </a:t>
            </a:r>
            <a:r>
              <a:rPr lang="en-US" sz="2200" dirty="0" err="1"/>
              <a:t>Bến</a:t>
            </a:r>
            <a:r>
              <a:rPr lang="en-US" sz="2200" dirty="0"/>
              <a:t> </a:t>
            </a:r>
            <a:r>
              <a:rPr lang="en-US" sz="2200" dirty="0" err="1"/>
              <a:t>Tre</a:t>
            </a:r>
            <a:r>
              <a:rPr lang="en-US" sz="2200" dirty="0"/>
              <a:t>. </a:t>
            </a:r>
            <a:r>
              <a:rPr lang="en-US" sz="2200" dirty="0" err="1"/>
              <a:t>Ủng</a:t>
            </a:r>
            <a:r>
              <a:rPr lang="en-US" sz="2200" dirty="0"/>
              <a:t> </a:t>
            </a:r>
            <a:r>
              <a:rPr lang="en-US" sz="2200" dirty="0" err="1"/>
              <a:t>hộ</a:t>
            </a:r>
            <a:r>
              <a:rPr lang="en-US" sz="2200" dirty="0"/>
              <a:t> </a:t>
            </a:r>
            <a:r>
              <a:rPr lang="en-US" sz="2200" dirty="0" err="1"/>
              <a:t>kinh</a:t>
            </a:r>
            <a:r>
              <a:rPr lang="en-US" sz="2200" dirty="0"/>
              <a:t> </a:t>
            </a:r>
            <a:r>
              <a:rPr lang="en-US" sz="2200" dirty="0" err="1"/>
              <a:t>phí</a:t>
            </a:r>
            <a:r>
              <a:rPr lang="en-US" sz="2200" dirty="0"/>
              <a:t> </a:t>
            </a:r>
            <a:r>
              <a:rPr lang="en-US" sz="2200" dirty="0" err="1"/>
              <a:t>mua</a:t>
            </a:r>
            <a:r>
              <a:rPr lang="en-US" sz="2200" dirty="0"/>
              <a:t> </a:t>
            </a:r>
            <a:r>
              <a:rPr lang="en-US" sz="2200" dirty="0" err="1"/>
              <a:t>nến</a:t>
            </a:r>
            <a:r>
              <a:rPr lang="en-US" sz="2200" dirty="0"/>
              <a:t> </a:t>
            </a:r>
            <a:r>
              <a:rPr lang="en-US" sz="2200" dirty="0" err="1"/>
              <a:t>cho</a:t>
            </a:r>
            <a:r>
              <a:rPr lang="en-US" sz="2200" dirty="0"/>
              <a:t> </a:t>
            </a:r>
            <a:r>
              <a:rPr lang="en-US" sz="2200" dirty="0" err="1"/>
              <a:t>chương</a:t>
            </a:r>
            <a:r>
              <a:rPr lang="en-US" sz="2200" dirty="0"/>
              <a:t> </a:t>
            </a:r>
            <a:r>
              <a:rPr lang="en-US" sz="2200" dirty="0" err="1"/>
              <a:t>trình</a:t>
            </a:r>
            <a:r>
              <a:rPr lang="en-US" sz="2200" dirty="0"/>
              <a:t> </a:t>
            </a:r>
            <a:r>
              <a:rPr lang="en-US" sz="2200" dirty="0" err="1"/>
              <a:t>Lễ</a:t>
            </a:r>
            <a:r>
              <a:rPr lang="en-US" sz="2200" dirty="0"/>
              <a:t> </a:t>
            </a:r>
            <a:r>
              <a:rPr lang="en-US" sz="2200" dirty="0" err="1"/>
              <a:t>thắp</a:t>
            </a:r>
            <a:r>
              <a:rPr lang="en-US" sz="2200" dirty="0"/>
              <a:t> </a:t>
            </a:r>
            <a:r>
              <a:rPr lang="en-US" sz="2200" dirty="0" err="1"/>
              <a:t>nến</a:t>
            </a:r>
            <a:r>
              <a:rPr lang="en-US" sz="2200" dirty="0"/>
              <a:t> tri </a:t>
            </a:r>
            <a:r>
              <a:rPr lang="en-US" sz="2200" dirty="0" err="1"/>
              <a:t>ân</a:t>
            </a:r>
            <a:r>
              <a:rPr lang="en-US" sz="2200" dirty="0"/>
              <a:t> </a:t>
            </a:r>
            <a:r>
              <a:rPr lang="en-US" sz="2200" dirty="0" err="1"/>
              <a:t>các</a:t>
            </a:r>
            <a:r>
              <a:rPr lang="en-US" sz="2200" dirty="0"/>
              <a:t> </a:t>
            </a:r>
            <a:r>
              <a:rPr lang="en-US" sz="2200" dirty="0" err="1"/>
              <a:t>anh</a:t>
            </a:r>
            <a:r>
              <a:rPr lang="en-US" sz="2200" dirty="0"/>
              <a:t> </a:t>
            </a:r>
            <a:r>
              <a:rPr lang="en-US" sz="2200" dirty="0" err="1"/>
              <a:t>hùng</a:t>
            </a:r>
            <a:r>
              <a:rPr lang="en-US" sz="2200" dirty="0"/>
              <a:t> </a:t>
            </a:r>
            <a:r>
              <a:rPr lang="en-US" sz="2200" dirty="0" err="1"/>
              <a:t>liệt</a:t>
            </a:r>
            <a:r>
              <a:rPr lang="en-US" sz="2200" dirty="0"/>
              <a:t> </a:t>
            </a:r>
            <a:r>
              <a:rPr lang="en-US" sz="2200" dirty="0" err="1"/>
              <a:t>sĩ</a:t>
            </a:r>
            <a:r>
              <a:rPr lang="en-US" sz="2200" dirty="0"/>
              <a:t> </a:t>
            </a:r>
            <a:r>
              <a:rPr lang="en-US" sz="2200" dirty="0" err="1"/>
              <a:t>tại</a:t>
            </a:r>
            <a:r>
              <a:rPr lang="en-US" sz="2200" dirty="0"/>
              <a:t> </a:t>
            </a:r>
            <a:r>
              <a:rPr lang="en-US" sz="2200" dirty="0" err="1"/>
              <a:t>các</a:t>
            </a:r>
            <a:r>
              <a:rPr lang="en-US" sz="2200" dirty="0"/>
              <a:t> </a:t>
            </a:r>
            <a:r>
              <a:rPr lang="en-US" sz="2200" dirty="0" err="1"/>
              <a:t>nghĩa</a:t>
            </a:r>
            <a:r>
              <a:rPr lang="en-US" sz="2200" dirty="0"/>
              <a:t> </a:t>
            </a:r>
            <a:r>
              <a:rPr lang="en-US" sz="2200" dirty="0" err="1"/>
              <a:t>trang</a:t>
            </a:r>
            <a:r>
              <a:rPr lang="en-US" sz="2200" dirty="0"/>
              <a:t> </a:t>
            </a:r>
            <a:r>
              <a:rPr lang="en-US" sz="2200" dirty="0" err="1"/>
              <a:t>liệt</a:t>
            </a:r>
            <a:r>
              <a:rPr lang="en-US" sz="2200" dirty="0"/>
              <a:t> </a:t>
            </a:r>
            <a:r>
              <a:rPr lang="en-US" sz="2200" dirty="0" err="1"/>
              <a:t>sĩ</a:t>
            </a:r>
            <a:r>
              <a:rPr lang="en-US" sz="2200" dirty="0"/>
              <a:t> </a:t>
            </a:r>
            <a:r>
              <a:rPr lang="en-US" sz="2200" dirty="0" err="1"/>
              <a:t>trên</a:t>
            </a:r>
            <a:r>
              <a:rPr lang="en-US" sz="2200" dirty="0"/>
              <a:t> </a:t>
            </a:r>
            <a:r>
              <a:rPr lang="en-US" sz="2200" dirty="0" err="1"/>
              <a:t>địa</a:t>
            </a:r>
            <a:r>
              <a:rPr lang="en-US" sz="2200" dirty="0"/>
              <a:t> </a:t>
            </a:r>
            <a:r>
              <a:rPr lang="en-US" sz="2200" dirty="0" err="1"/>
              <a:t>bàn</a:t>
            </a:r>
            <a:r>
              <a:rPr lang="en-US" sz="2200" dirty="0"/>
              <a:t> </a:t>
            </a:r>
            <a:r>
              <a:rPr lang="en-US" sz="2200" dirty="0" err="1"/>
              <a:t>thành</a:t>
            </a:r>
            <a:r>
              <a:rPr lang="en-US" sz="2200" dirty="0"/>
              <a:t> </a:t>
            </a:r>
            <a:r>
              <a:rPr lang="en-US" sz="2200" dirty="0" err="1"/>
              <a:t>phố</a:t>
            </a:r>
            <a:r>
              <a:rPr lang="en-US" sz="2200" dirty="0" smtClean="0"/>
              <a:t>. </a:t>
            </a:r>
            <a:r>
              <a:rPr lang="en-US" sz="2200" dirty="0" err="1"/>
              <a:t>Cùng</a:t>
            </a:r>
            <a:r>
              <a:rPr lang="en-US" sz="2200" dirty="0"/>
              <a:t> </a:t>
            </a:r>
            <a:r>
              <a:rPr lang="en-US" sz="2200" dirty="0" err="1" smtClean="0"/>
              <a:t>với</a:t>
            </a:r>
            <a:r>
              <a:rPr lang="en-US" sz="2200" dirty="0" smtClean="0"/>
              <a:t> </a:t>
            </a:r>
            <a:r>
              <a:rPr lang="en-US" sz="2200" dirty="0" err="1"/>
              <a:t>các</a:t>
            </a:r>
            <a:r>
              <a:rPr lang="en-US" sz="2200" dirty="0"/>
              <a:t> </a:t>
            </a:r>
            <a:r>
              <a:rPr lang="en-US" sz="2200" dirty="0" err="1"/>
              <a:t>chuỗi</a:t>
            </a:r>
            <a:r>
              <a:rPr lang="en-US" sz="2200" dirty="0"/>
              <a:t> </a:t>
            </a:r>
            <a:r>
              <a:rPr lang="en-US" sz="2200" dirty="0" err="1"/>
              <a:t>hoạt</a:t>
            </a:r>
            <a:r>
              <a:rPr lang="en-US" sz="2200" dirty="0"/>
              <a:t> </a:t>
            </a:r>
            <a:r>
              <a:rPr lang="en-US" sz="2200" dirty="0" err="1"/>
              <a:t>động</a:t>
            </a:r>
            <a:r>
              <a:rPr lang="en-US" sz="2200" dirty="0"/>
              <a:t> </a:t>
            </a:r>
            <a:r>
              <a:rPr lang="en-US" sz="2200" dirty="0" err="1"/>
              <a:t>thể</a:t>
            </a:r>
            <a:r>
              <a:rPr lang="en-US" sz="2200" dirty="0"/>
              <a:t> </a:t>
            </a:r>
            <a:r>
              <a:rPr lang="en-US" sz="2200" dirty="0" err="1"/>
              <a:t>dục</a:t>
            </a:r>
            <a:r>
              <a:rPr lang="en-US" sz="2200" dirty="0"/>
              <a:t> </a:t>
            </a:r>
            <a:r>
              <a:rPr lang="en-US" sz="2200" dirty="0" err="1"/>
              <a:t>thể</a:t>
            </a:r>
            <a:r>
              <a:rPr lang="en-US" sz="2200" dirty="0"/>
              <a:t> </a:t>
            </a:r>
            <a:r>
              <a:rPr lang="en-US" sz="2200" dirty="0" err="1"/>
              <a:t>thao</a:t>
            </a:r>
            <a:r>
              <a:rPr lang="en-US" sz="2200" dirty="0"/>
              <a:t>, </a:t>
            </a:r>
            <a:r>
              <a:rPr lang="en-US" sz="2200" dirty="0" err="1"/>
              <a:t>văn</a:t>
            </a:r>
            <a:r>
              <a:rPr lang="en-US" sz="2200" dirty="0"/>
              <a:t> </a:t>
            </a:r>
            <a:r>
              <a:rPr lang="en-US" sz="2200" dirty="0" err="1"/>
              <a:t>nghệ</a:t>
            </a:r>
            <a:r>
              <a:rPr lang="en-US" sz="2200" dirty="0"/>
              <a:t> </a:t>
            </a:r>
            <a:r>
              <a:rPr lang="en-US" sz="2200" dirty="0" err="1"/>
              <a:t>và</a:t>
            </a:r>
            <a:r>
              <a:rPr lang="en-US" sz="2200" dirty="0"/>
              <a:t> </a:t>
            </a:r>
            <a:r>
              <a:rPr lang="en-US" sz="2200" dirty="0" err="1"/>
              <a:t>các</a:t>
            </a:r>
            <a:r>
              <a:rPr lang="en-US" sz="2200" dirty="0"/>
              <a:t> </a:t>
            </a:r>
            <a:r>
              <a:rPr lang="en-US" sz="2200" dirty="0" err="1"/>
              <a:t>hoạt</a:t>
            </a:r>
            <a:r>
              <a:rPr lang="en-US" sz="2200" dirty="0"/>
              <a:t> </a:t>
            </a:r>
            <a:r>
              <a:rPr lang="en-US" sz="2200" dirty="0" err="1"/>
              <a:t>động</a:t>
            </a:r>
            <a:r>
              <a:rPr lang="en-US" sz="2200" dirty="0"/>
              <a:t> </a:t>
            </a:r>
            <a:r>
              <a:rPr lang="en-US" sz="2200" dirty="0" err="1"/>
              <a:t>thiết</a:t>
            </a:r>
            <a:r>
              <a:rPr lang="en-US" sz="2200" dirty="0"/>
              <a:t> </a:t>
            </a:r>
            <a:r>
              <a:rPr lang="en-US" sz="2200" dirty="0" err="1"/>
              <a:t>thực</a:t>
            </a:r>
            <a:r>
              <a:rPr lang="en-US" sz="2200" dirty="0"/>
              <a:t> </a:t>
            </a:r>
            <a:r>
              <a:rPr lang="en-US" sz="2200" dirty="0" err="1"/>
              <a:t>khác</a:t>
            </a:r>
            <a:endParaRPr lang="en-US" sz="2200" dirty="0"/>
          </a:p>
        </p:txBody>
      </p:sp>
    </p:spTree>
    <p:extLst>
      <p:ext uri="{BB962C8B-B14F-4D97-AF65-F5344CB8AC3E}">
        <p14:creationId xmlns:p14="http://schemas.microsoft.com/office/powerpoint/2010/main" val="2093158189"/>
      </p:ext>
    </p:extLst>
  </p:cSld>
  <p:clrMapOvr>
    <a:masterClrMapping/>
  </p:clrMapOvr>
  <p:transition spd="slow" advClick="0">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smtClean="0">
                <a:effectLst/>
              </a:rPr>
              <a:t>II. VỀ </a:t>
            </a:r>
            <a:r>
              <a:rPr lang="en-US" sz="2000">
                <a:effectLst/>
              </a:rPr>
              <a:t>NỘI DUNG QUY CHẾ DÂN CHỦ</a:t>
            </a:r>
          </a:p>
        </p:txBody>
      </p:sp>
      <p:sp>
        <p:nvSpPr>
          <p:cNvPr id="5" name="Rectangle 4"/>
          <p:cNvSpPr/>
          <p:nvPr/>
        </p:nvSpPr>
        <p:spPr>
          <a:xfrm>
            <a:off x="228600" y="1143000"/>
            <a:ext cx="8534400" cy="3970318"/>
          </a:xfrm>
          <a:prstGeom prst="rect">
            <a:avLst/>
          </a:prstGeom>
        </p:spPr>
        <p:txBody>
          <a:bodyPr wrap="square">
            <a:spAutoFit/>
          </a:bodyPr>
          <a:lstStyle/>
          <a:p>
            <a:pPr algn="just">
              <a:spcBef>
                <a:spcPts val="600"/>
              </a:spcBef>
              <a:spcAft>
                <a:spcPts val="600"/>
              </a:spcAft>
            </a:pPr>
            <a:r>
              <a:rPr lang="en-US" sz="2600" smtClean="0"/>
              <a:t>	</a:t>
            </a:r>
            <a:r>
              <a:rPr lang="en-US" sz="2800"/>
              <a:t>Sau Hội nghị CB,CC,VC năm học 2018 – 2019 của trường, Quy chế Dân chủ cơ sở đã được Hiệu trưởng ban hành theo quyết định số 173/QĐ-LTT ngày 19 tháng 11 năm 2018. Quy chế dân chủ cơ sở đảm bảo nguyên tắc tập trung dân chủ, thể hiện trách nhiệm của Hiệu trưởng và phát huy tốt vai trò của các tổ chức đoàn thể trong nhà trường; Tập thể CB-GV-NV của trường đã thực hiện nghiêm túc Quy chế Dân chủ (QCDC) trong hoạt động của nhà trường</a:t>
            </a:r>
            <a:endParaRPr lang="en-US" sz="2600" smtClean="0"/>
          </a:p>
        </p:txBody>
      </p:sp>
    </p:spTree>
    <p:extLst>
      <p:ext uri="{BB962C8B-B14F-4D97-AF65-F5344CB8AC3E}">
        <p14:creationId xmlns:p14="http://schemas.microsoft.com/office/powerpoint/2010/main" val="3098241408"/>
      </p:ext>
    </p:extLst>
  </p:cSld>
  <p:clrMapOvr>
    <a:masterClrMapping/>
  </p:clrMapOvr>
  <p:transition spd="slow" advClick="0">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smtClean="0">
                <a:effectLst/>
              </a:rPr>
              <a:t>II. VỀ </a:t>
            </a:r>
            <a:r>
              <a:rPr lang="en-US" sz="2000">
                <a:effectLst/>
              </a:rPr>
              <a:t>NỘI DUNG QUY CHẾ DÂN CHỦ</a:t>
            </a:r>
          </a:p>
        </p:txBody>
      </p:sp>
      <p:sp>
        <p:nvSpPr>
          <p:cNvPr id="5" name="Rectangle 4"/>
          <p:cNvSpPr/>
          <p:nvPr/>
        </p:nvSpPr>
        <p:spPr>
          <a:xfrm>
            <a:off x="228600" y="1143000"/>
            <a:ext cx="8534400" cy="4401205"/>
          </a:xfrm>
          <a:prstGeom prst="rect">
            <a:avLst/>
          </a:prstGeom>
        </p:spPr>
        <p:txBody>
          <a:bodyPr wrap="square">
            <a:spAutoFit/>
          </a:bodyPr>
          <a:lstStyle/>
          <a:p>
            <a:pPr algn="just"/>
            <a:r>
              <a:rPr lang="en-US" sz="2800" dirty="0" err="1"/>
              <a:t>Đã</a:t>
            </a:r>
            <a:r>
              <a:rPr lang="en-US" sz="2800" dirty="0"/>
              <a:t> </a:t>
            </a:r>
            <a:r>
              <a:rPr lang="en-US" sz="2800" dirty="0" err="1"/>
              <a:t>thực</a:t>
            </a:r>
            <a:r>
              <a:rPr lang="en-US" sz="2800" dirty="0"/>
              <a:t> </a:t>
            </a:r>
            <a:r>
              <a:rPr lang="en-US" sz="2800" dirty="0" err="1"/>
              <a:t>hiện</a:t>
            </a:r>
            <a:r>
              <a:rPr lang="en-US" sz="2800" dirty="0"/>
              <a:t> </a:t>
            </a:r>
            <a:r>
              <a:rPr lang="en-US" sz="2800" dirty="0" err="1"/>
              <a:t>các</a:t>
            </a:r>
            <a:r>
              <a:rPr lang="en-US" sz="2800" dirty="0"/>
              <a:t> </a:t>
            </a:r>
            <a:r>
              <a:rPr lang="en-US" sz="2800" dirty="0" err="1"/>
              <a:t>quy</a:t>
            </a:r>
            <a:r>
              <a:rPr lang="en-US" sz="2800" dirty="0"/>
              <a:t> </a:t>
            </a:r>
            <a:r>
              <a:rPr lang="en-US" sz="2800" dirty="0" err="1"/>
              <a:t>định</a:t>
            </a:r>
            <a:r>
              <a:rPr lang="en-US" sz="2800" dirty="0"/>
              <a:t> </a:t>
            </a:r>
            <a:r>
              <a:rPr lang="en-US" sz="2800" dirty="0" err="1" smtClean="0"/>
              <a:t>theo</a:t>
            </a:r>
            <a:r>
              <a:rPr lang="en-US" sz="2800" dirty="0" smtClean="0"/>
              <a:t> </a:t>
            </a:r>
            <a:r>
              <a:rPr lang="en-US" sz="2800" dirty="0" err="1"/>
              <a:t>Thông</a:t>
            </a:r>
            <a:r>
              <a:rPr lang="en-US" sz="2800" dirty="0"/>
              <a:t> </a:t>
            </a:r>
            <a:r>
              <a:rPr lang="en-US" sz="2800" dirty="0" err="1"/>
              <a:t>tư</a:t>
            </a:r>
            <a:r>
              <a:rPr lang="en-US" sz="2800" dirty="0"/>
              <a:t> 36</a:t>
            </a:r>
            <a:r>
              <a:rPr lang="vi-VN" sz="2800" dirty="0"/>
              <a:t>/</a:t>
            </a:r>
            <a:r>
              <a:rPr lang="en-US" sz="2800" dirty="0"/>
              <a:t>2017</a:t>
            </a:r>
            <a:r>
              <a:rPr lang="vi-VN" sz="2800" dirty="0"/>
              <a:t>/TT-</a:t>
            </a:r>
            <a:r>
              <a:rPr lang="en-US" sz="2800" dirty="0"/>
              <a:t>BGDĐT </a:t>
            </a:r>
            <a:r>
              <a:rPr lang="en-US" sz="2800" dirty="0" err="1"/>
              <a:t>của</a:t>
            </a:r>
            <a:r>
              <a:rPr lang="en-US" sz="2800" dirty="0"/>
              <a:t> </a:t>
            </a:r>
            <a:r>
              <a:rPr lang="en-US" sz="2800" dirty="0" err="1"/>
              <a:t>Bộ</a:t>
            </a:r>
            <a:r>
              <a:rPr lang="en-US" sz="2800" dirty="0"/>
              <a:t> GD&amp;ĐT </a:t>
            </a:r>
            <a:r>
              <a:rPr lang="vi-VN" sz="2800" dirty="0"/>
              <a:t>ngày </a:t>
            </a:r>
            <a:r>
              <a:rPr lang="en-US" sz="2800" dirty="0"/>
              <a:t>17</a:t>
            </a:r>
            <a:r>
              <a:rPr lang="vi-VN" sz="2800" dirty="0"/>
              <a:t>/</a:t>
            </a:r>
            <a:r>
              <a:rPr lang="en-US" sz="2800" dirty="0"/>
              <a:t>12</a:t>
            </a:r>
            <a:r>
              <a:rPr lang="vi-VN" sz="2800" dirty="0"/>
              <a:t>/</a:t>
            </a:r>
            <a:r>
              <a:rPr lang="en-US" sz="2800" dirty="0"/>
              <a:t>2017 </a:t>
            </a:r>
            <a:r>
              <a:rPr lang="en-US" sz="2800" dirty="0" err="1"/>
              <a:t>về</a:t>
            </a:r>
            <a:r>
              <a:rPr lang="en-US" sz="2800" dirty="0"/>
              <a:t> </a:t>
            </a:r>
            <a:r>
              <a:rPr lang="en-US" sz="2800" dirty="0" err="1"/>
              <a:t>nội</a:t>
            </a:r>
            <a:r>
              <a:rPr lang="en-US" sz="2800" dirty="0"/>
              <a:t> dung </a:t>
            </a:r>
            <a:r>
              <a:rPr lang="en-US" sz="2800" dirty="0" err="1"/>
              <a:t>công</a:t>
            </a:r>
            <a:r>
              <a:rPr lang="en-US" sz="2800" dirty="0"/>
              <a:t> </a:t>
            </a:r>
            <a:r>
              <a:rPr lang="en-US" sz="2800" dirty="0" err="1"/>
              <a:t>khai</a:t>
            </a:r>
            <a:r>
              <a:rPr lang="en-US" sz="2800" dirty="0"/>
              <a:t> </a:t>
            </a:r>
            <a:r>
              <a:rPr lang="en-US" sz="2800" dirty="0" err="1"/>
              <a:t>và</a:t>
            </a:r>
            <a:r>
              <a:rPr lang="en-US" sz="2800" dirty="0"/>
              <a:t> </a:t>
            </a:r>
            <a:r>
              <a:rPr lang="en-US" sz="2800" dirty="0" err="1"/>
              <a:t>các</a:t>
            </a:r>
            <a:r>
              <a:rPr lang="en-US" sz="2800" dirty="0"/>
              <a:t> </a:t>
            </a:r>
            <a:r>
              <a:rPr lang="en-US" sz="2800" dirty="0" err="1"/>
              <a:t>hình</a:t>
            </a:r>
            <a:r>
              <a:rPr lang="en-US" sz="2800" dirty="0"/>
              <a:t> </a:t>
            </a:r>
            <a:r>
              <a:rPr lang="en-US" sz="2800" dirty="0" err="1"/>
              <a:t>thức</a:t>
            </a:r>
            <a:r>
              <a:rPr lang="en-US" sz="2800" dirty="0"/>
              <a:t> </a:t>
            </a:r>
            <a:r>
              <a:rPr lang="en-US" sz="2800" dirty="0" err="1"/>
              <a:t>công</a:t>
            </a:r>
            <a:r>
              <a:rPr lang="en-US" sz="2800" dirty="0"/>
              <a:t> </a:t>
            </a:r>
            <a:r>
              <a:rPr lang="en-US" sz="2800" dirty="0" err="1"/>
              <a:t>khai</a:t>
            </a:r>
            <a:r>
              <a:rPr lang="en-US" sz="2800" dirty="0"/>
              <a:t>. </a:t>
            </a:r>
            <a:r>
              <a:rPr lang="en-US" sz="2800" dirty="0" err="1"/>
              <a:t>Cụ</a:t>
            </a:r>
            <a:r>
              <a:rPr lang="en-US" sz="2800" dirty="0"/>
              <a:t> </a:t>
            </a:r>
            <a:r>
              <a:rPr lang="en-US" sz="2800" dirty="0" err="1"/>
              <a:t>thể</a:t>
            </a:r>
            <a:r>
              <a:rPr lang="en-US" sz="2800" dirty="0"/>
              <a:t> </a:t>
            </a:r>
            <a:r>
              <a:rPr lang="en-US" sz="2800" dirty="0" err="1"/>
              <a:t>đã</a:t>
            </a:r>
            <a:r>
              <a:rPr lang="en-US" sz="2800" dirty="0"/>
              <a:t> </a:t>
            </a:r>
            <a:r>
              <a:rPr lang="en-US" sz="2800" dirty="0" err="1"/>
              <a:t>công</a:t>
            </a:r>
            <a:r>
              <a:rPr lang="en-US" sz="2800" dirty="0"/>
              <a:t> </a:t>
            </a:r>
            <a:r>
              <a:rPr lang="en-US" sz="2800" dirty="0" err="1"/>
              <a:t>khai</a:t>
            </a:r>
            <a:r>
              <a:rPr lang="en-US" sz="2800" dirty="0"/>
              <a:t> </a:t>
            </a:r>
            <a:r>
              <a:rPr lang="en-US" sz="2800" dirty="0" err="1"/>
              <a:t>các</a:t>
            </a:r>
            <a:r>
              <a:rPr lang="en-US" sz="2800" dirty="0"/>
              <a:t> </a:t>
            </a:r>
            <a:r>
              <a:rPr lang="en-US" sz="2800" dirty="0" err="1"/>
              <a:t>nội</a:t>
            </a:r>
            <a:r>
              <a:rPr lang="en-US" sz="2800" dirty="0"/>
              <a:t> dung:</a:t>
            </a:r>
          </a:p>
          <a:p>
            <a:pPr algn="just"/>
            <a:r>
              <a:rPr lang="en-US" sz="2800" dirty="0" smtClean="0"/>
              <a:t>	+ </a:t>
            </a:r>
            <a:r>
              <a:rPr lang="en-US" sz="2800" dirty="0" err="1"/>
              <a:t>Công</a:t>
            </a:r>
            <a:r>
              <a:rPr lang="en-US" sz="2800" dirty="0"/>
              <a:t> </a:t>
            </a:r>
            <a:r>
              <a:rPr lang="en-US" sz="2800" dirty="0" err="1"/>
              <a:t>khai</a:t>
            </a:r>
            <a:r>
              <a:rPr lang="en-US" sz="2800" dirty="0"/>
              <a:t> </a:t>
            </a:r>
            <a:r>
              <a:rPr lang="en-US" sz="2800" dirty="0" err="1"/>
              <a:t>về</a:t>
            </a:r>
            <a:r>
              <a:rPr lang="en-US" sz="2800" dirty="0"/>
              <a:t> </a:t>
            </a:r>
            <a:r>
              <a:rPr lang="en-US" sz="2800" dirty="0" err="1"/>
              <a:t>đội</a:t>
            </a:r>
            <a:r>
              <a:rPr lang="en-US" sz="2800" dirty="0"/>
              <a:t> </a:t>
            </a:r>
            <a:r>
              <a:rPr lang="en-US" sz="2800" dirty="0" err="1"/>
              <a:t>ngũ</a:t>
            </a:r>
            <a:r>
              <a:rPr lang="en-US" sz="2800" dirty="0"/>
              <a:t> CB,CC,VC.</a:t>
            </a:r>
          </a:p>
          <a:p>
            <a:pPr algn="just"/>
            <a:r>
              <a:rPr lang="en-US" sz="2800" dirty="0" smtClean="0"/>
              <a:t>	+ </a:t>
            </a:r>
            <a:r>
              <a:rPr lang="en-US" sz="2800" dirty="0" err="1"/>
              <a:t>Công</a:t>
            </a:r>
            <a:r>
              <a:rPr lang="en-US" sz="2800" dirty="0"/>
              <a:t> </a:t>
            </a:r>
            <a:r>
              <a:rPr lang="en-US" sz="2800" dirty="0" err="1"/>
              <a:t>khai</a:t>
            </a:r>
            <a:r>
              <a:rPr lang="en-US" sz="2800" dirty="0"/>
              <a:t> </a:t>
            </a:r>
            <a:r>
              <a:rPr lang="en-US" sz="2800" dirty="0" err="1"/>
              <a:t>về</a:t>
            </a:r>
            <a:r>
              <a:rPr lang="en-US" sz="2800" dirty="0"/>
              <a:t> </a:t>
            </a:r>
            <a:r>
              <a:rPr lang="en-US" sz="2800" dirty="0" err="1"/>
              <a:t>cơ</a:t>
            </a:r>
            <a:r>
              <a:rPr lang="en-US" sz="2800" dirty="0"/>
              <a:t> </a:t>
            </a:r>
            <a:r>
              <a:rPr lang="en-US" sz="2800" dirty="0" err="1"/>
              <a:t>sở</a:t>
            </a:r>
            <a:r>
              <a:rPr lang="en-US" sz="2800" dirty="0"/>
              <a:t> </a:t>
            </a:r>
            <a:r>
              <a:rPr lang="en-US" sz="2800" dirty="0" err="1"/>
              <a:t>vật</a:t>
            </a:r>
            <a:r>
              <a:rPr lang="en-US" sz="2800" dirty="0"/>
              <a:t> </a:t>
            </a:r>
            <a:r>
              <a:rPr lang="en-US" sz="2800" dirty="0" err="1"/>
              <a:t>chất</a:t>
            </a:r>
            <a:r>
              <a:rPr lang="en-US" sz="2800" dirty="0"/>
              <a:t> </a:t>
            </a:r>
            <a:r>
              <a:rPr lang="en-US" sz="2800" dirty="0" err="1"/>
              <a:t>phục</a:t>
            </a:r>
            <a:r>
              <a:rPr lang="en-US" sz="2800" dirty="0"/>
              <a:t> </a:t>
            </a:r>
            <a:r>
              <a:rPr lang="en-US" sz="2800" dirty="0" err="1"/>
              <a:t>vụ</a:t>
            </a:r>
            <a:r>
              <a:rPr lang="en-US" sz="2800" dirty="0"/>
              <a:t> </a:t>
            </a:r>
            <a:r>
              <a:rPr lang="en-US" sz="2800" dirty="0" err="1"/>
              <a:t>hoạt</a:t>
            </a:r>
            <a:r>
              <a:rPr lang="en-US" sz="2800" dirty="0"/>
              <a:t> </a:t>
            </a:r>
            <a:r>
              <a:rPr lang="en-US" sz="2800" dirty="0" err="1"/>
              <a:t>động</a:t>
            </a:r>
            <a:r>
              <a:rPr lang="en-US" sz="2800" dirty="0"/>
              <a:t> </a:t>
            </a:r>
            <a:r>
              <a:rPr lang="en-US" sz="2800" dirty="0" err="1"/>
              <a:t>nhà</a:t>
            </a:r>
            <a:r>
              <a:rPr lang="en-US" sz="2800" dirty="0"/>
              <a:t> </a:t>
            </a:r>
            <a:r>
              <a:rPr lang="en-US" sz="2800" dirty="0" err="1"/>
              <a:t>trường</a:t>
            </a:r>
            <a:r>
              <a:rPr lang="en-US" sz="2800" dirty="0"/>
              <a:t>.</a:t>
            </a:r>
          </a:p>
          <a:p>
            <a:pPr algn="just"/>
            <a:r>
              <a:rPr lang="en-US" sz="2800" dirty="0" smtClean="0"/>
              <a:t>	+ </a:t>
            </a:r>
            <a:r>
              <a:rPr lang="en-US" sz="2800" dirty="0" err="1"/>
              <a:t>Công</a:t>
            </a:r>
            <a:r>
              <a:rPr lang="en-US" sz="2800" dirty="0"/>
              <a:t> </a:t>
            </a:r>
            <a:r>
              <a:rPr lang="en-US" sz="2800" dirty="0" err="1"/>
              <a:t>khai</a:t>
            </a:r>
            <a:r>
              <a:rPr lang="en-US" sz="2800" dirty="0"/>
              <a:t> </a:t>
            </a:r>
            <a:r>
              <a:rPr lang="en-US" sz="2800" dirty="0" err="1"/>
              <a:t>về</a:t>
            </a:r>
            <a:r>
              <a:rPr lang="en-US" sz="2800" dirty="0"/>
              <a:t> </a:t>
            </a:r>
            <a:r>
              <a:rPr lang="en-US" sz="2800" dirty="0" err="1"/>
              <a:t>chương</a:t>
            </a:r>
            <a:r>
              <a:rPr lang="en-US" sz="2800" dirty="0"/>
              <a:t> </a:t>
            </a:r>
            <a:r>
              <a:rPr lang="en-US" sz="2800" dirty="0" err="1"/>
              <a:t>trình</a:t>
            </a:r>
            <a:r>
              <a:rPr lang="en-US" sz="2800" dirty="0"/>
              <a:t> </a:t>
            </a:r>
            <a:r>
              <a:rPr lang="en-US" sz="2800" dirty="0" err="1"/>
              <a:t>đào</a:t>
            </a:r>
            <a:r>
              <a:rPr lang="en-US" sz="2800" dirty="0"/>
              <a:t> </a:t>
            </a:r>
            <a:r>
              <a:rPr lang="en-US" sz="2800" dirty="0" err="1"/>
              <a:t>tạo</a:t>
            </a:r>
            <a:r>
              <a:rPr lang="en-US" sz="2800" dirty="0"/>
              <a:t>, cam </a:t>
            </a:r>
            <a:r>
              <a:rPr lang="en-US" sz="2800" dirty="0" err="1"/>
              <a:t>kết</a:t>
            </a:r>
            <a:r>
              <a:rPr lang="en-US" sz="2800" dirty="0"/>
              <a:t> </a:t>
            </a:r>
            <a:r>
              <a:rPr lang="en-US" sz="2800" dirty="0" err="1"/>
              <a:t>chất</a:t>
            </a:r>
            <a:r>
              <a:rPr lang="en-US" sz="2800" dirty="0"/>
              <a:t> </a:t>
            </a:r>
            <a:r>
              <a:rPr lang="en-US" sz="2800" dirty="0" err="1"/>
              <a:t>lượng</a:t>
            </a:r>
            <a:r>
              <a:rPr lang="en-US" sz="2800" dirty="0"/>
              <a:t> </a:t>
            </a:r>
            <a:r>
              <a:rPr lang="en-US" sz="2800" dirty="0" err="1"/>
              <a:t>đào</a:t>
            </a:r>
            <a:r>
              <a:rPr lang="en-US" sz="2800" dirty="0"/>
              <a:t> </a:t>
            </a:r>
            <a:r>
              <a:rPr lang="en-US" sz="2800" dirty="0" err="1"/>
              <a:t>tạo</a:t>
            </a:r>
            <a:r>
              <a:rPr lang="en-US" sz="2800" dirty="0"/>
              <a:t> </a:t>
            </a:r>
            <a:r>
              <a:rPr lang="en-US" sz="2800" dirty="0" err="1"/>
              <a:t>của</a:t>
            </a:r>
            <a:r>
              <a:rPr lang="en-US" sz="2800" dirty="0"/>
              <a:t> </a:t>
            </a:r>
            <a:r>
              <a:rPr lang="en-US" sz="2800" dirty="0" err="1"/>
              <a:t>trường</a:t>
            </a:r>
            <a:r>
              <a:rPr lang="en-US" sz="2800" dirty="0"/>
              <a:t>. </a:t>
            </a:r>
          </a:p>
          <a:p>
            <a:pPr algn="just"/>
            <a:r>
              <a:rPr lang="en-US" sz="2800" dirty="0" smtClean="0"/>
              <a:t>	+ </a:t>
            </a:r>
            <a:r>
              <a:rPr lang="en-US" sz="2800" dirty="0" err="1"/>
              <a:t>Công</a:t>
            </a:r>
            <a:r>
              <a:rPr lang="en-US" sz="2800" dirty="0"/>
              <a:t> </a:t>
            </a:r>
            <a:r>
              <a:rPr lang="en-US" sz="2800" dirty="0" err="1"/>
              <a:t>khai</a:t>
            </a:r>
            <a:r>
              <a:rPr lang="en-US" sz="2800" dirty="0"/>
              <a:t> </a:t>
            </a:r>
            <a:r>
              <a:rPr lang="en-US" sz="2800" dirty="0" err="1"/>
              <a:t>về</a:t>
            </a:r>
            <a:r>
              <a:rPr lang="en-US" sz="2800" dirty="0"/>
              <a:t> </a:t>
            </a:r>
            <a:r>
              <a:rPr lang="en-US" sz="2800" dirty="0" err="1"/>
              <a:t>thu</a:t>
            </a:r>
            <a:r>
              <a:rPr lang="en-US" sz="2800" dirty="0"/>
              <a:t> chi </a:t>
            </a:r>
            <a:r>
              <a:rPr lang="en-US" sz="2800" dirty="0" err="1"/>
              <a:t>tài</a:t>
            </a:r>
            <a:r>
              <a:rPr lang="en-US" sz="2800" dirty="0"/>
              <a:t> </a:t>
            </a:r>
            <a:r>
              <a:rPr lang="en-US" sz="2800" dirty="0" err="1"/>
              <a:t>chính</a:t>
            </a:r>
            <a:endParaRPr lang="en-US" sz="2600" dirty="0" smtClean="0"/>
          </a:p>
        </p:txBody>
      </p:sp>
    </p:spTree>
    <p:extLst>
      <p:ext uri="{BB962C8B-B14F-4D97-AF65-F5344CB8AC3E}">
        <p14:creationId xmlns:p14="http://schemas.microsoft.com/office/powerpoint/2010/main" val="1016781481"/>
      </p:ext>
    </p:extLst>
  </p:cSld>
  <p:clrMapOvr>
    <a:masterClrMapping/>
  </p:clrMapOvr>
  <p:transition spd="slow" advClick="0">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smtClean="0">
                <a:effectLst/>
              </a:rPr>
              <a:t>II. VỀ </a:t>
            </a:r>
            <a:r>
              <a:rPr lang="en-US" sz="2000">
                <a:effectLst/>
              </a:rPr>
              <a:t>NỘI DUNG QUY CHẾ DÂN CHỦ</a:t>
            </a:r>
          </a:p>
        </p:txBody>
      </p:sp>
      <p:sp>
        <p:nvSpPr>
          <p:cNvPr id="5" name="Rectangle 4"/>
          <p:cNvSpPr/>
          <p:nvPr/>
        </p:nvSpPr>
        <p:spPr>
          <a:xfrm>
            <a:off x="228600" y="1143000"/>
            <a:ext cx="8534400" cy="3892861"/>
          </a:xfrm>
          <a:prstGeom prst="rect">
            <a:avLst/>
          </a:prstGeom>
        </p:spPr>
        <p:txBody>
          <a:bodyPr wrap="square">
            <a:spAutoFit/>
          </a:bodyPr>
          <a:lstStyle/>
          <a:p>
            <a:pPr algn="just">
              <a:lnSpc>
                <a:spcPct val="150000"/>
              </a:lnSpc>
            </a:pPr>
            <a:r>
              <a:rPr lang="en-US" sz="2800"/>
              <a:t>Ban lãnh đạo nhà trường đã thực hiện tốt quy định tổ chức đối thoại với CBGVNV và HSSV, cụ thể trong năm học đã thực hiện 2 lần họp toàn thể CB-GV-NV (ngày 25/01/2019; 19/3/2019); tổ chức đối thoại giữa Ban Giám hiệu và cán bộ chủ chốt với cán bộ lớp, cán bộ Đoàn trong HK II (ngày 12/4/2019).</a:t>
            </a:r>
            <a:endParaRPr lang="en-US" sz="2600" smtClean="0"/>
          </a:p>
        </p:txBody>
      </p:sp>
    </p:spTree>
    <p:extLst>
      <p:ext uri="{BB962C8B-B14F-4D97-AF65-F5344CB8AC3E}">
        <p14:creationId xmlns:p14="http://schemas.microsoft.com/office/powerpoint/2010/main" val="1127694277"/>
      </p:ext>
    </p:extLst>
  </p:cSld>
  <p:clrMapOvr>
    <a:masterClrMapping/>
  </p:clrMapOvr>
  <p:transition spd="slow" advClick="0">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199"/>
          </a:xfrm>
        </p:spPr>
        <p:txBody>
          <a:bodyPr/>
          <a:lstStyle/>
          <a:p>
            <a:r>
              <a:rPr lang="en-US" smtClean="0">
                <a:latin typeface="Times New Roman" pitchFamily="18" charset="0"/>
                <a:cs typeface="Times New Roman" pitchFamily="18" charset="0"/>
              </a:rPr>
              <a:t>1. </a:t>
            </a:r>
            <a:r>
              <a:rPr lang="en-US" smtClean="0"/>
              <a:t>Về phương </a:t>
            </a:r>
            <a:r>
              <a:rPr lang="en-US"/>
              <a:t>hướng nhiệm vụ năm </a:t>
            </a:r>
            <a:r>
              <a:rPr lang="en-US" smtClean="0"/>
              <a:t>học:</a:t>
            </a:r>
            <a:endParaRPr lang="en-US">
              <a:latin typeface="Times New Roman" pitchFamily="18" charset="0"/>
              <a:cs typeface="Times New Roman" pitchFamily="18" charset="0"/>
            </a:endParaRPr>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graphicFrame>
        <p:nvGraphicFramePr>
          <p:cNvPr id="7" name="Diagram 6"/>
          <p:cNvGraphicFramePr/>
          <p:nvPr>
            <p:extLst>
              <p:ext uri="{D42A27DB-BD31-4B8C-83A1-F6EECF244321}">
                <p14:modId xmlns:p14="http://schemas.microsoft.com/office/powerpoint/2010/main" val="745347779"/>
              </p:ext>
            </p:extLst>
          </p:nvPr>
        </p:nvGraphicFramePr>
        <p:xfrm>
          <a:off x="228600" y="1143000"/>
          <a:ext cx="8677700" cy="586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369547"/>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smtClean="0">
                <a:effectLst/>
              </a:rPr>
              <a:t>II. VỀ </a:t>
            </a:r>
            <a:r>
              <a:rPr lang="en-US" sz="2000">
                <a:effectLst/>
              </a:rPr>
              <a:t>NỘI DUNG QUY CHẾ DÂN CHỦ</a:t>
            </a:r>
          </a:p>
        </p:txBody>
      </p:sp>
      <p:sp>
        <p:nvSpPr>
          <p:cNvPr id="5" name="Rectangle 4"/>
          <p:cNvSpPr/>
          <p:nvPr/>
        </p:nvSpPr>
        <p:spPr>
          <a:xfrm>
            <a:off x="228600" y="1066800"/>
            <a:ext cx="8534400" cy="4524315"/>
          </a:xfrm>
          <a:prstGeom prst="rect">
            <a:avLst/>
          </a:prstGeom>
        </p:spPr>
        <p:txBody>
          <a:bodyPr wrap="square">
            <a:spAutoFit/>
          </a:bodyPr>
          <a:lstStyle/>
          <a:p>
            <a:pPr algn="just">
              <a:lnSpc>
                <a:spcPct val="150000"/>
              </a:lnSpc>
            </a:pPr>
            <a:r>
              <a:rPr lang="en-US" sz="2400" dirty="0" smtClean="0"/>
              <a:t>	</a:t>
            </a:r>
            <a:r>
              <a:rPr lang="en-US" sz="2400" dirty="0" err="1" smtClean="0"/>
              <a:t>Trường</a:t>
            </a:r>
            <a:r>
              <a:rPr lang="en-US" sz="2400" dirty="0" smtClean="0"/>
              <a:t> </a:t>
            </a:r>
            <a:r>
              <a:rPr lang="en-US" sz="2400" dirty="0" err="1"/>
              <a:t>đã</a:t>
            </a:r>
            <a:r>
              <a:rPr lang="en-US" sz="2400" dirty="0"/>
              <a:t> </a:t>
            </a:r>
            <a:r>
              <a:rPr lang="en-US" sz="2400" dirty="0" err="1"/>
              <a:t>thực</a:t>
            </a:r>
            <a:r>
              <a:rPr lang="en-US" sz="2400" dirty="0"/>
              <a:t> </a:t>
            </a:r>
            <a:r>
              <a:rPr lang="en-US" sz="2400" dirty="0" err="1"/>
              <a:t>hiện</a:t>
            </a:r>
            <a:r>
              <a:rPr lang="en-US" sz="2400" dirty="0"/>
              <a:t> </a:t>
            </a:r>
            <a:r>
              <a:rPr lang="en-US" sz="2400" dirty="0" err="1"/>
              <a:t>tốt</a:t>
            </a:r>
            <a:r>
              <a:rPr lang="en-US" sz="2400" dirty="0"/>
              <a:t> </a:t>
            </a:r>
            <a:r>
              <a:rPr lang="en-US" sz="2400" dirty="0" err="1"/>
              <a:t>các</a:t>
            </a:r>
            <a:r>
              <a:rPr lang="en-US" sz="2400" dirty="0"/>
              <a:t> </a:t>
            </a:r>
            <a:r>
              <a:rPr lang="en-US" sz="2400" dirty="0" err="1"/>
              <a:t>chế</a:t>
            </a:r>
            <a:r>
              <a:rPr lang="en-US" sz="2400" dirty="0"/>
              <a:t> </a:t>
            </a:r>
            <a:r>
              <a:rPr lang="en-US" sz="2400" dirty="0" err="1"/>
              <a:t>độ</a:t>
            </a:r>
            <a:r>
              <a:rPr lang="en-US" sz="2400" dirty="0"/>
              <a:t> </a:t>
            </a:r>
            <a:r>
              <a:rPr lang="en-US" sz="2400" dirty="0" err="1"/>
              <a:t>chính</a:t>
            </a:r>
            <a:r>
              <a:rPr lang="en-US" sz="2400" dirty="0"/>
              <a:t> </a:t>
            </a:r>
            <a:r>
              <a:rPr lang="en-US" sz="2400" dirty="0" err="1"/>
              <a:t>sách</a:t>
            </a:r>
            <a:r>
              <a:rPr lang="en-US" sz="2400" dirty="0"/>
              <a:t> </a:t>
            </a:r>
            <a:r>
              <a:rPr lang="en-US" sz="2400" dirty="0" err="1"/>
              <a:t>về</a:t>
            </a:r>
            <a:r>
              <a:rPr lang="en-US" sz="2400" dirty="0"/>
              <a:t> </a:t>
            </a:r>
            <a:r>
              <a:rPr lang="en-US" sz="2400" dirty="0" err="1"/>
              <a:t>lương</a:t>
            </a:r>
            <a:r>
              <a:rPr lang="en-US" sz="2400" dirty="0"/>
              <a:t> </a:t>
            </a:r>
            <a:r>
              <a:rPr lang="en-US" sz="2400" dirty="0" err="1"/>
              <a:t>và</a:t>
            </a:r>
            <a:r>
              <a:rPr lang="en-US" sz="2400" dirty="0"/>
              <a:t> </a:t>
            </a:r>
            <a:r>
              <a:rPr lang="en-US" sz="2400" dirty="0" err="1"/>
              <a:t>phụ</a:t>
            </a:r>
            <a:r>
              <a:rPr lang="en-US" sz="2400" dirty="0"/>
              <a:t> </a:t>
            </a:r>
            <a:r>
              <a:rPr lang="en-US" sz="2400" dirty="0" err="1"/>
              <a:t>cấp</a:t>
            </a:r>
            <a:r>
              <a:rPr lang="en-US" sz="2400" dirty="0"/>
              <a:t> </a:t>
            </a:r>
            <a:r>
              <a:rPr lang="en-US" sz="2400" dirty="0" err="1"/>
              <a:t>theo</a:t>
            </a:r>
            <a:r>
              <a:rPr lang="en-US" sz="2400" dirty="0"/>
              <a:t> </a:t>
            </a:r>
            <a:r>
              <a:rPr lang="en-US" sz="2400" dirty="0" err="1"/>
              <a:t>lương</a:t>
            </a:r>
            <a:r>
              <a:rPr lang="en-US" sz="2400" dirty="0"/>
              <a:t>, </a:t>
            </a:r>
            <a:r>
              <a:rPr lang="en-US" sz="2400" dirty="0" err="1"/>
              <a:t>chế</a:t>
            </a:r>
            <a:r>
              <a:rPr lang="en-US" sz="2400" dirty="0"/>
              <a:t> </a:t>
            </a:r>
            <a:r>
              <a:rPr lang="en-US" sz="2400" dirty="0" err="1"/>
              <a:t>độ</a:t>
            </a:r>
            <a:r>
              <a:rPr lang="en-US" sz="2400" dirty="0"/>
              <a:t> </a:t>
            </a:r>
            <a:r>
              <a:rPr lang="en-US" sz="2400" dirty="0" err="1"/>
              <a:t>làm</a:t>
            </a:r>
            <a:r>
              <a:rPr lang="en-US" sz="2400" dirty="0"/>
              <a:t> </a:t>
            </a:r>
            <a:r>
              <a:rPr lang="en-US" sz="2400" dirty="0" err="1"/>
              <a:t>việc</a:t>
            </a:r>
            <a:r>
              <a:rPr lang="en-US" sz="2400" dirty="0"/>
              <a:t> </a:t>
            </a:r>
            <a:r>
              <a:rPr lang="en-US" sz="2400" dirty="0" err="1"/>
              <a:t>đối</a:t>
            </a:r>
            <a:r>
              <a:rPr lang="en-US" sz="2400" dirty="0"/>
              <a:t> </a:t>
            </a:r>
            <a:r>
              <a:rPr lang="en-US" sz="2400" dirty="0" err="1"/>
              <a:t>với</a:t>
            </a:r>
            <a:r>
              <a:rPr lang="en-US" sz="2400" dirty="0"/>
              <a:t> CB-GV-NV </a:t>
            </a:r>
            <a:r>
              <a:rPr lang="en-US" sz="2400" dirty="0" err="1"/>
              <a:t>theo</a:t>
            </a:r>
            <a:r>
              <a:rPr lang="en-US" sz="2400" dirty="0"/>
              <a:t> </a:t>
            </a:r>
            <a:r>
              <a:rPr lang="en-US" sz="2400" dirty="0" err="1"/>
              <a:t>quy</a:t>
            </a:r>
            <a:r>
              <a:rPr lang="en-US" sz="2400" dirty="0"/>
              <a:t> </a:t>
            </a:r>
            <a:r>
              <a:rPr lang="en-US" sz="2400" dirty="0" err="1"/>
              <a:t>định</a:t>
            </a:r>
            <a:r>
              <a:rPr lang="en-US" sz="2400" dirty="0"/>
              <a:t>.</a:t>
            </a:r>
            <a:r>
              <a:rPr lang="vi-VN" sz="2400" dirty="0"/>
              <a:t> Chú trọng các chế độ thi nâng ngạch, chuyển ngạch đối với công chức, viên chức theo quy định. </a:t>
            </a:r>
            <a:r>
              <a:rPr lang="en-US" sz="2400" dirty="0" err="1"/>
              <a:t>Tích</a:t>
            </a:r>
            <a:r>
              <a:rPr lang="en-US" sz="2400" dirty="0"/>
              <a:t> </a:t>
            </a:r>
            <a:r>
              <a:rPr lang="en-US" sz="2400" dirty="0" err="1"/>
              <a:t>cực</a:t>
            </a:r>
            <a:r>
              <a:rPr lang="en-US" sz="2400" dirty="0"/>
              <a:t> </a:t>
            </a:r>
            <a:r>
              <a:rPr lang="en-US" sz="2400" dirty="0" err="1"/>
              <a:t>tham</a:t>
            </a:r>
            <a:r>
              <a:rPr lang="en-US" sz="2400" dirty="0"/>
              <a:t> </a:t>
            </a:r>
            <a:r>
              <a:rPr lang="en-US" sz="2400" dirty="0" err="1"/>
              <a:t>gia</a:t>
            </a:r>
            <a:r>
              <a:rPr lang="en-US" sz="2400" dirty="0"/>
              <a:t> </a:t>
            </a:r>
            <a:r>
              <a:rPr lang="en-US" sz="2400" dirty="0" err="1"/>
              <a:t>góp</a:t>
            </a:r>
            <a:r>
              <a:rPr lang="en-US" sz="2400" dirty="0"/>
              <a:t> ý </a:t>
            </a:r>
            <a:r>
              <a:rPr lang="en-US" sz="2400" dirty="0" err="1"/>
              <a:t>các</a:t>
            </a:r>
            <a:r>
              <a:rPr lang="en-US" sz="2400" dirty="0"/>
              <a:t> </a:t>
            </a:r>
            <a:r>
              <a:rPr lang="en-US" sz="2400" dirty="0" err="1"/>
              <a:t>dự</a:t>
            </a:r>
            <a:r>
              <a:rPr lang="en-US" sz="2400" dirty="0"/>
              <a:t> </a:t>
            </a:r>
            <a:r>
              <a:rPr lang="en-US" sz="2400" dirty="0" err="1"/>
              <a:t>thảo</a:t>
            </a:r>
            <a:r>
              <a:rPr lang="en-US" sz="2400" dirty="0"/>
              <a:t> </a:t>
            </a:r>
            <a:r>
              <a:rPr lang="en-US" sz="2400" dirty="0" err="1"/>
              <a:t>văn</a:t>
            </a:r>
            <a:r>
              <a:rPr lang="en-US" sz="2400" dirty="0"/>
              <a:t> </a:t>
            </a:r>
            <a:r>
              <a:rPr lang="en-US" sz="2400" dirty="0" err="1"/>
              <a:t>bản</a:t>
            </a:r>
            <a:r>
              <a:rPr lang="en-US" sz="2400" dirty="0"/>
              <a:t>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chế</a:t>
            </a:r>
            <a:r>
              <a:rPr lang="en-US" sz="2400" dirty="0"/>
              <a:t> </a:t>
            </a:r>
            <a:r>
              <a:rPr lang="en-US" sz="2400" dirty="0" err="1"/>
              <a:t>độ</a:t>
            </a:r>
            <a:r>
              <a:rPr lang="en-US" sz="2400" dirty="0"/>
              <a:t>, </a:t>
            </a:r>
            <a:r>
              <a:rPr lang="en-US" sz="2400" dirty="0" err="1"/>
              <a:t>chính</a:t>
            </a:r>
            <a:r>
              <a:rPr lang="en-US" sz="2400" dirty="0"/>
              <a:t> </a:t>
            </a:r>
            <a:r>
              <a:rPr lang="en-US" sz="2400" dirty="0" err="1"/>
              <a:t>sách</a:t>
            </a:r>
            <a:r>
              <a:rPr lang="en-US" sz="2400" dirty="0"/>
              <a:t> </a:t>
            </a:r>
            <a:r>
              <a:rPr lang="en-US" sz="2400" dirty="0" err="1"/>
              <a:t>của</a:t>
            </a:r>
            <a:r>
              <a:rPr lang="en-US" sz="2400" dirty="0"/>
              <a:t> </a:t>
            </a:r>
            <a:r>
              <a:rPr lang="en-US" sz="2400" dirty="0" err="1"/>
              <a:t>nhà</a:t>
            </a:r>
            <a:r>
              <a:rPr lang="en-US" sz="2400" dirty="0"/>
              <a:t> </a:t>
            </a:r>
            <a:r>
              <a:rPr lang="en-US" sz="2400" dirty="0" err="1"/>
              <a:t>giáo</a:t>
            </a:r>
            <a:r>
              <a:rPr lang="en-US" sz="2400" dirty="0"/>
              <a:t> </a:t>
            </a:r>
            <a:r>
              <a:rPr lang="en-US" sz="2400" dirty="0" err="1"/>
              <a:t>và</a:t>
            </a:r>
            <a:r>
              <a:rPr lang="en-US" sz="2400" dirty="0"/>
              <a:t> </a:t>
            </a:r>
            <a:r>
              <a:rPr lang="en-US" sz="2400" dirty="0" err="1"/>
              <a:t>cán</a:t>
            </a:r>
            <a:r>
              <a:rPr lang="en-US" sz="2400" dirty="0"/>
              <a:t> </a:t>
            </a:r>
            <a:r>
              <a:rPr lang="en-US" sz="2400" dirty="0" err="1"/>
              <a:t>bộ</a:t>
            </a:r>
            <a:r>
              <a:rPr lang="en-US" sz="2400" dirty="0"/>
              <a:t> </a:t>
            </a:r>
            <a:r>
              <a:rPr lang="en-US" sz="2400" dirty="0" err="1"/>
              <a:t>quản</a:t>
            </a:r>
            <a:r>
              <a:rPr lang="en-US" sz="2400" dirty="0"/>
              <a:t> </a:t>
            </a:r>
            <a:r>
              <a:rPr lang="en-US" sz="2400" dirty="0" err="1"/>
              <a:t>lý</a:t>
            </a:r>
            <a:r>
              <a:rPr lang="en-US" sz="2400" dirty="0"/>
              <a:t>. </a:t>
            </a:r>
            <a:r>
              <a:rPr lang="en-US" sz="2400" dirty="0" smtClean="0"/>
              <a:t>G</a:t>
            </a:r>
            <a:r>
              <a:rPr lang="vi-VN" sz="2400" dirty="0" smtClean="0"/>
              <a:t>iải </a:t>
            </a:r>
            <a:r>
              <a:rPr lang="vi-VN" sz="2400" dirty="0"/>
              <a:t>quyết kịp thời những khiếu nại, bức xúc của </a:t>
            </a:r>
            <a:r>
              <a:rPr lang="en-US" sz="2400" dirty="0"/>
              <a:t>CB-GV-NV </a:t>
            </a:r>
            <a:r>
              <a:rPr lang="vi-VN" sz="2400" dirty="0"/>
              <a:t>về những vấn đề liên quan đến quyền lợi, chế độ chính sách theo quy định</a:t>
            </a:r>
            <a:r>
              <a:rPr lang="en-US" sz="2400" dirty="0"/>
              <a:t>, </a:t>
            </a:r>
            <a:r>
              <a:rPr lang="en-US" sz="2400" dirty="0" err="1" smtClean="0"/>
              <a:t>tạo</a:t>
            </a:r>
            <a:r>
              <a:rPr lang="en-US" sz="2400" dirty="0" smtClean="0"/>
              <a:t> </a:t>
            </a:r>
            <a:r>
              <a:rPr lang="en-US" sz="2400" dirty="0" err="1"/>
              <a:t>điều</a:t>
            </a:r>
            <a:r>
              <a:rPr lang="en-US" sz="2400" dirty="0"/>
              <a:t> </a:t>
            </a:r>
            <a:r>
              <a:rPr lang="en-US" sz="2400" dirty="0" err="1"/>
              <a:t>kiện</a:t>
            </a:r>
            <a:r>
              <a:rPr lang="en-US" sz="2400" dirty="0"/>
              <a:t> </a:t>
            </a:r>
            <a:r>
              <a:rPr lang="en-US" sz="2400" dirty="0" err="1"/>
              <a:t>tốt</a:t>
            </a:r>
            <a:r>
              <a:rPr lang="en-US" sz="2400" dirty="0"/>
              <a:t> </a:t>
            </a:r>
            <a:r>
              <a:rPr lang="en-US" sz="2400" dirty="0" err="1"/>
              <a:t>cho</a:t>
            </a:r>
            <a:r>
              <a:rPr lang="en-US" sz="2400" dirty="0"/>
              <a:t> </a:t>
            </a:r>
            <a:r>
              <a:rPr lang="en-US" sz="2400" dirty="0" err="1"/>
              <a:t>đội</a:t>
            </a:r>
            <a:r>
              <a:rPr lang="en-US" sz="2400" dirty="0"/>
              <a:t> </a:t>
            </a:r>
            <a:r>
              <a:rPr lang="en-US" sz="2400" dirty="0" err="1"/>
              <a:t>ngũ</a:t>
            </a:r>
            <a:r>
              <a:rPr lang="en-US" sz="2400" dirty="0"/>
              <a:t> </a:t>
            </a:r>
            <a:r>
              <a:rPr lang="en-US" sz="2400" dirty="0" err="1"/>
              <a:t>yên</a:t>
            </a:r>
            <a:r>
              <a:rPr lang="en-US" sz="2400" dirty="0"/>
              <a:t> </a:t>
            </a:r>
            <a:r>
              <a:rPr lang="en-US" sz="2400" dirty="0" err="1"/>
              <a:t>tâm</a:t>
            </a:r>
            <a:r>
              <a:rPr lang="en-US" sz="2400" dirty="0"/>
              <a:t> </a:t>
            </a:r>
            <a:r>
              <a:rPr lang="en-US" sz="2400" dirty="0" err="1"/>
              <a:t>công</a:t>
            </a:r>
            <a:r>
              <a:rPr lang="en-US" sz="2400" dirty="0"/>
              <a:t> </a:t>
            </a:r>
            <a:r>
              <a:rPr lang="en-US" sz="2400" dirty="0" err="1"/>
              <a:t>tác</a:t>
            </a:r>
            <a:endParaRPr lang="vi-VN" sz="2400" dirty="0"/>
          </a:p>
        </p:txBody>
      </p:sp>
    </p:spTree>
    <p:extLst>
      <p:ext uri="{BB962C8B-B14F-4D97-AF65-F5344CB8AC3E}">
        <p14:creationId xmlns:p14="http://schemas.microsoft.com/office/powerpoint/2010/main" val="491316317"/>
      </p:ext>
    </p:extLst>
  </p:cSld>
  <p:clrMapOvr>
    <a:masterClrMapping/>
  </p:clrMapOvr>
  <p:transition spd="slow" advClick="0">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a:effectLst/>
              </a:rPr>
              <a:t>III. VỀ NỘI DUNG QUY CHẾ CHI TIÊU NỘI BỘ </a:t>
            </a:r>
          </a:p>
        </p:txBody>
      </p:sp>
      <p:sp>
        <p:nvSpPr>
          <p:cNvPr id="5" name="Rectangle 4"/>
          <p:cNvSpPr/>
          <p:nvPr/>
        </p:nvSpPr>
        <p:spPr>
          <a:xfrm>
            <a:off x="228600" y="1066800"/>
            <a:ext cx="8534400" cy="4457952"/>
          </a:xfrm>
          <a:prstGeom prst="rect">
            <a:avLst/>
          </a:prstGeom>
        </p:spPr>
        <p:txBody>
          <a:bodyPr wrap="square">
            <a:spAutoFit/>
          </a:bodyPr>
          <a:lstStyle/>
          <a:p>
            <a:pPr indent="-457200" algn="just">
              <a:lnSpc>
                <a:spcPct val="150000"/>
              </a:lnSpc>
              <a:buAutoNum type="arabicPeriod"/>
            </a:pPr>
            <a:r>
              <a:rPr lang="en-US" sz="2400" dirty="0" err="1" smtClean="0"/>
              <a:t>Quy</a:t>
            </a:r>
            <a:r>
              <a:rPr lang="en-US" sz="2400" dirty="0" smtClean="0"/>
              <a:t> </a:t>
            </a:r>
            <a:r>
              <a:rPr lang="en-US" sz="2400" dirty="0" err="1"/>
              <a:t>chế</a:t>
            </a:r>
            <a:r>
              <a:rPr lang="en-US" sz="2400" dirty="0"/>
              <a:t> Chi </a:t>
            </a:r>
            <a:r>
              <a:rPr lang="en-US" sz="2400" dirty="0" err="1"/>
              <a:t>tiêu</a:t>
            </a:r>
            <a:r>
              <a:rPr lang="en-US" sz="2400" dirty="0"/>
              <a:t> </a:t>
            </a:r>
            <a:r>
              <a:rPr lang="en-US" sz="2400" dirty="0" err="1"/>
              <a:t>nội</a:t>
            </a:r>
            <a:r>
              <a:rPr lang="en-US" sz="2400" dirty="0"/>
              <a:t> </a:t>
            </a:r>
            <a:r>
              <a:rPr lang="en-US" sz="2400" dirty="0" err="1"/>
              <a:t>bộ</a:t>
            </a:r>
            <a:r>
              <a:rPr lang="en-US" sz="2400" dirty="0"/>
              <a:t> </a:t>
            </a:r>
            <a:r>
              <a:rPr lang="en-US" sz="2400" dirty="0" err="1"/>
              <a:t>năm</a:t>
            </a:r>
            <a:r>
              <a:rPr lang="en-US" sz="2400" dirty="0"/>
              <a:t> 2019 </a:t>
            </a:r>
            <a:r>
              <a:rPr lang="en-US" sz="2400" dirty="0" err="1"/>
              <a:t>đã</a:t>
            </a:r>
            <a:r>
              <a:rPr lang="en-US" sz="2400" dirty="0"/>
              <a:t> </a:t>
            </a:r>
            <a:r>
              <a:rPr lang="en-US" sz="2400" dirty="0" err="1"/>
              <a:t>được</a:t>
            </a:r>
            <a:r>
              <a:rPr lang="en-US" sz="2400" dirty="0"/>
              <a:t> ban </a:t>
            </a:r>
            <a:r>
              <a:rPr lang="en-US" sz="2400" dirty="0" err="1"/>
              <a:t>hành</a:t>
            </a:r>
            <a:r>
              <a:rPr lang="en-US" sz="2400" dirty="0"/>
              <a:t> </a:t>
            </a:r>
            <a:r>
              <a:rPr lang="en-US" sz="2400" dirty="0" err="1"/>
              <a:t>theo</a:t>
            </a:r>
            <a:r>
              <a:rPr lang="en-US" sz="2400" dirty="0"/>
              <a:t> </a:t>
            </a:r>
            <a:r>
              <a:rPr lang="en-US" sz="2400" dirty="0" err="1"/>
              <a:t>Quyết</a:t>
            </a:r>
            <a:r>
              <a:rPr lang="en-US" sz="2400" dirty="0"/>
              <a:t> </a:t>
            </a:r>
            <a:r>
              <a:rPr lang="en-US" sz="2400" dirty="0" err="1"/>
              <a:t>định</a:t>
            </a:r>
            <a:r>
              <a:rPr lang="en-US" sz="2400" dirty="0"/>
              <a:t> </a:t>
            </a:r>
            <a:r>
              <a:rPr lang="en-US" sz="2400" dirty="0" err="1"/>
              <a:t>số</a:t>
            </a:r>
            <a:r>
              <a:rPr lang="en-US" sz="2400" dirty="0"/>
              <a:t> 1275/QĐ-LTT-KHTC </a:t>
            </a:r>
            <a:r>
              <a:rPr lang="en-US" sz="2400" dirty="0" err="1"/>
              <a:t>ngày</a:t>
            </a:r>
            <a:r>
              <a:rPr lang="en-US" sz="2400" dirty="0"/>
              <a:t> 20 </a:t>
            </a:r>
            <a:r>
              <a:rPr lang="en-US" sz="2400" dirty="0" err="1"/>
              <a:t>tháng</a:t>
            </a:r>
            <a:r>
              <a:rPr lang="en-US" sz="2400" dirty="0"/>
              <a:t> 11 </a:t>
            </a:r>
            <a:r>
              <a:rPr lang="en-US" sz="2400" dirty="0" err="1"/>
              <a:t>năm</a:t>
            </a:r>
            <a:r>
              <a:rPr lang="en-US" sz="2400" dirty="0"/>
              <a:t> </a:t>
            </a:r>
            <a:r>
              <a:rPr lang="en-US" sz="2400" dirty="0" smtClean="0"/>
              <a:t>2018. </a:t>
            </a:r>
            <a:r>
              <a:rPr lang="en-US" sz="2400" dirty="0" err="1"/>
              <a:t>Quy</a:t>
            </a:r>
            <a:r>
              <a:rPr lang="en-US" sz="2400" dirty="0"/>
              <a:t> </a:t>
            </a:r>
            <a:r>
              <a:rPr lang="en-US" sz="2400" dirty="0" err="1"/>
              <a:t>chế</a:t>
            </a:r>
            <a:r>
              <a:rPr lang="en-US" sz="2400" dirty="0"/>
              <a:t> </a:t>
            </a:r>
            <a:r>
              <a:rPr lang="en-US" sz="2400" dirty="0" err="1"/>
              <a:t>này</a:t>
            </a:r>
            <a:r>
              <a:rPr lang="en-US" sz="2400" dirty="0"/>
              <a:t> </a:t>
            </a:r>
            <a:r>
              <a:rPr lang="en-US" sz="2400" dirty="0" err="1"/>
              <a:t>gồm</a:t>
            </a:r>
            <a:r>
              <a:rPr lang="en-US" sz="2400" dirty="0"/>
              <a:t>: 6 </a:t>
            </a:r>
            <a:r>
              <a:rPr lang="en-US" sz="2400" dirty="0" err="1"/>
              <a:t>Chương</a:t>
            </a:r>
            <a:r>
              <a:rPr lang="en-US" sz="2400" dirty="0"/>
              <a:t> </a:t>
            </a:r>
            <a:r>
              <a:rPr lang="en-US" sz="2400" dirty="0" err="1"/>
              <a:t>và</a:t>
            </a:r>
            <a:r>
              <a:rPr lang="en-US" sz="2400" dirty="0"/>
              <a:t> 39 </a:t>
            </a:r>
            <a:r>
              <a:rPr lang="en-US" sz="2400" dirty="0" err="1"/>
              <a:t>Điều</a:t>
            </a:r>
            <a:r>
              <a:rPr lang="en-US" sz="2400" dirty="0"/>
              <a:t> (</a:t>
            </a:r>
            <a:r>
              <a:rPr lang="en-US" sz="2400" dirty="0" err="1"/>
              <a:t>được</a:t>
            </a:r>
            <a:r>
              <a:rPr lang="en-US" sz="2400" dirty="0"/>
              <a:t> </a:t>
            </a:r>
            <a:r>
              <a:rPr lang="en-US" sz="2400" dirty="0" err="1"/>
              <a:t>thực</a:t>
            </a:r>
            <a:r>
              <a:rPr lang="en-US" sz="2400" dirty="0"/>
              <a:t> </a:t>
            </a:r>
            <a:r>
              <a:rPr lang="en-US" sz="2400" dirty="0" err="1"/>
              <a:t>hiện</a:t>
            </a:r>
            <a:r>
              <a:rPr lang="en-US" sz="2400" dirty="0"/>
              <a:t> </a:t>
            </a:r>
            <a:r>
              <a:rPr lang="en-US" sz="2400" dirty="0" err="1"/>
              <a:t>từ</a:t>
            </a:r>
            <a:r>
              <a:rPr lang="en-US" sz="2400" dirty="0"/>
              <a:t> </a:t>
            </a:r>
            <a:r>
              <a:rPr lang="en-US" sz="2400" dirty="0" err="1"/>
              <a:t>ngày</a:t>
            </a:r>
            <a:r>
              <a:rPr lang="en-US" sz="2400" dirty="0"/>
              <a:t> 01/01/2019 </a:t>
            </a:r>
            <a:r>
              <a:rPr lang="en-US" sz="2400" dirty="0" err="1"/>
              <a:t>đến</a:t>
            </a:r>
            <a:r>
              <a:rPr lang="en-US" sz="2400" dirty="0"/>
              <a:t> </a:t>
            </a:r>
            <a:r>
              <a:rPr lang="en-US" sz="2400" dirty="0" err="1"/>
              <a:t>ngày</a:t>
            </a:r>
            <a:r>
              <a:rPr lang="en-US" sz="2400" dirty="0"/>
              <a:t> 31/12/2019): </a:t>
            </a:r>
            <a:r>
              <a:rPr lang="en-US" sz="2400" dirty="0" err="1"/>
              <a:t>Đã</a:t>
            </a:r>
            <a:r>
              <a:rPr lang="en-US" sz="2400" dirty="0"/>
              <a:t> </a:t>
            </a:r>
            <a:r>
              <a:rPr lang="en-US" sz="2400" dirty="0" err="1"/>
              <a:t>thực</a:t>
            </a:r>
            <a:r>
              <a:rPr lang="en-US" sz="2400" dirty="0"/>
              <a:t> </a:t>
            </a:r>
            <a:r>
              <a:rPr lang="en-US" sz="2400" dirty="0" err="1"/>
              <a:t>hiện</a:t>
            </a:r>
            <a:r>
              <a:rPr lang="en-US" sz="2400" dirty="0"/>
              <a:t> </a:t>
            </a:r>
            <a:r>
              <a:rPr lang="en-US" sz="2400" dirty="0" err="1"/>
              <a:t>đầy</a:t>
            </a:r>
            <a:r>
              <a:rPr lang="en-US" sz="2400" dirty="0"/>
              <a:t> </a:t>
            </a:r>
            <a:r>
              <a:rPr lang="en-US" sz="2400" dirty="0" err="1"/>
              <a:t>đủ</a:t>
            </a:r>
            <a:endParaRPr lang="en-US" sz="2400" dirty="0"/>
          </a:p>
          <a:p>
            <a:pPr marL="457200" indent="-457200" algn="just">
              <a:lnSpc>
                <a:spcPct val="150000"/>
              </a:lnSpc>
              <a:buAutoNum type="arabicPeriod"/>
            </a:pPr>
            <a:endParaRPr lang="en-US" sz="2400" b="1" i="1" dirty="0"/>
          </a:p>
          <a:p>
            <a:pPr algn="just">
              <a:lnSpc>
                <a:spcPct val="150000"/>
              </a:lnSpc>
            </a:pPr>
            <a:r>
              <a:rPr lang="en-US" sz="2400" dirty="0"/>
              <a:t>2. </a:t>
            </a:r>
            <a:r>
              <a:rPr lang="en-US" sz="2400" dirty="0" err="1"/>
              <a:t>Các</a:t>
            </a:r>
            <a:r>
              <a:rPr lang="en-US" sz="2400" dirty="0"/>
              <a:t> </a:t>
            </a:r>
            <a:r>
              <a:rPr lang="en-US" sz="2400" dirty="0" err="1"/>
              <a:t>nội</a:t>
            </a:r>
            <a:r>
              <a:rPr lang="en-US" sz="2400" dirty="0"/>
              <a:t> dung </a:t>
            </a:r>
            <a:r>
              <a:rPr lang="en-US" sz="2400" dirty="0" err="1"/>
              <a:t>mới</a:t>
            </a:r>
            <a:r>
              <a:rPr lang="en-US" sz="2400" dirty="0"/>
              <a:t> </a:t>
            </a:r>
            <a:r>
              <a:rPr lang="en-US" sz="2400" dirty="0" err="1"/>
              <a:t>và</a:t>
            </a:r>
            <a:r>
              <a:rPr lang="en-US" sz="2400" dirty="0"/>
              <a:t> </a:t>
            </a:r>
            <a:r>
              <a:rPr lang="en-US" sz="2400" dirty="0" err="1"/>
              <a:t>các</a:t>
            </a:r>
            <a:r>
              <a:rPr lang="en-US" sz="2400" dirty="0"/>
              <a:t> </a:t>
            </a:r>
            <a:r>
              <a:rPr lang="en-US" sz="2400" dirty="0" err="1"/>
              <a:t>nội</a:t>
            </a:r>
            <a:r>
              <a:rPr lang="en-US" sz="2400" dirty="0"/>
              <a:t> dung </a:t>
            </a:r>
            <a:r>
              <a:rPr lang="en-US" sz="2400" dirty="0" err="1"/>
              <a:t>sửa</a:t>
            </a:r>
            <a:r>
              <a:rPr lang="en-US" sz="2400" dirty="0"/>
              <a:t> </a:t>
            </a:r>
            <a:r>
              <a:rPr lang="en-US" sz="2400" dirty="0" err="1"/>
              <a:t>đổi</a:t>
            </a:r>
            <a:r>
              <a:rPr lang="en-US" sz="2400" dirty="0"/>
              <a:t>, </a:t>
            </a:r>
            <a:r>
              <a:rPr lang="en-US" sz="2400" dirty="0" err="1"/>
              <a:t>bổ</a:t>
            </a:r>
            <a:r>
              <a:rPr lang="en-US" sz="2400" dirty="0"/>
              <a:t> sung </a:t>
            </a:r>
            <a:r>
              <a:rPr lang="en-US" sz="2400" dirty="0" err="1"/>
              <a:t>của</a:t>
            </a:r>
            <a:r>
              <a:rPr lang="en-US" sz="2400" dirty="0"/>
              <a:t> </a:t>
            </a:r>
            <a:r>
              <a:rPr lang="en-US" sz="2400" dirty="0" err="1"/>
              <a:t>Quy</a:t>
            </a:r>
            <a:r>
              <a:rPr lang="en-US" sz="2400" dirty="0"/>
              <a:t> </a:t>
            </a:r>
            <a:r>
              <a:rPr lang="en-US" sz="2400" dirty="0" err="1"/>
              <a:t>chế</a:t>
            </a:r>
            <a:r>
              <a:rPr lang="en-US" sz="2400" dirty="0"/>
              <a:t> chi </a:t>
            </a:r>
            <a:r>
              <a:rPr lang="en-US" sz="2400" dirty="0" err="1"/>
              <a:t>tiêu</a:t>
            </a:r>
            <a:r>
              <a:rPr lang="en-US" sz="2400" dirty="0"/>
              <a:t> </a:t>
            </a:r>
            <a:r>
              <a:rPr lang="en-US" sz="2400" dirty="0" err="1"/>
              <a:t>nội</a:t>
            </a:r>
            <a:r>
              <a:rPr lang="en-US" sz="2400" dirty="0"/>
              <a:t> </a:t>
            </a:r>
            <a:r>
              <a:rPr lang="en-US" sz="2400" dirty="0" err="1"/>
              <a:t>bộ</a:t>
            </a:r>
            <a:r>
              <a:rPr lang="en-US" sz="2400" dirty="0"/>
              <a:t> </a:t>
            </a:r>
            <a:r>
              <a:rPr lang="en-US" sz="2400" dirty="0" err="1"/>
              <a:t>năm</a:t>
            </a:r>
            <a:r>
              <a:rPr lang="en-US" sz="2400" dirty="0"/>
              <a:t> 2019 </a:t>
            </a:r>
            <a:r>
              <a:rPr lang="en-US" sz="2400" dirty="0" err="1"/>
              <a:t>tăng</a:t>
            </a:r>
            <a:r>
              <a:rPr lang="en-US" sz="2400" dirty="0"/>
              <a:t> so </a:t>
            </a:r>
            <a:r>
              <a:rPr lang="en-US" sz="2400" dirty="0" err="1"/>
              <a:t>với</a:t>
            </a:r>
            <a:r>
              <a:rPr lang="en-US" sz="2400" dirty="0"/>
              <a:t> </a:t>
            </a:r>
            <a:r>
              <a:rPr lang="en-US" sz="2400" dirty="0" err="1"/>
              <a:t>Quy</a:t>
            </a:r>
            <a:r>
              <a:rPr lang="en-US" sz="2400" dirty="0"/>
              <a:t> </a:t>
            </a:r>
            <a:r>
              <a:rPr lang="en-US" sz="2400" dirty="0" err="1"/>
              <a:t>chế</a:t>
            </a:r>
            <a:r>
              <a:rPr lang="en-US" sz="2400" dirty="0"/>
              <a:t> chi </a:t>
            </a:r>
            <a:r>
              <a:rPr lang="en-US" sz="2400" dirty="0" err="1"/>
              <a:t>tiêu</a:t>
            </a:r>
            <a:r>
              <a:rPr lang="en-US" sz="2400" dirty="0"/>
              <a:t> </a:t>
            </a:r>
            <a:r>
              <a:rPr lang="en-US" sz="2400" dirty="0" err="1"/>
              <a:t>nội</a:t>
            </a:r>
            <a:r>
              <a:rPr lang="en-US" sz="2400" dirty="0"/>
              <a:t> </a:t>
            </a:r>
            <a:r>
              <a:rPr lang="en-US" sz="2400" dirty="0" err="1"/>
              <a:t>bộ</a:t>
            </a:r>
            <a:r>
              <a:rPr lang="en-US" sz="2400" dirty="0"/>
              <a:t> </a:t>
            </a:r>
            <a:r>
              <a:rPr lang="en-US" sz="2400" dirty="0" err="1"/>
              <a:t>năm</a:t>
            </a:r>
            <a:r>
              <a:rPr lang="en-US" sz="2400" dirty="0"/>
              <a:t> 2018</a:t>
            </a:r>
            <a:endParaRPr lang="vi-VN" sz="3200" dirty="0"/>
          </a:p>
        </p:txBody>
      </p:sp>
    </p:spTree>
    <p:extLst>
      <p:ext uri="{BB962C8B-B14F-4D97-AF65-F5344CB8AC3E}">
        <p14:creationId xmlns:p14="http://schemas.microsoft.com/office/powerpoint/2010/main" val="1650974118"/>
      </p:ext>
    </p:extLst>
  </p:cSld>
  <p:clrMapOvr>
    <a:masterClrMapping/>
  </p:clrMapOvr>
  <p:transition spd="slow" advClick="0">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a:effectLst/>
              </a:rPr>
              <a:t>III. VỀ NỘI DUNG QUY CHẾ CHI TIÊU NỘI BỘ </a:t>
            </a:r>
          </a:p>
        </p:txBody>
      </p:sp>
      <p:sp>
        <p:nvSpPr>
          <p:cNvPr id="5" name="Rectangle 4"/>
          <p:cNvSpPr/>
          <p:nvPr/>
        </p:nvSpPr>
        <p:spPr>
          <a:xfrm>
            <a:off x="228600" y="1066800"/>
            <a:ext cx="8534400" cy="4524315"/>
          </a:xfrm>
          <a:prstGeom prst="rect">
            <a:avLst/>
          </a:prstGeom>
        </p:spPr>
        <p:txBody>
          <a:bodyPr wrap="square">
            <a:spAutoFit/>
          </a:bodyPr>
          <a:lstStyle/>
          <a:p>
            <a:pPr algn="just"/>
            <a:r>
              <a:rPr lang="en-US" sz="2400"/>
              <a:t>+ Khoản 1 Điều 12 về Chế độ phụ cấp đặc thù tại Trường Cao đẳng Lý Tự Trọng Thành phố Hồ Chí Minh.</a:t>
            </a:r>
            <a:endParaRPr lang="en-US" sz="2400" b="1" i="1"/>
          </a:p>
          <a:p>
            <a:pPr algn="just"/>
            <a:r>
              <a:rPr lang="en-US" sz="2400"/>
              <a:t>+ Khoản 4 Điều 12 về phụ cấp cho cá nhân có vị trí việc làm gắn với công tác quản lý, hỗ trợ, phục vụ hoạt động giáo dục nghề nghiệp.</a:t>
            </a:r>
            <a:endParaRPr lang="en-US" sz="2400" b="1" i="1"/>
          </a:p>
          <a:p>
            <a:pPr algn="just"/>
            <a:r>
              <a:rPr lang="en-US" sz="2400"/>
              <a:t>+ Khoản 3 Điều 15 về tiền thưởng Ngày Nhà giáo Việt Nam, tiền thưởng Tết Dương lịch, tiền trang phục, các khoản phụ cấp thu hút lao động, các khoản phụ cấp khác do đảm bảo công việc để thực hiện các dự án trong năm 2019.</a:t>
            </a:r>
            <a:endParaRPr lang="en-US" sz="2400" b="1" i="1"/>
          </a:p>
          <a:p>
            <a:pPr algn="just"/>
            <a:r>
              <a:rPr lang="en-US" sz="2400"/>
              <a:t>+ Khoản 1 Điều 17 về hệ số tăng thêm (Htt) căn cứ theo xếp loại thi đua hàng tháng, tiền thưởng Tết Nguyên đán, tiền trực các lớp học buổi tối</a:t>
            </a:r>
            <a:r>
              <a:rPr lang="en-US" sz="2400" smtClean="0"/>
              <a:t>.</a:t>
            </a:r>
            <a:endParaRPr lang="en-US" sz="2400" b="1" i="1"/>
          </a:p>
        </p:txBody>
      </p:sp>
    </p:spTree>
    <p:extLst>
      <p:ext uri="{BB962C8B-B14F-4D97-AF65-F5344CB8AC3E}">
        <p14:creationId xmlns:p14="http://schemas.microsoft.com/office/powerpoint/2010/main" val="198792560"/>
      </p:ext>
    </p:extLst>
  </p:cSld>
  <p:clrMapOvr>
    <a:masterClrMapping/>
  </p:clrMapOvr>
  <p:transition spd="slow" advClick="0">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pPr algn="l"/>
            <a:r>
              <a:rPr lang="en-US" sz="2000">
                <a:effectLst/>
              </a:rPr>
              <a:t>III. VỀ NỘI DUNG QUY CHẾ CHI TIÊU NỘI BỘ </a:t>
            </a:r>
          </a:p>
        </p:txBody>
      </p:sp>
      <p:sp>
        <p:nvSpPr>
          <p:cNvPr id="5" name="Rectangle 4"/>
          <p:cNvSpPr/>
          <p:nvPr/>
        </p:nvSpPr>
        <p:spPr>
          <a:xfrm>
            <a:off x="228600" y="1066800"/>
            <a:ext cx="8534400" cy="3785652"/>
          </a:xfrm>
          <a:prstGeom prst="rect">
            <a:avLst/>
          </a:prstGeom>
        </p:spPr>
        <p:txBody>
          <a:bodyPr wrap="square">
            <a:spAutoFit/>
          </a:bodyPr>
          <a:lstStyle/>
          <a:p>
            <a:pPr algn="just"/>
            <a:r>
              <a:rPr lang="en-US" sz="2400"/>
              <a:t>+ Khoản 3 Điều 22 về biểu giá thanh toán giờ thỉnh giảng.</a:t>
            </a:r>
            <a:endParaRPr lang="en-US" sz="2400" b="1" i="1"/>
          </a:p>
          <a:p>
            <a:pPr algn="just"/>
            <a:r>
              <a:rPr lang="en-US" sz="2400"/>
              <a:t>+ Khoản 2 Điều 24 về bồi dưỡng nghiệp vụ chuyên môn.</a:t>
            </a:r>
            <a:endParaRPr lang="en-US" sz="2400" b="1" i="1"/>
          </a:p>
          <a:p>
            <a:pPr algn="just"/>
            <a:r>
              <a:rPr lang="en-US" sz="2400"/>
              <a:t>+ Khoản 2 Điều 25 về bồi dưỡng cho CB-VC khối hành chính gián tiếp tham gia các buổi tập huấn, học tập chính trị.</a:t>
            </a:r>
            <a:endParaRPr lang="en-US" sz="2400" b="1" i="1"/>
          </a:p>
          <a:p>
            <a:pPr algn="just"/>
            <a:r>
              <a:rPr lang="en-US" sz="2400"/>
              <a:t>+ Điều 29 Mua sắm, sửa chữa tài sản dùng cho công tác chuyên môn.</a:t>
            </a:r>
            <a:endParaRPr lang="en-US" sz="2400" b="1" i="1"/>
          </a:p>
          <a:p>
            <a:pPr algn="just"/>
            <a:r>
              <a:rPr lang="en-US" sz="2400"/>
              <a:t>+ Khoản 1 Điều 33 về mức thu lệ phí học trước, học lại học phần của học sinh, sinh viên năm học 2018-2019, mức thu lệ phí ôn thi lại tốt nghiệp của học sinh, sinh viên đối với lớp tổ chức riêng.</a:t>
            </a:r>
            <a:endParaRPr lang="en-US" sz="2400" b="1" i="1"/>
          </a:p>
          <a:p>
            <a:pPr algn="just"/>
            <a:r>
              <a:rPr lang="en-US" sz="2400"/>
              <a:t>+ Khoản 3 Điều 37 về phương án chi trả thu nhập tăng thêm</a:t>
            </a:r>
            <a:endParaRPr lang="vi-VN" sz="3200"/>
          </a:p>
        </p:txBody>
      </p:sp>
    </p:spTree>
    <p:extLst>
      <p:ext uri="{BB962C8B-B14F-4D97-AF65-F5344CB8AC3E}">
        <p14:creationId xmlns:p14="http://schemas.microsoft.com/office/powerpoint/2010/main" val="3763615849"/>
      </p:ext>
    </p:extLst>
  </p:cSld>
  <p:clrMapOvr>
    <a:masterClrMapping/>
  </p:clrMapOvr>
  <p:transition spd="slow" advClick="0">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152400" y="193675"/>
            <a:ext cx="8001000" cy="492125"/>
          </a:xfrm>
        </p:spPr>
        <p:txBody>
          <a:bodyPr/>
          <a:lstStyle/>
          <a:p>
            <a:pPr algn="l"/>
            <a:r>
              <a:rPr lang="en-US" sz="2000" smtClean="0">
                <a:effectLst/>
              </a:rPr>
              <a:t>IV. VỀ </a:t>
            </a:r>
            <a:r>
              <a:rPr lang="en-US" sz="2000">
                <a:effectLst/>
              </a:rPr>
              <a:t>CÁC DANH HIỆU THI ĐUA CHÍNH QUYỀN, ĐẢNG, ĐOÀN THỂ CỦA TẬP THỂ VÀ CÁ NHÂN</a:t>
            </a:r>
          </a:p>
        </p:txBody>
      </p:sp>
      <p:graphicFrame>
        <p:nvGraphicFramePr>
          <p:cNvPr id="2" name="Table 1"/>
          <p:cNvGraphicFramePr>
            <a:graphicFrameLocks noGrp="1"/>
          </p:cNvGraphicFramePr>
          <p:nvPr>
            <p:extLst>
              <p:ext uri="{D42A27DB-BD31-4B8C-83A1-F6EECF244321}">
                <p14:modId xmlns:p14="http://schemas.microsoft.com/office/powerpoint/2010/main" val="1746217612"/>
              </p:ext>
            </p:extLst>
          </p:nvPr>
        </p:nvGraphicFramePr>
        <p:xfrm>
          <a:off x="533400" y="1219200"/>
          <a:ext cx="7772399" cy="4981307"/>
        </p:xfrm>
        <a:graphic>
          <a:graphicData uri="http://schemas.openxmlformats.org/drawingml/2006/table">
            <a:tbl>
              <a:tblPr firstRow="1" firstCol="1" bandRow="1">
                <a:tableStyleId>{5C22544A-7EE6-4342-B048-85BDC9FD1C3A}</a:tableStyleId>
              </a:tblPr>
              <a:tblGrid>
                <a:gridCol w="675364">
                  <a:extLst>
                    <a:ext uri="{9D8B030D-6E8A-4147-A177-3AD203B41FA5}">
                      <a16:colId xmlns="" xmlns:a16="http://schemas.microsoft.com/office/drawing/2014/main" val="4095865598"/>
                    </a:ext>
                  </a:extLst>
                </a:gridCol>
                <a:gridCol w="2414867">
                  <a:extLst>
                    <a:ext uri="{9D8B030D-6E8A-4147-A177-3AD203B41FA5}">
                      <a16:colId xmlns="" xmlns:a16="http://schemas.microsoft.com/office/drawing/2014/main" val="1844291920"/>
                    </a:ext>
                  </a:extLst>
                </a:gridCol>
                <a:gridCol w="2715658">
                  <a:extLst>
                    <a:ext uri="{9D8B030D-6E8A-4147-A177-3AD203B41FA5}">
                      <a16:colId xmlns="" xmlns:a16="http://schemas.microsoft.com/office/drawing/2014/main" val="1138539843"/>
                    </a:ext>
                  </a:extLst>
                </a:gridCol>
                <a:gridCol w="1966510">
                  <a:extLst>
                    <a:ext uri="{9D8B030D-6E8A-4147-A177-3AD203B41FA5}">
                      <a16:colId xmlns="" xmlns:a16="http://schemas.microsoft.com/office/drawing/2014/main" val="2977776741"/>
                    </a:ext>
                  </a:extLst>
                </a:gridCol>
              </a:tblGrid>
              <a:tr h="457199">
                <a:tc>
                  <a:txBody>
                    <a:bodyPr/>
                    <a:lstStyle/>
                    <a:p>
                      <a:pPr algn="ctr">
                        <a:lnSpc>
                          <a:spcPct val="115000"/>
                        </a:lnSpc>
                        <a:spcAft>
                          <a:spcPts val="600"/>
                        </a:spcAft>
                      </a:pPr>
                      <a:r>
                        <a:rPr lang="en-US" sz="1700" dirty="0">
                          <a:effectLst/>
                          <a:latin typeface="+mj-lt"/>
                        </a:rPr>
                        <a:t>TT</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dirty="0" err="1">
                          <a:effectLst/>
                          <a:latin typeface="+mj-lt"/>
                        </a:rPr>
                        <a:t>Đối</a:t>
                      </a:r>
                      <a:r>
                        <a:rPr lang="en-US" sz="1700" dirty="0">
                          <a:effectLst/>
                          <a:latin typeface="+mj-lt"/>
                        </a:rPr>
                        <a:t> </a:t>
                      </a:r>
                      <a:r>
                        <a:rPr lang="en-US" sz="1700" dirty="0" err="1">
                          <a:effectLst/>
                          <a:latin typeface="+mj-lt"/>
                        </a:rPr>
                        <a:t>tượng</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a:effectLst/>
                          <a:latin typeface="+mj-lt"/>
                        </a:rPr>
                        <a:t>Kết quả thực hiện</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dirty="0" err="1">
                          <a:effectLst/>
                          <a:latin typeface="+mj-lt"/>
                        </a:rPr>
                        <a:t>Đánh</a:t>
                      </a:r>
                      <a:r>
                        <a:rPr lang="en-US" sz="1700" dirty="0">
                          <a:effectLst/>
                          <a:latin typeface="+mj-lt"/>
                        </a:rPr>
                        <a:t> </a:t>
                      </a:r>
                      <a:r>
                        <a:rPr lang="en-US" sz="1700" dirty="0" err="1">
                          <a:effectLst/>
                          <a:latin typeface="+mj-lt"/>
                        </a:rPr>
                        <a:t>giá</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953588247"/>
                  </a:ext>
                </a:extLst>
              </a:tr>
              <a:tr h="222008">
                <a:tc gridSpan="4">
                  <a:txBody>
                    <a:bodyPr/>
                    <a:lstStyle/>
                    <a:p>
                      <a:pPr algn="l">
                        <a:lnSpc>
                          <a:spcPct val="115000"/>
                        </a:lnSpc>
                        <a:spcAft>
                          <a:spcPts val="600"/>
                        </a:spcAft>
                      </a:pPr>
                      <a:r>
                        <a:rPr lang="en-US" sz="1700" dirty="0" smtClean="0">
                          <a:effectLst/>
                          <a:latin typeface="+mj-lt"/>
                        </a:rPr>
                        <a:t>I. </a:t>
                      </a:r>
                      <a:r>
                        <a:rPr lang="en-US" sz="1700" dirty="0" err="1" smtClean="0">
                          <a:effectLst/>
                          <a:latin typeface="+mj-lt"/>
                        </a:rPr>
                        <a:t>Tập</a:t>
                      </a:r>
                      <a:r>
                        <a:rPr lang="en-US" sz="1700" dirty="0" smtClean="0">
                          <a:effectLst/>
                          <a:latin typeface="+mj-lt"/>
                        </a:rPr>
                        <a:t> </a:t>
                      </a:r>
                      <a:r>
                        <a:rPr lang="en-US" sz="1700" dirty="0" err="1" smtClean="0">
                          <a:effectLst/>
                          <a:latin typeface="+mj-lt"/>
                        </a:rPr>
                        <a:t>thể</a:t>
                      </a:r>
                      <a:endParaRPr lang="en-US" sz="1700" dirty="0" smtClean="0">
                        <a:effectLst/>
                        <a:latin typeface="+mj-lt"/>
                      </a:endParaRPr>
                    </a:p>
                  </a:txBody>
                  <a:tcPr marL="32142" marR="321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nSpc>
                          <a:spcPct val="115000"/>
                        </a:lnSpc>
                        <a:spcAft>
                          <a:spcPts val="600"/>
                        </a:spcAft>
                      </a:pPr>
                      <a:endParaRPr lang="en-US" sz="1400">
                        <a:effectLst/>
                        <a:latin typeface="VNI-Times" pitchFamily="2" charset="0"/>
                        <a:ea typeface="Times New Roman" panose="02020603050405020304" pitchFamily="18" charset="0"/>
                        <a:cs typeface="Times New Roman" panose="02020603050405020304" pitchFamily="18" charset="0"/>
                      </a:endParaRPr>
                    </a:p>
                  </a:txBody>
                  <a:tcPr marL="32142" marR="32142" marT="0" marB="0"/>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39120213"/>
                  </a:ext>
                </a:extLst>
              </a:tr>
              <a:tr h="645269">
                <a:tc>
                  <a:txBody>
                    <a:bodyPr/>
                    <a:lstStyle/>
                    <a:p>
                      <a:pPr algn="ctr">
                        <a:lnSpc>
                          <a:spcPct val="115000"/>
                        </a:lnSpc>
                        <a:spcAft>
                          <a:spcPts val="600"/>
                        </a:spcAft>
                      </a:pPr>
                      <a:r>
                        <a:rPr lang="en-US" sz="1700">
                          <a:effectLst/>
                          <a:latin typeface="+mj-lt"/>
                        </a:rPr>
                        <a:t>1</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1700" dirty="0" err="1">
                          <a:effectLst/>
                          <a:latin typeface="+mj-lt"/>
                        </a:rPr>
                        <a:t>Chính</a:t>
                      </a:r>
                      <a:r>
                        <a:rPr lang="en-US" sz="1700" dirty="0">
                          <a:effectLst/>
                          <a:latin typeface="+mj-lt"/>
                        </a:rPr>
                        <a:t> </a:t>
                      </a:r>
                      <a:r>
                        <a:rPr lang="en-US" sz="1700" dirty="0" err="1">
                          <a:effectLst/>
                          <a:latin typeface="+mj-lt"/>
                        </a:rPr>
                        <a:t>quyền</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a:effectLst/>
                          <a:latin typeface="+mj-lt"/>
                        </a:rPr>
                        <a:t>Tập thể </a:t>
                      </a:r>
                      <a:r>
                        <a:rPr lang="en-US" sz="1700" smtClean="0">
                          <a:effectLst/>
                          <a:latin typeface="+mj-lt"/>
                        </a:rPr>
                        <a:t>xuất </a:t>
                      </a:r>
                      <a:r>
                        <a:rPr lang="en-US" sz="1700">
                          <a:effectLst/>
                          <a:latin typeface="+mj-lt"/>
                        </a:rPr>
                        <a:t>sắc</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smtClean="0">
                          <a:solidFill>
                            <a:schemeClr val="accent2"/>
                          </a:solidFill>
                          <a:effectLst/>
                          <a:latin typeface="+mj-lt"/>
                          <a:ea typeface="+mn-ea"/>
                          <a:cs typeface="+mn-cs"/>
                        </a:rPr>
                        <a:t>Đạt</a:t>
                      </a:r>
                      <a:endParaRPr lang="en-US" sz="17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980819616"/>
                  </a:ext>
                </a:extLst>
              </a:tr>
              <a:tr h="464079">
                <a:tc>
                  <a:txBody>
                    <a:bodyPr/>
                    <a:lstStyle/>
                    <a:p>
                      <a:pPr algn="ctr">
                        <a:lnSpc>
                          <a:spcPct val="115000"/>
                        </a:lnSpc>
                        <a:spcAft>
                          <a:spcPts val="600"/>
                        </a:spcAft>
                      </a:pPr>
                      <a:r>
                        <a:rPr lang="en-US" sz="1700">
                          <a:effectLst/>
                          <a:latin typeface="+mj-lt"/>
                        </a:rPr>
                        <a:t>2</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1700" dirty="0" err="1">
                          <a:effectLst/>
                          <a:latin typeface="+mj-lt"/>
                        </a:rPr>
                        <a:t>Đảng</a:t>
                      </a:r>
                      <a:r>
                        <a:rPr lang="en-US" sz="1700" dirty="0">
                          <a:effectLst/>
                          <a:latin typeface="+mj-lt"/>
                        </a:rPr>
                        <a:t> </a:t>
                      </a:r>
                      <a:r>
                        <a:rPr lang="en-US" sz="1700" dirty="0" err="1">
                          <a:effectLst/>
                          <a:latin typeface="+mj-lt"/>
                        </a:rPr>
                        <a:t>bộ</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err="1" smtClean="0">
                          <a:effectLst/>
                          <a:latin typeface="+mj-lt"/>
                        </a:rPr>
                        <a:t>Hoàn</a:t>
                      </a:r>
                      <a:r>
                        <a:rPr lang="en-US" sz="1700" baseline="0" dirty="0" smtClean="0">
                          <a:effectLst/>
                          <a:latin typeface="+mj-lt"/>
                        </a:rPr>
                        <a:t> </a:t>
                      </a:r>
                      <a:r>
                        <a:rPr lang="en-US" sz="1700" baseline="0" dirty="0" err="1" smtClean="0">
                          <a:effectLst/>
                          <a:latin typeface="+mj-lt"/>
                        </a:rPr>
                        <a:t>thành</a:t>
                      </a:r>
                      <a:r>
                        <a:rPr lang="en-US" sz="1700" baseline="0" dirty="0" smtClean="0">
                          <a:effectLst/>
                          <a:latin typeface="+mj-lt"/>
                        </a:rPr>
                        <a:t> </a:t>
                      </a:r>
                      <a:r>
                        <a:rPr lang="en-US" sz="1700" baseline="0" dirty="0" err="1" smtClean="0">
                          <a:effectLst/>
                          <a:latin typeface="+mj-lt"/>
                        </a:rPr>
                        <a:t>xuất</a:t>
                      </a:r>
                      <a:r>
                        <a:rPr lang="en-US" sz="1700" baseline="0" dirty="0" smtClean="0">
                          <a:effectLst/>
                          <a:latin typeface="+mj-lt"/>
                        </a:rPr>
                        <a:t> </a:t>
                      </a:r>
                      <a:r>
                        <a:rPr lang="en-US" sz="1700" baseline="0" dirty="0" err="1" smtClean="0">
                          <a:effectLst/>
                          <a:latin typeface="+mj-lt"/>
                        </a:rPr>
                        <a:t>sắc</a:t>
                      </a:r>
                      <a:r>
                        <a:rPr lang="en-US" sz="1700" baseline="0" dirty="0" smtClean="0">
                          <a:effectLst/>
                          <a:latin typeface="+mj-lt"/>
                        </a:rPr>
                        <a:t> </a:t>
                      </a:r>
                      <a:r>
                        <a:rPr lang="en-US" sz="1700" baseline="0" dirty="0" err="1" smtClean="0">
                          <a:effectLst/>
                          <a:latin typeface="+mj-lt"/>
                        </a:rPr>
                        <a:t>nhiệm</a:t>
                      </a:r>
                      <a:r>
                        <a:rPr lang="en-US" sz="1700" baseline="0" dirty="0" smtClean="0">
                          <a:effectLst/>
                          <a:latin typeface="+mj-lt"/>
                        </a:rPr>
                        <a:t> </a:t>
                      </a:r>
                      <a:r>
                        <a:rPr lang="en-US" sz="1700" baseline="0" dirty="0" err="1" smtClean="0">
                          <a:effectLst/>
                          <a:latin typeface="+mj-lt"/>
                        </a:rPr>
                        <a:t>vụ</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smtClean="0">
                          <a:solidFill>
                            <a:schemeClr val="accent2"/>
                          </a:solidFill>
                          <a:effectLst/>
                          <a:latin typeface="+mj-lt"/>
                          <a:ea typeface="+mn-ea"/>
                          <a:cs typeface="+mn-cs"/>
                        </a:rPr>
                        <a:t>Đạt</a:t>
                      </a:r>
                      <a:endParaRPr lang="en-US" sz="17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972547920"/>
                  </a:ext>
                </a:extLst>
              </a:tr>
              <a:tr h="464079">
                <a:tc>
                  <a:txBody>
                    <a:bodyPr/>
                    <a:lstStyle/>
                    <a:p>
                      <a:pPr algn="ctr">
                        <a:lnSpc>
                          <a:spcPct val="115000"/>
                        </a:lnSpc>
                        <a:spcAft>
                          <a:spcPts val="600"/>
                        </a:spcAft>
                      </a:pPr>
                      <a:r>
                        <a:rPr lang="en-US" sz="1700">
                          <a:effectLst/>
                          <a:latin typeface="+mj-lt"/>
                        </a:rPr>
                        <a:t>3</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1700" dirty="0" err="1">
                          <a:effectLst/>
                          <a:latin typeface="+mj-lt"/>
                        </a:rPr>
                        <a:t>Công</a:t>
                      </a:r>
                      <a:r>
                        <a:rPr lang="en-US" sz="1700" dirty="0">
                          <a:effectLst/>
                          <a:latin typeface="+mj-lt"/>
                        </a:rPr>
                        <a:t> </a:t>
                      </a:r>
                      <a:r>
                        <a:rPr lang="en-US" sz="1700" dirty="0" err="1">
                          <a:effectLst/>
                          <a:latin typeface="+mj-lt"/>
                        </a:rPr>
                        <a:t>đoàn</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err="1">
                          <a:effectLst/>
                          <a:latin typeface="+mj-lt"/>
                        </a:rPr>
                        <a:t>Công</a:t>
                      </a:r>
                      <a:r>
                        <a:rPr lang="en-US" sz="1700" dirty="0">
                          <a:effectLst/>
                          <a:latin typeface="+mj-lt"/>
                        </a:rPr>
                        <a:t> </a:t>
                      </a:r>
                      <a:r>
                        <a:rPr lang="en-US" sz="1700" dirty="0" err="1">
                          <a:effectLst/>
                          <a:latin typeface="+mj-lt"/>
                        </a:rPr>
                        <a:t>đoàn</a:t>
                      </a:r>
                      <a:r>
                        <a:rPr lang="en-US" sz="1700" dirty="0">
                          <a:effectLst/>
                          <a:latin typeface="+mj-lt"/>
                        </a:rPr>
                        <a:t> </a:t>
                      </a:r>
                      <a:r>
                        <a:rPr lang="en-US" sz="1700" dirty="0" err="1">
                          <a:effectLst/>
                          <a:latin typeface="+mj-lt"/>
                        </a:rPr>
                        <a:t>cơ</a:t>
                      </a:r>
                      <a:r>
                        <a:rPr lang="en-US" sz="1700" dirty="0">
                          <a:effectLst/>
                          <a:latin typeface="+mj-lt"/>
                        </a:rPr>
                        <a:t> </a:t>
                      </a:r>
                      <a:r>
                        <a:rPr lang="en-US" sz="1700" dirty="0" err="1">
                          <a:effectLst/>
                          <a:latin typeface="+mj-lt"/>
                        </a:rPr>
                        <a:t>sở</a:t>
                      </a:r>
                      <a:r>
                        <a:rPr lang="en-US" sz="1700" dirty="0">
                          <a:effectLst/>
                          <a:latin typeface="+mj-lt"/>
                        </a:rPr>
                        <a:t> </a:t>
                      </a:r>
                      <a:r>
                        <a:rPr lang="en-US" sz="1700" dirty="0" err="1">
                          <a:effectLst/>
                          <a:latin typeface="+mj-lt"/>
                        </a:rPr>
                        <a:t>vững</a:t>
                      </a:r>
                      <a:r>
                        <a:rPr lang="en-US" sz="1700" dirty="0">
                          <a:effectLst/>
                          <a:latin typeface="+mj-lt"/>
                        </a:rPr>
                        <a:t> </a:t>
                      </a:r>
                      <a:r>
                        <a:rPr lang="en-US" sz="1700" dirty="0" err="1">
                          <a:effectLst/>
                          <a:latin typeface="+mj-lt"/>
                        </a:rPr>
                        <a:t>mạnh</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dirty="0" err="1" smtClean="0">
                          <a:solidFill>
                            <a:schemeClr val="accent2"/>
                          </a:solidFill>
                          <a:effectLst/>
                          <a:latin typeface="+mj-lt"/>
                          <a:ea typeface="+mn-ea"/>
                          <a:cs typeface="+mn-cs"/>
                        </a:rPr>
                        <a:t>Đạt</a:t>
                      </a:r>
                      <a:endParaRPr lang="en-US" sz="1700" b="1" i="0" dirty="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90312586"/>
                  </a:ext>
                </a:extLst>
              </a:tr>
              <a:tr h="496361">
                <a:tc>
                  <a:txBody>
                    <a:bodyPr/>
                    <a:lstStyle/>
                    <a:p>
                      <a:pPr algn="ctr">
                        <a:lnSpc>
                          <a:spcPct val="115000"/>
                        </a:lnSpc>
                        <a:spcAft>
                          <a:spcPts val="600"/>
                        </a:spcAft>
                      </a:pPr>
                      <a:r>
                        <a:rPr lang="en-US" sz="1700">
                          <a:effectLst/>
                          <a:latin typeface="+mj-lt"/>
                        </a:rPr>
                        <a:t>4</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1700" dirty="0" err="1">
                          <a:effectLst/>
                          <a:latin typeface="+mj-lt"/>
                        </a:rPr>
                        <a:t>Đoàn</a:t>
                      </a:r>
                      <a:r>
                        <a:rPr lang="en-US" sz="1700" dirty="0">
                          <a:effectLst/>
                          <a:latin typeface="+mj-lt"/>
                        </a:rPr>
                        <a:t> TNCS</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err="1">
                          <a:effectLst/>
                          <a:latin typeface="+mj-lt"/>
                        </a:rPr>
                        <a:t>Xuất</a:t>
                      </a:r>
                      <a:r>
                        <a:rPr lang="en-US" sz="1700" dirty="0">
                          <a:effectLst/>
                          <a:latin typeface="+mj-lt"/>
                        </a:rPr>
                        <a:t> </a:t>
                      </a:r>
                      <a:r>
                        <a:rPr lang="en-US" sz="1700" dirty="0" err="1">
                          <a:effectLst/>
                          <a:latin typeface="+mj-lt"/>
                        </a:rPr>
                        <a:t>sắc</a:t>
                      </a:r>
                      <a:r>
                        <a:rPr lang="en-US" sz="1700" dirty="0">
                          <a:effectLst/>
                          <a:latin typeface="+mj-lt"/>
                        </a:rPr>
                        <a:t> </a:t>
                      </a:r>
                      <a:r>
                        <a:rPr lang="en-US" sz="1700" dirty="0" err="1">
                          <a:effectLst/>
                          <a:latin typeface="+mj-lt"/>
                        </a:rPr>
                        <a:t>cấp</a:t>
                      </a:r>
                      <a:r>
                        <a:rPr lang="en-US" sz="1700" dirty="0">
                          <a:effectLst/>
                          <a:latin typeface="+mj-lt"/>
                        </a:rPr>
                        <a:t> </a:t>
                      </a:r>
                      <a:r>
                        <a:rPr lang="en-US" sz="1700" dirty="0" err="1">
                          <a:effectLst/>
                          <a:latin typeface="+mj-lt"/>
                        </a:rPr>
                        <a:t>Thành</a:t>
                      </a:r>
                      <a:r>
                        <a:rPr lang="en-US" sz="1700" dirty="0">
                          <a:effectLst/>
                          <a:latin typeface="+mj-lt"/>
                        </a:rPr>
                        <a:t> </a:t>
                      </a:r>
                      <a:r>
                        <a:rPr lang="en-US" sz="1700" dirty="0" err="1">
                          <a:effectLst/>
                          <a:latin typeface="+mj-lt"/>
                        </a:rPr>
                        <a:t>đoàn</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smtClean="0">
                          <a:solidFill>
                            <a:schemeClr val="accent2"/>
                          </a:solidFill>
                          <a:effectLst/>
                          <a:latin typeface="+mj-lt"/>
                          <a:ea typeface="+mn-ea"/>
                          <a:cs typeface="+mn-cs"/>
                        </a:rPr>
                        <a:t>Đạt</a:t>
                      </a:r>
                      <a:endParaRPr lang="en-US" sz="17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145146769"/>
                  </a:ext>
                </a:extLst>
              </a:tr>
              <a:tr h="368726">
                <a:tc>
                  <a:txBody>
                    <a:bodyPr/>
                    <a:lstStyle/>
                    <a:p>
                      <a:pPr algn="ctr">
                        <a:lnSpc>
                          <a:spcPct val="115000"/>
                        </a:lnSpc>
                        <a:spcAft>
                          <a:spcPts val="600"/>
                        </a:spcAft>
                      </a:pPr>
                      <a:r>
                        <a:rPr lang="en-US" sz="1700">
                          <a:effectLst/>
                          <a:latin typeface="+mj-lt"/>
                        </a:rPr>
                        <a:t>5</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1700" dirty="0" err="1">
                          <a:effectLst/>
                          <a:latin typeface="+mj-lt"/>
                        </a:rPr>
                        <a:t>Hội</a:t>
                      </a:r>
                      <a:r>
                        <a:rPr lang="en-US" sz="1700" dirty="0">
                          <a:effectLst/>
                          <a:latin typeface="+mj-lt"/>
                        </a:rPr>
                        <a:t> </a:t>
                      </a:r>
                      <a:r>
                        <a:rPr lang="en-US" sz="1700" dirty="0" err="1">
                          <a:effectLst/>
                          <a:latin typeface="+mj-lt"/>
                        </a:rPr>
                        <a:t>sinh</a:t>
                      </a:r>
                      <a:r>
                        <a:rPr lang="en-US" sz="1700" dirty="0">
                          <a:effectLst/>
                          <a:latin typeface="+mj-lt"/>
                        </a:rPr>
                        <a:t> </a:t>
                      </a:r>
                      <a:r>
                        <a:rPr lang="en-US" sz="1700" dirty="0" err="1">
                          <a:effectLst/>
                          <a:latin typeface="+mj-lt"/>
                        </a:rPr>
                        <a:t>viên</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err="1">
                          <a:effectLst/>
                          <a:latin typeface="+mj-lt"/>
                        </a:rPr>
                        <a:t>Xuất</a:t>
                      </a:r>
                      <a:r>
                        <a:rPr lang="en-US" sz="1700" dirty="0">
                          <a:effectLst/>
                          <a:latin typeface="+mj-lt"/>
                        </a:rPr>
                        <a:t> </a:t>
                      </a:r>
                      <a:r>
                        <a:rPr lang="en-US" sz="1700" dirty="0" err="1">
                          <a:effectLst/>
                          <a:latin typeface="+mj-lt"/>
                        </a:rPr>
                        <a:t>sắc</a:t>
                      </a:r>
                      <a:r>
                        <a:rPr lang="en-US" sz="1700" dirty="0">
                          <a:effectLst/>
                          <a:latin typeface="+mj-lt"/>
                        </a:rPr>
                        <a:t> </a:t>
                      </a:r>
                      <a:r>
                        <a:rPr lang="en-US" sz="1700" dirty="0" err="1">
                          <a:effectLst/>
                          <a:latin typeface="+mj-lt"/>
                        </a:rPr>
                        <a:t>cấp</a:t>
                      </a:r>
                      <a:r>
                        <a:rPr lang="en-US" sz="1700" dirty="0">
                          <a:effectLst/>
                          <a:latin typeface="+mj-lt"/>
                        </a:rPr>
                        <a:t> </a:t>
                      </a:r>
                      <a:r>
                        <a:rPr lang="en-US" sz="1700" dirty="0" err="1">
                          <a:effectLst/>
                          <a:latin typeface="+mj-lt"/>
                        </a:rPr>
                        <a:t>Thành</a:t>
                      </a:r>
                      <a:r>
                        <a:rPr lang="en-US" sz="1700" dirty="0">
                          <a:effectLst/>
                          <a:latin typeface="+mj-lt"/>
                        </a:rPr>
                        <a:t> </a:t>
                      </a:r>
                      <a:r>
                        <a:rPr lang="en-US" sz="1700" dirty="0" err="1">
                          <a:effectLst/>
                          <a:latin typeface="+mj-lt"/>
                        </a:rPr>
                        <a:t>Hội</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smtClean="0">
                          <a:solidFill>
                            <a:schemeClr val="accent2"/>
                          </a:solidFill>
                          <a:effectLst/>
                          <a:latin typeface="+mj-lt"/>
                          <a:ea typeface="+mn-ea"/>
                          <a:cs typeface="+mn-cs"/>
                        </a:rPr>
                        <a:t>Đạt</a:t>
                      </a:r>
                      <a:endParaRPr lang="en-US" sz="17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45402607"/>
                  </a:ext>
                </a:extLst>
              </a:tr>
              <a:tr h="464079">
                <a:tc>
                  <a:txBody>
                    <a:bodyPr/>
                    <a:lstStyle/>
                    <a:p>
                      <a:pPr algn="ctr">
                        <a:lnSpc>
                          <a:spcPct val="115000"/>
                        </a:lnSpc>
                        <a:spcAft>
                          <a:spcPts val="600"/>
                        </a:spcAft>
                      </a:pPr>
                      <a:r>
                        <a:rPr lang="en-US" sz="1700">
                          <a:effectLst/>
                          <a:latin typeface="+mj-lt"/>
                        </a:rPr>
                        <a:t>6</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600"/>
                        </a:spcAft>
                      </a:pPr>
                      <a:r>
                        <a:rPr lang="en-US" sz="1700" dirty="0" err="1">
                          <a:effectLst/>
                          <a:latin typeface="+mj-lt"/>
                        </a:rPr>
                        <a:t>Đơn</a:t>
                      </a:r>
                      <a:r>
                        <a:rPr lang="en-US" sz="1700" dirty="0">
                          <a:effectLst/>
                          <a:latin typeface="+mj-lt"/>
                        </a:rPr>
                        <a:t> </a:t>
                      </a:r>
                      <a:r>
                        <a:rPr lang="en-US" sz="1700" dirty="0" err="1">
                          <a:effectLst/>
                          <a:latin typeface="+mj-lt"/>
                        </a:rPr>
                        <a:t>vị</a:t>
                      </a:r>
                      <a:r>
                        <a:rPr lang="en-US" sz="1700" dirty="0">
                          <a:effectLst/>
                          <a:latin typeface="+mj-lt"/>
                        </a:rPr>
                        <a:t> </a:t>
                      </a:r>
                      <a:r>
                        <a:rPr lang="en-US" sz="1700" dirty="0" err="1">
                          <a:effectLst/>
                          <a:latin typeface="+mj-lt"/>
                        </a:rPr>
                        <a:t>trực</a:t>
                      </a:r>
                      <a:r>
                        <a:rPr lang="en-US" sz="1700" dirty="0">
                          <a:effectLst/>
                          <a:latin typeface="+mj-lt"/>
                        </a:rPr>
                        <a:t> </a:t>
                      </a:r>
                      <a:r>
                        <a:rPr lang="en-US" sz="1700" dirty="0" err="1">
                          <a:effectLst/>
                          <a:latin typeface="+mj-lt"/>
                        </a:rPr>
                        <a:t>thuộc</a:t>
                      </a:r>
                      <a:r>
                        <a:rPr lang="en-US" sz="1700" dirty="0">
                          <a:effectLst/>
                          <a:latin typeface="+mj-lt"/>
                        </a:rPr>
                        <a:t> </a:t>
                      </a:r>
                      <a:r>
                        <a:rPr lang="en-US" sz="1700" dirty="0" err="1">
                          <a:effectLst/>
                          <a:latin typeface="+mj-lt"/>
                        </a:rPr>
                        <a:t>trường</a:t>
                      </a:r>
                      <a:r>
                        <a:rPr lang="en-US" sz="1700" dirty="0">
                          <a:effectLst/>
                          <a:latin typeface="+mj-lt"/>
                        </a:rPr>
                        <a:t>: </a:t>
                      </a:r>
                      <a:r>
                        <a:rPr lang="en-US" sz="1700" dirty="0" err="1">
                          <a:effectLst/>
                          <a:latin typeface="+mj-lt"/>
                        </a:rPr>
                        <a:t>Tập</a:t>
                      </a:r>
                      <a:r>
                        <a:rPr lang="en-US" sz="1700" dirty="0">
                          <a:effectLst/>
                          <a:latin typeface="+mj-lt"/>
                        </a:rPr>
                        <a:t> </a:t>
                      </a:r>
                      <a:r>
                        <a:rPr lang="en-US" sz="1700" dirty="0" err="1">
                          <a:effectLst/>
                          <a:latin typeface="+mj-lt"/>
                        </a:rPr>
                        <a:t>thể</a:t>
                      </a:r>
                      <a:r>
                        <a:rPr lang="en-US" sz="1700" dirty="0">
                          <a:effectLst/>
                          <a:latin typeface="+mj-lt"/>
                        </a:rPr>
                        <a:t> LĐ </a:t>
                      </a:r>
                      <a:r>
                        <a:rPr lang="en-US" sz="1700" dirty="0" err="1">
                          <a:effectLst/>
                          <a:latin typeface="+mj-lt"/>
                        </a:rPr>
                        <a:t>xuất</a:t>
                      </a:r>
                      <a:r>
                        <a:rPr lang="en-US" sz="1700" dirty="0">
                          <a:effectLst/>
                          <a:latin typeface="+mj-lt"/>
                        </a:rPr>
                        <a:t> </a:t>
                      </a:r>
                      <a:r>
                        <a:rPr lang="en-US" sz="1700" dirty="0" err="1">
                          <a:effectLst/>
                          <a:latin typeface="+mj-lt"/>
                        </a:rPr>
                        <a:t>sắc</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smtClean="0">
                          <a:effectLst/>
                          <a:latin typeface="+mj-lt"/>
                        </a:rPr>
                        <a:t>21/23</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smtClean="0">
                          <a:solidFill>
                            <a:schemeClr val="accent2"/>
                          </a:solidFill>
                          <a:effectLst/>
                          <a:latin typeface="+mj-lt"/>
                        </a:rPr>
                        <a:t>91.3%, Đạt</a:t>
                      </a:r>
                      <a:endParaRPr lang="en-US" sz="17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056933385"/>
                  </a:ext>
                </a:extLst>
              </a:tr>
              <a:tr h="464079">
                <a:tc>
                  <a:txBody>
                    <a:bodyPr/>
                    <a:lstStyle/>
                    <a:p>
                      <a:pPr algn="ctr">
                        <a:lnSpc>
                          <a:spcPct val="115000"/>
                        </a:lnSpc>
                        <a:spcAft>
                          <a:spcPts val="600"/>
                        </a:spcAft>
                      </a:pPr>
                      <a:r>
                        <a:rPr lang="en-US" sz="1700" smtClean="0">
                          <a:effectLst/>
                          <a:latin typeface="+mj-lt"/>
                          <a:ea typeface="Times New Roman" panose="02020603050405020304" pitchFamily="18" charset="0"/>
                          <a:cs typeface="Times New Roman" panose="02020603050405020304" pitchFamily="18" charset="0"/>
                        </a:rPr>
                        <a:t>7</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600"/>
                        </a:spcAft>
                        <a:buClrTx/>
                        <a:buSzTx/>
                        <a:buFontTx/>
                        <a:buNone/>
                        <a:tabLst/>
                        <a:defRPr/>
                      </a:pPr>
                      <a:r>
                        <a:rPr lang="en-US" sz="1700" dirty="0" err="1" smtClean="0">
                          <a:effectLst/>
                          <a:latin typeface="+mj-lt"/>
                        </a:rPr>
                        <a:t>Đơn</a:t>
                      </a:r>
                      <a:r>
                        <a:rPr lang="en-US" sz="1700" dirty="0" smtClean="0">
                          <a:effectLst/>
                          <a:latin typeface="+mj-lt"/>
                        </a:rPr>
                        <a:t> </a:t>
                      </a:r>
                      <a:r>
                        <a:rPr lang="en-US" sz="1700" dirty="0" err="1" smtClean="0">
                          <a:effectLst/>
                          <a:latin typeface="+mj-lt"/>
                        </a:rPr>
                        <a:t>vị</a:t>
                      </a:r>
                      <a:r>
                        <a:rPr lang="en-US" sz="1700" dirty="0" smtClean="0">
                          <a:effectLst/>
                          <a:latin typeface="+mj-lt"/>
                        </a:rPr>
                        <a:t> </a:t>
                      </a:r>
                      <a:r>
                        <a:rPr lang="en-US" sz="1700" dirty="0" err="1" smtClean="0">
                          <a:effectLst/>
                          <a:latin typeface="+mj-lt"/>
                        </a:rPr>
                        <a:t>trực</a:t>
                      </a:r>
                      <a:r>
                        <a:rPr lang="en-US" sz="1700" dirty="0" smtClean="0">
                          <a:effectLst/>
                          <a:latin typeface="+mj-lt"/>
                        </a:rPr>
                        <a:t> </a:t>
                      </a:r>
                      <a:r>
                        <a:rPr lang="en-US" sz="1700" dirty="0" err="1" smtClean="0">
                          <a:effectLst/>
                          <a:latin typeface="+mj-lt"/>
                        </a:rPr>
                        <a:t>thuộc</a:t>
                      </a:r>
                      <a:r>
                        <a:rPr lang="en-US" sz="1700" dirty="0" smtClean="0">
                          <a:effectLst/>
                          <a:latin typeface="+mj-lt"/>
                        </a:rPr>
                        <a:t> </a:t>
                      </a:r>
                      <a:r>
                        <a:rPr lang="en-US" sz="1700" dirty="0" err="1" smtClean="0">
                          <a:effectLst/>
                          <a:latin typeface="+mj-lt"/>
                        </a:rPr>
                        <a:t>trường</a:t>
                      </a:r>
                      <a:r>
                        <a:rPr lang="en-US" sz="1700" dirty="0" smtClean="0">
                          <a:effectLst/>
                          <a:latin typeface="+mj-lt"/>
                        </a:rPr>
                        <a:t>: </a:t>
                      </a:r>
                      <a:r>
                        <a:rPr lang="en-US" sz="1700" dirty="0" err="1" smtClean="0">
                          <a:effectLst/>
                          <a:latin typeface="+mj-lt"/>
                        </a:rPr>
                        <a:t>Tập</a:t>
                      </a:r>
                      <a:r>
                        <a:rPr lang="en-US" sz="1700" dirty="0" smtClean="0">
                          <a:effectLst/>
                          <a:latin typeface="+mj-lt"/>
                        </a:rPr>
                        <a:t> </a:t>
                      </a:r>
                      <a:r>
                        <a:rPr lang="en-US" sz="1700" dirty="0" err="1" smtClean="0">
                          <a:effectLst/>
                          <a:latin typeface="+mj-lt"/>
                        </a:rPr>
                        <a:t>thể</a:t>
                      </a:r>
                      <a:r>
                        <a:rPr lang="en-US" sz="1700" dirty="0" smtClean="0">
                          <a:effectLst/>
                          <a:latin typeface="+mj-lt"/>
                        </a:rPr>
                        <a:t> LĐ </a:t>
                      </a:r>
                      <a:r>
                        <a:rPr lang="en-US" sz="1700" dirty="0" err="1" smtClean="0">
                          <a:effectLst/>
                          <a:latin typeface="+mj-lt"/>
                        </a:rPr>
                        <a:t>tiên</a:t>
                      </a:r>
                      <a:r>
                        <a:rPr lang="en-US" sz="1700" baseline="0" dirty="0" smtClean="0">
                          <a:effectLst/>
                          <a:latin typeface="+mj-lt"/>
                        </a:rPr>
                        <a:t> </a:t>
                      </a:r>
                      <a:r>
                        <a:rPr lang="en-US" sz="1700" baseline="0" dirty="0" err="1" smtClean="0">
                          <a:effectLst/>
                          <a:latin typeface="+mj-lt"/>
                        </a:rPr>
                        <a:t>tiến</a:t>
                      </a:r>
                      <a:endParaRPr lang="en-US" sz="1700" dirty="0" smtClean="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smtClean="0">
                          <a:effectLst/>
                          <a:latin typeface="+mj-lt"/>
                          <a:ea typeface="Times New Roman" panose="02020603050405020304" pitchFamily="18" charset="0"/>
                          <a:cs typeface="Times New Roman" panose="02020603050405020304" pitchFamily="18" charset="0"/>
                        </a:rPr>
                        <a:t>23/23</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smtClean="0">
                          <a:solidFill>
                            <a:schemeClr val="accent2"/>
                          </a:solidFill>
                          <a:effectLst/>
                          <a:latin typeface="+mj-lt"/>
                          <a:ea typeface="Times New Roman" panose="02020603050405020304" pitchFamily="18" charset="0"/>
                          <a:cs typeface="Times New Roman" panose="02020603050405020304" pitchFamily="18" charset="0"/>
                        </a:rPr>
                        <a:t>Đạt</a:t>
                      </a:r>
                      <a:endParaRPr lang="en-US" sz="17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464079">
                <a:tc>
                  <a:txBody>
                    <a:bodyPr/>
                    <a:lstStyle/>
                    <a:p>
                      <a:pPr algn="ctr">
                        <a:lnSpc>
                          <a:spcPct val="115000"/>
                        </a:lnSpc>
                        <a:spcAft>
                          <a:spcPts val="600"/>
                        </a:spcAft>
                      </a:pPr>
                      <a:r>
                        <a:rPr lang="en-US" sz="1700" smtClean="0">
                          <a:effectLst/>
                          <a:latin typeface="+mj-lt"/>
                          <a:ea typeface="Times New Roman" panose="02020603050405020304" pitchFamily="18" charset="0"/>
                          <a:cs typeface="Times New Roman" panose="02020603050405020304" pitchFamily="18" charset="0"/>
                        </a:rPr>
                        <a:t>8</a:t>
                      </a:r>
                      <a:endParaRPr lang="en-US" sz="17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600"/>
                        </a:spcAft>
                        <a:buClrTx/>
                        <a:buSzTx/>
                        <a:buFontTx/>
                        <a:buNone/>
                        <a:tabLst/>
                        <a:defRPr/>
                      </a:pPr>
                      <a:r>
                        <a:rPr lang="en-US" sz="1700" smtClean="0">
                          <a:effectLst/>
                          <a:latin typeface="+mj-lt"/>
                          <a:ea typeface="Times New Roman" panose="02020603050405020304" pitchFamily="18" charset="0"/>
                          <a:cs typeface="Times New Roman" panose="02020603050405020304" pitchFamily="18" charset="0"/>
                        </a:rPr>
                        <a:t>Tổ công đoàn vững mạnh xuất sắc</a:t>
                      </a: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1700" dirty="0" smtClean="0">
                          <a:effectLst/>
                          <a:latin typeface="+mj-lt"/>
                          <a:ea typeface="Times New Roman" panose="02020603050405020304" pitchFamily="18" charset="0"/>
                          <a:cs typeface="Times New Roman" panose="02020603050405020304" pitchFamily="18" charset="0"/>
                        </a:rPr>
                        <a:t>15/18 </a:t>
                      </a:r>
                      <a:r>
                        <a:rPr lang="en-US" sz="1700" dirty="0" err="1" smtClean="0">
                          <a:effectLst/>
                          <a:latin typeface="+mj-lt"/>
                          <a:ea typeface="Times New Roman" panose="02020603050405020304" pitchFamily="18" charset="0"/>
                          <a:cs typeface="Times New Roman" panose="02020603050405020304" pitchFamily="18" charset="0"/>
                        </a:rPr>
                        <a:t>tổ</a:t>
                      </a:r>
                      <a:endParaRPr lang="en-US" sz="17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1700" b="1" i="0" dirty="0" smtClean="0">
                          <a:solidFill>
                            <a:schemeClr val="accent2"/>
                          </a:solidFill>
                          <a:effectLst/>
                          <a:latin typeface="+mj-lt"/>
                          <a:ea typeface="Times New Roman" panose="02020603050405020304" pitchFamily="18" charset="0"/>
                          <a:cs typeface="Times New Roman" panose="02020603050405020304" pitchFamily="18" charset="0"/>
                        </a:rPr>
                        <a:t>83,3%, </a:t>
                      </a:r>
                      <a:r>
                        <a:rPr lang="en-US" sz="1700" b="1" i="0" dirty="0" err="1" smtClean="0">
                          <a:solidFill>
                            <a:schemeClr val="accent2"/>
                          </a:solidFill>
                          <a:effectLst/>
                          <a:latin typeface="+mj-lt"/>
                          <a:ea typeface="Times New Roman" panose="02020603050405020304" pitchFamily="18" charset="0"/>
                          <a:cs typeface="Times New Roman" panose="02020603050405020304" pitchFamily="18" charset="0"/>
                        </a:rPr>
                        <a:t>Đạt</a:t>
                      </a:r>
                      <a:endParaRPr lang="en-US" sz="1700" b="1" i="0" dirty="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868616293"/>
      </p:ext>
    </p:extLst>
  </p:cSld>
  <p:clrMapOvr>
    <a:masterClrMapping/>
  </p:clrMapOvr>
  <p:transition spd="slow" advClick="0">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152400" y="193675"/>
            <a:ext cx="8001000" cy="492125"/>
          </a:xfrm>
        </p:spPr>
        <p:txBody>
          <a:bodyPr/>
          <a:lstStyle/>
          <a:p>
            <a:pPr algn="l"/>
            <a:r>
              <a:rPr lang="en-US" sz="2000" smtClean="0">
                <a:effectLst/>
              </a:rPr>
              <a:t>IV. VỀ </a:t>
            </a:r>
            <a:r>
              <a:rPr lang="en-US" sz="2000">
                <a:effectLst/>
              </a:rPr>
              <a:t>CÁC DANH HIỆU THI ĐUA CHÍNH QUYỀN, ĐẢNG, ĐOÀN THỂ CỦA TẬP THỂ VÀ CÁ NHÂN</a:t>
            </a:r>
          </a:p>
        </p:txBody>
      </p:sp>
      <p:graphicFrame>
        <p:nvGraphicFramePr>
          <p:cNvPr id="2" name="Table 1"/>
          <p:cNvGraphicFramePr>
            <a:graphicFrameLocks noGrp="1"/>
          </p:cNvGraphicFramePr>
          <p:nvPr>
            <p:extLst>
              <p:ext uri="{D42A27DB-BD31-4B8C-83A1-F6EECF244321}">
                <p14:modId xmlns:p14="http://schemas.microsoft.com/office/powerpoint/2010/main" val="2945734442"/>
              </p:ext>
            </p:extLst>
          </p:nvPr>
        </p:nvGraphicFramePr>
        <p:xfrm>
          <a:off x="533401" y="1684324"/>
          <a:ext cx="7772399" cy="3992024"/>
        </p:xfrm>
        <a:graphic>
          <a:graphicData uri="http://schemas.openxmlformats.org/drawingml/2006/table">
            <a:tbl>
              <a:tblPr firstRow="1" firstCol="1" bandRow="1">
                <a:tableStyleId>{5C22544A-7EE6-4342-B048-85BDC9FD1C3A}</a:tableStyleId>
              </a:tblPr>
              <a:tblGrid>
                <a:gridCol w="675364">
                  <a:extLst>
                    <a:ext uri="{9D8B030D-6E8A-4147-A177-3AD203B41FA5}">
                      <a16:colId xmlns="" xmlns:a16="http://schemas.microsoft.com/office/drawing/2014/main" val="4095865598"/>
                    </a:ext>
                  </a:extLst>
                </a:gridCol>
                <a:gridCol w="2414867">
                  <a:extLst>
                    <a:ext uri="{9D8B030D-6E8A-4147-A177-3AD203B41FA5}">
                      <a16:colId xmlns="" xmlns:a16="http://schemas.microsoft.com/office/drawing/2014/main" val="1844291920"/>
                    </a:ext>
                  </a:extLst>
                </a:gridCol>
                <a:gridCol w="2715658">
                  <a:extLst>
                    <a:ext uri="{9D8B030D-6E8A-4147-A177-3AD203B41FA5}">
                      <a16:colId xmlns="" xmlns:a16="http://schemas.microsoft.com/office/drawing/2014/main" val="1138539843"/>
                    </a:ext>
                  </a:extLst>
                </a:gridCol>
                <a:gridCol w="1966510">
                  <a:extLst>
                    <a:ext uri="{9D8B030D-6E8A-4147-A177-3AD203B41FA5}">
                      <a16:colId xmlns="" xmlns:a16="http://schemas.microsoft.com/office/drawing/2014/main" val="2977776741"/>
                    </a:ext>
                  </a:extLst>
                </a:gridCol>
              </a:tblGrid>
              <a:tr h="457199">
                <a:tc>
                  <a:txBody>
                    <a:bodyPr/>
                    <a:lstStyle/>
                    <a:p>
                      <a:pPr algn="ctr">
                        <a:lnSpc>
                          <a:spcPct val="115000"/>
                        </a:lnSpc>
                        <a:spcAft>
                          <a:spcPts val="600"/>
                        </a:spcAft>
                      </a:pPr>
                      <a:r>
                        <a:rPr lang="en-US" sz="2000" dirty="0">
                          <a:effectLst/>
                          <a:latin typeface="+mj-lt"/>
                        </a:rPr>
                        <a:t>TT</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a:effectLst/>
                          <a:latin typeface="+mj-lt"/>
                        </a:rPr>
                        <a:t>Đối tượng</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a:effectLst/>
                          <a:latin typeface="+mj-lt"/>
                        </a:rPr>
                        <a:t>Kết quả thực hiện</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a:effectLst/>
                          <a:latin typeface="+mj-lt"/>
                        </a:rPr>
                        <a:t>Đánh giá</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953588247"/>
                  </a:ext>
                </a:extLst>
              </a:tr>
              <a:tr h="380145">
                <a:tc gridSpan="4">
                  <a:txBody>
                    <a:bodyPr/>
                    <a:lstStyle/>
                    <a:p>
                      <a:pPr algn="l">
                        <a:lnSpc>
                          <a:spcPct val="115000"/>
                        </a:lnSpc>
                        <a:spcAft>
                          <a:spcPts val="600"/>
                        </a:spcAft>
                      </a:pPr>
                      <a:r>
                        <a:rPr lang="en-US" sz="2000" b="1" i="0" dirty="0" smtClean="0">
                          <a:solidFill>
                            <a:schemeClr val="bg1"/>
                          </a:solidFill>
                          <a:effectLst/>
                          <a:latin typeface="+mj-lt"/>
                        </a:rPr>
                        <a:t>II. </a:t>
                      </a:r>
                      <a:r>
                        <a:rPr lang="en-US" sz="2000" b="1" i="0" dirty="0" err="1" smtClean="0">
                          <a:solidFill>
                            <a:schemeClr val="bg1"/>
                          </a:solidFill>
                          <a:effectLst/>
                          <a:latin typeface="+mj-lt"/>
                        </a:rPr>
                        <a:t>Cá</a:t>
                      </a:r>
                      <a:r>
                        <a:rPr lang="en-US" sz="2000" b="1" i="0" dirty="0" smtClean="0">
                          <a:solidFill>
                            <a:schemeClr val="bg1"/>
                          </a:solidFill>
                          <a:effectLst/>
                          <a:latin typeface="+mj-lt"/>
                        </a:rPr>
                        <a:t> </a:t>
                      </a:r>
                      <a:r>
                        <a:rPr lang="en-US" sz="2000" b="1" i="0" dirty="0" err="1" smtClean="0">
                          <a:solidFill>
                            <a:schemeClr val="bg1"/>
                          </a:solidFill>
                          <a:effectLst/>
                          <a:latin typeface="+mj-lt"/>
                        </a:rPr>
                        <a:t>nhân</a:t>
                      </a:r>
                      <a:endParaRPr lang="en-US" sz="2000" b="1" i="0" dirty="0">
                        <a:solidFill>
                          <a:schemeClr val="bg1"/>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nSpc>
                          <a:spcPct val="115000"/>
                        </a:lnSpc>
                        <a:spcAft>
                          <a:spcPts val="600"/>
                        </a:spcAft>
                      </a:pPr>
                      <a:endParaRPr lang="en-US" sz="1400">
                        <a:effectLst/>
                        <a:latin typeface="VNI-Times" pitchFamily="2" charset="0"/>
                        <a:ea typeface="Times New Roman" panose="02020603050405020304" pitchFamily="18" charset="0"/>
                        <a:cs typeface="Times New Roman" panose="02020603050405020304" pitchFamily="18" charset="0"/>
                      </a:endParaRPr>
                    </a:p>
                  </a:txBody>
                  <a:tcPr marL="32142" marR="32142" marT="0" marB="0"/>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379825302"/>
                  </a:ext>
                </a:extLst>
              </a:tr>
              <a:tr h="331449">
                <a:tc>
                  <a:txBody>
                    <a:bodyPr/>
                    <a:lstStyle/>
                    <a:p>
                      <a:pPr algn="ctr">
                        <a:lnSpc>
                          <a:spcPct val="115000"/>
                        </a:lnSpc>
                        <a:spcAft>
                          <a:spcPts val="600"/>
                        </a:spcAft>
                      </a:pPr>
                      <a:r>
                        <a:rPr lang="en-US" sz="2000">
                          <a:effectLst/>
                          <a:latin typeface="+mj-lt"/>
                        </a:rPr>
                        <a:t>1</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2000" dirty="0">
                          <a:effectLst/>
                          <a:latin typeface="+mj-lt"/>
                        </a:rPr>
                        <a:t>Lao </a:t>
                      </a:r>
                      <a:r>
                        <a:rPr lang="en-US" sz="2000" dirty="0" err="1">
                          <a:effectLst/>
                          <a:latin typeface="+mj-lt"/>
                        </a:rPr>
                        <a:t>động</a:t>
                      </a:r>
                      <a:r>
                        <a:rPr lang="en-US" sz="2000" dirty="0">
                          <a:effectLst/>
                          <a:latin typeface="+mj-lt"/>
                        </a:rPr>
                        <a:t> </a:t>
                      </a:r>
                      <a:r>
                        <a:rPr lang="en-US" sz="2000" dirty="0" err="1">
                          <a:effectLst/>
                          <a:latin typeface="+mj-lt"/>
                        </a:rPr>
                        <a:t>tiên</a:t>
                      </a:r>
                      <a:r>
                        <a:rPr lang="en-US" sz="2000" dirty="0">
                          <a:effectLst/>
                          <a:latin typeface="+mj-lt"/>
                        </a:rPr>
                        <a:t> </a:t>
                      </a:r>
                      <a:r>
                        <a:rPr lang="en-US" sz="2000" dirty="0" err="1">
                          <a:effectLst/>
                          <a:latin typeface="+mj-lt"/>
                        </a:rPr>
                        <a:t>tiến</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2000" smtClean="0">
                          <a:effectLst/>
                          <a:latin typeface="+mj-lt"/>
                        </a:rPr>
                        <a:t>305/324 </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b="1" i="0" smtClean="0">
                          <a:solidFill>
                            <a:schemeClr val="accent2"/>
                          </a:solidFill>
                          <a:effectLst/>
                          <a:latin typeface="+mj-lt"/>
                        </a:rPr>
                        <a:t>94%, </a:t>
                      </a:r>
                      <a:r>
                        <a:rPr lang="en-US" sz="2000" b="1" i="0" baseline="0" smtClean="0">
                          <a:solidFill>
                            <a:schemeClr val="accent2"/>
                          </a:solidFill>
                          <a:effectLst/>
                          <a:latin typeface="+mj-lt"/>
                        </a:rPr>
                        <a:t>Đạt</a:t>
                      </a:r>
                      <a:endParaRPr lang="en-US" sz="20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24928512"/>
                  </a:ext>
                </a:extLst>
              </a:tr>
              <a:tr h="304800">
                <a:tc>
                  <a:txBody>
                    <a:bodyPr/>
                    <a:lstStyle/>
                    <a:p>
                      <a:pPr algn="ctr">
                        <a:lnSpc>
                          <a:spcPct val="115000"/>
                        </a:lnSpc>
                        <a:spcAft>
                          <a:spcPts val="600"/>
                        </a:spcAft>
                      </a:pPr>
                      <a:r>
                        <a:rPr lang="en-US" sz="2000">
                          <a:effectLst/>
                          <a:latin typeface="+mj-lt"/>
                        </a:rPr>
                        <a:t>2</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2000" dirty="0">
                          <a:effectLst/>
                          <a:latin typeface="+mj-lt"/>
                        </a:rPr>
                        <a:t>CSTĐ </a:t>
                      </a:r>
                      <a:r>
                        <a:rPr lang="en-US" sz="2000" dirty="0" err="1">
                          <a:effectLst/>
                          <a:latin typeface="+mj-lt"/>
                        </a:rPr>
                        <a:t>cơ</a:t>
                      </a:r>
                      <a:r>
                        <a:rPr lang="en-US" sz="2000" dirty="0">
                          <a:effectLst/>
                          <a:latin typeface="+mj-lt"/>
                        </a:rPr>
                        <a:t> </a:t>
                      </a:r>
                      <a:r>
                        <a:rPr lang="en-US" sz="2000" dirty="0" err="1">
                          <a:effectLst/>
                          <a:latin typeface="+mj-lt"/>
                        </a:rPr>
                        <a:t>sở</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2000" dirty="0" smtClean="0">
                          <a:effectLst/>
                          <a:latin typeface="+mj-lt"/>
                        </a:rPr>
                        <a:t>45/305 </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b="1" i="0" dirty="0" smtClean="0">
                          <a:solidFill>
                            <a:schemeClr val="accent2"/>
                          </a:solidFill>
                          <a:effectLst/>
                          <a:latin typeface="+mj-lt"/>
                        </a:rPr>
                        <a:t>15%, </a:t>
                      </a:r>
                      <a:r>
                        <a:rPr lang="en-US" sz="2000" b="1" i="0" dirty="0" err="1" smtClean="0">
                          <a:solidFill>
                            <a:schemeClr val="accent2"/>
                          </a:solidFill>
                          <a:effectLst/>
                          <a:latin typeface="+mj-lt"/>
                        </a:rPr>
                        <a:t>Đạt</a:t>
                      </a:r>
                      <a:endParaRPr lang="en-US" sz="2000" b="1" i="0" dirty="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93324410"/>
                  </a:ext>
                </a:extLst>
              </a:tr>
              <a:tr h="304800">
                <a:tc>
                  <a:txBody>
                    <a:bodyPr/>
                    <a:lstStyle/>
                    <a:p>
                      <a:pPr algn="ctr">
                        <a:lnSpc>
                          <a:spcPct val="115000"/>
                        </a:lnSpc>
                        <a:spcAft>
                          <a:spcPts val="600"/>
                        </a:spcAft>
                      </a:pPr>
                      <a:r>
                        <a:rPr lang="en-US" sz="2000">
                          <a:effectLst/>
                          <a:latin typeface="+mj-lt"/>
                        </a:rPr>
                        <a:t>3</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2000" dirty="0">
                          <a:effectLst/>
                          <a:latin typeface="+mj-lt"/>
                        </a:rPr>
                        <a:t>CSTĐ </a:t>
                      </a:r>
                      <a:r>
                        <a:rPr lang="en-US" sz="2000" dirty="0" err="1">
                          <a:effectLst/>
                          <a:latin typeface="+mj-lt"/>
                        </a:rPr>
                        <a:t>Thành</a:t>
                      </a:r>
                      <a:r>
                        <a:rPr lang="en-US" sz="2000" dirty="0">
                          <a:effectLst/>
                          <a:latin typeface="+mj-lt"/>
                        </a:rPr>
                        <a:t> </a:t>
                      </a:r>
                      <a:r>
                        <a:rPr lang="en-US" sz="2000" dirty="0" err="1">
                          <a:effectLst/>
                          <a:latin typeface="+mj-lt"/>
                        </a:rPr>
                        <a:t>phố</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2000" dirty="0" err="1">
                          <a:effectLst/>
                          <a:latin typeface="+mj-lt"/>
                        </a:rPr>
                        <a:t>Sở</a:t>
                      </a:r>
                      <a:r>
                        <a:rPr lang="en-US" sz="2000" dirty="0">
                          <a:effectLst/>
                          <a:latin typeface="+mj-lt"/>
                        </a:rPr>
                        <a:t> GD&amp;ĐT </a:t>
                      </a:r>
                      <a:r>
                        <a:rPr lang="en-US" sz="2000" dirty="0" err="1">
                          <a:effectLst/>
                          <a:latin typeface="+mj-lt"/>
                        </a:rPr>
                        <a:t>chưa</a:t>
                      </a:r>
                      <a:r>
                        <a:rPr lang="en-US" sz="2000" dirty="0">
                          <a:effectLst/>
                          <a:latin typeface="+mj-lt"/>
                        </a:rPr>
                        <a:t> </a:t>
                      </a:r>
                      <a:r>
                        <a:rPr lang="en-US" sz="2000" dirty="0" err="1">
                          <a:effectLst/>
                          <a:latin typeface="+mj-lt"/>
                        </a:rPr>
                        <a:t>thông</a:t>
                      </a:r>
                      <a:r>
                        <a:rPr lang="en-US" sz="2000" dirty="0">
                          <a:effectLst/>
                          <a:latin typeface="+mj-lt"/>
                        </a:rPr>
                        <a:t> </a:t>
                      </a:r>
                      <a:r>
                        <a:rPr lang="en-US" sz="2000" dirty="0" err="1">
                          <a:effectLst/>
                          <a:latin typeface="+mj-lt"/>
                        </a:rPr>
                        <a:t>báo</a:t>
                      </a:r>
                      <a:r>
                        <a:rPr lang="en-US" sz="2000" dirty="0">
                          <a:effectLst/>
                          <a:latin typeface="+mj-lt"/>
                        </a:rPr>
                        <a:t> </a:t>
                      </a:r>
                      <a:r>
                        <a:rPr lang="en-US" sz="2000" dirty="0" err="1">
                          <a:effectLst/>
                          <a:latin typeface="+mj-lt"/>
                        </a:rPr>
                        <a:t>kết</a:t>
                      </a:r>
                      <a:r>
                        <a:rPr lang="en-US" sz="2000" dirty="0">
                          <a:effectLst/>
                          <a:latin typeface="+mj-lt"/>
                        </a:rPr>
                        <a:t> </a:t>
                      </a:r>
                      <a:r>
                        <a:rPr lang="en-US" sz="2000" dirty="0" err="1">
                          <a:effectLst/>
                          <a:latin typeface="+mj-lt"/>
                        </a:rPr>
                        <a:t>quả</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b="1" i="0">
                          <a:solidFill>
                            <a:schemeClr val="accent2"/>
                          </a:solidFill>
                          <a:effectLst/>
                          <a:latin typeface="+mj-lt"/>
                        </a:rPr>
                        <a:t> </a:t>
                      </a:r>
                      <a:endParaRPr lang="en-US" sz="20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521193076"/>
                  </a:ext>
                </a:extLst>
              </a:tr>
              <a:tr h="381000">
                <a:tc>
                  <a:txBody>
                    <a:bodyPr/>
                    <a:lstStyle/>
                    <a:p>
                      <a:pPr algn="ctr">
                        <a:lnSpc>
                          <a:spcPct val="115000"/>
                        </a:lnSpc>
                        <a:spcAft>
                          <a:spcPts val="600"/>
                        </a:spcAft>
                      </a:pPr>
                      <a:r>
                        <a:rPr lang="en-US" sz="2000">
                          <a:effectLst/>
                          <a:latin typeface="+mj-lt"/>
                        </a:rPr>
                        <a:t>4</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en-US" sz="2000" dirty="0" err="1" smtClean="0">
                          <a:effectLst/>
                          <a:latin typeface="+mj-lt"/>
                          <a:ea typeface="Times New Roman" panose="02020603050405020304" pitchFamily="18" charset="0"/>
                          <a:cs typeface="Times New Roman" panose="02020603050405020304" pitchFamily="18" charset="0"/>
                        </a:rPr>
                        <a:t>Công</a:t>
                      </a:r>
                      <a:r>
                        <a:rPr lang="en-US" sz="2000" dirty="0" smtClean="0">
                          <a:effectLst/>
                          <a:latin typeface="+mj-lt"/>
                          <a:ea typeface="Times New Roman" panose="02020603050405020304" pitchFamily="18" charset="0"/>
                          <a:cs typeface="Times New Roman" panose="02020603050405020304" pitchFamily="18" charset="0"/>
                        </a:rPr>
                        <a:t> </a:t>
                      </a:r>
                      <a:r>
                        <a:rPr lang="en-US" sz="2000" dirty="0" err="1" smtClean="0">
                          <a:effectLst/>
                          <a:latin typeface="+mj-lt"/>
                          <a:ea typeface="Times New Roman" panose="02020603050405020304" pitchFamily="18" charset="0"/>
                          <a:cs typeface="Times New Roman" panose="02020603050405020304" pitchFamily="18" charset="0"/>
                        </a:rPr>
                        <a:t>đoàn</a:t>
                      </a:r>
                      <a:r>
                        <a:rPr lang="en-US" sz="2000" dirty="0" smtClean="0">
                          <a:effectLst/>
                          <a:latin typeface="+mj-lt"/>
                          <a:ea typeface="Times New Roman" panose="02020603050405020304" pitchFamily="18" charset="0"/>
                          <a:cs typeface="Times New Roman" panose="02020603050405020304" pitchFamily="18" charset="0"/>
                        </a:rPr>
                        <a:t> </a:t>
                      </a:r>
                      <a:r>
                        <a:rPr lang="en-US" sz="2000" dirty="0" err="1" smtClean="0">
                          <a:effectLst/>
                          <a:latin typeface="+mj-lt"/>
                          <a:ea typeface="Times New Roman" panose="02020603050405020304" pitchFamily="18" charset="0"/>
                          <a:cs typeface="Times New Roman" panose="02020603050405020304" pitchFamily="18" charset="0"/>
                        </a:rPr>
                        <a:t>viên</a:t>
                      </a:r>
                      <a:r>
                        <a:rPr lang="en-US" sz="2000" dirty="0" smtClean="0">
                          <a:effectLst/>
                          <a:latin typeface="+mj-lt"/>
                          <a:ea typeface="Times New Roman" panose="02020603050405020304" pitchFamily="18" charset="0"/>
                          <a:cs typeface="Times New Roman" panose="02020603050405020304" pitchFamily="18" charset="0"/>
                        </a:rPr>
                        <a:t> </a:t>
                      </a:r>
                      <a:r>
                        <a:rPr lang="en-US" sz="2000" dirty="0" err="1" smtClean="0">
                          <a:effectLst/>
                          <a:latin typeface="+mj-lt"/>
                          <a:ea typeface="Times New Roman" panose="02020603050405020304" pitchFamily="18" charset="0"/>
                          <a:cs typeface="Times New Roman" panose="02020603050405020304" pitchFamily="18" charset="0"/>
                        </a:rPr>
                        <a:t>xuất</a:t>
                      </a:r>
                      <a:r>
                        <a:rPr lang="en-US" sz="2000" dirty="0" smtClean="0">
                          <a:effectLst/>
                          <a:latin typeface="+mj-lt"/>
                          <a:ea typeface="Times New Roman" panose="02020603050405020304" pitchFamily="18" charset="0"/>
                          <a:cs typeface="Times New Roman" panose="02020603050405020304" pitchFamily="18" charset="0"/>
                        </a:rPr>
                        <a:t> </a:t>
                      </a:r>
                      <a:r>
                        <a:rPr lang="en-US" sz="2000" dirty="0" err="1" smtClean="0">
                          <a:effectLst/>
                          <a:latin typeface="+mj-lt"/>
                          <a:ea typeface="Times New Roman" panose="02020603050405020304" pitchFamily="18" charset="0"/>
                          <a:cs typeface="Times New Roman" panose="02020603050405020304" pitchFamily="18" charset="0"/>
                        </a:rPr>
                        <a:t>sắc</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2000" dirty="0" smtClean="0">
                          <a:effectLst/>
                          <a:latin typeface="+mj-lt"/>
                          <a:ea typeface="Times New Roman" panose="02020603050405020304" pitchFamily="18" charset="0"/>
                          <a:cs typeface="Times New Roman" panose="02020603050405020304" pitchFamily="18" charset="0"/>
                        </a:rPr>
                        <a:t>284/325 </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b="1" i="0" smtClean="0">
                          <a:solidFill>
                            <a:schemeClr val="accent2"/>
                          </a:solidFill>
                          <a:effectLst/>
                          <a:latin typeface="+mj-lt"/>
                          <a:ea typeface="Times New Roman" panose="02020603050405020304" pitchFamily="18" charset="0"/>
                          <a:cs typeface="Times New Roman" panose="02020603050405020304" pitchFamily="18" charset="0"/>
                        </a:rPr>
                        <a:t>87,4%, Đạt</a:t>
                      </a:r>
                      <a:endParaRPr lang="en-US" sz="2000" b="1" i="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85845813"/>
                  </a:ext>
                </a:extLst>
              </a:tr>
              <a:tr h="381000">
                <a:tc>
                  <a:txBody>
                    <a:bodyPr/>
                    <a:lstStyle/>
                    <a:p>
                      <a:pPr algn="ctr">
                        <a:lnSpc>
                          <a:spcPct val="115000"/>
                        </a:lnSpc>
                        <a:spcAft>
                          <a:spcPts val="600"/>
                        </a:spcAft>
                      </a:pPr>
                      <a:r>
                        <a:rPr lang="en-US" sz="2000" smtClean="0">
                          <a:effectLst/>
                          <a:latin typeface="+mj-lt"/>
                          <a:ea typeface="Times New Roman" panose="02020603050405020304" pitchFamily="18" charset="0"/>
                          <a:cs typeface="Times New Roman" panose="02020603050405020304" pitchFamily="18" charset="0"/>
                        </a:rPr>
                        <a:t>5</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600"/>
                        </a:spcAft>
                      </a:pPr>
                      <a:r>
                        <a:rPr lang="vi-VN" sz="2000" smtClean="0">
                          <a:effectLst/>
                          <a:latin typeface="+mj-lt"/>
                          <a:ea typeface="Times New Roman" panose="02020603050405020304" pitchFamily="18" charset="0"/>
                          <a:cs typeface="Times New Roman" panose="02020603050405020304" pitchFamily="18" charset="0"/>
                        </a:rPr>
                        <a:t>Số cán bộ, đoàn viên công đoàn ưu tú giới thiệu cho Đảng</a:t>
                      </a:r>
                      <a:endParaRPr lang="en-US" sz="200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270" indent="0" algn="ctr">
                        <a:lnSpc>
                          <a:spcPct val="115000"/>
                        </a:lnSpc>
                        <a:spcAft>
                          <a:spcPts val="600"/>
                        </a:spcAft>
                      </a:pPr>
                      <a:r>
                        <a:rPr lang="en-US" sz="2000" dirty="0" smtClean="0">
                          <a:effectLst/>
                          <a:latin typeface="+mj-lt"/>
                          <a:ea typeface="Times New Roman" panose="02020603050405020304" pitchFamily="18" charset="0"/>
                          <a:cs typeface="Times New Roman" panose="02020603050405020304" pitchFamily="18" charset="0"/>
                        </a:rPr>
                        <a:t>20</a:t>
                      </a:r>
                      <a:endParaRPr lang="en-US" sz="2000" dirty="0">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600"/>
                        </a:spcAft>
                      </a:pPr>
                      <a:r>
                        <a:rPr lang="en-US" sz="2000" b="1" i="0" dirty="0" err="1" smtClean="0">
                          <a:solidFill>
                            <a:schemeClr val="accent2"/>
                          </a:solidFill>
                          <a:effectLst/>
                          <a:latin typeface="+mj-lt"/>
                          <a:ea typeface="Times New Roman" panose="02020603050405020304" pitchFamily="18" charset="0"/>
                          <a:cs typeface="Times New Roman" panose="02020603050405020304" pitchFamily="18" charset="0"/>
                        </a:rPr>
                        <a:t>Đạt</a:t>
                      </a:r>
                      <a:endParaRPr lang="en-US" sz="2000" b="1" i="0" dirty="0">
                        <a:solidFill>
                          <a:schemeClr val="accent2"/>
                        </a:solidFill>
                        <a:effectLst/>
                        <a:latin typeface="+mj-lt"/>
                        <a:ea typeface="Times New Roman" panose="02020603050405020304" pitchFamily="18" charset="0"/>
                        <a:cs typeface="Times New Roman" panose="02020603050405020304" pitchFamily="18" charset="0"/>
                      </a:endParaRPr>
                    </a:p>
                  </a:txBody>
                  <a:tcPr marL="32142" marR="321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384015393"/>
      </p:ext>
    </p:extLst>
  </p:cSld>
  <p:clrMapOvr>
    <a:masterClrMapping/>
  </p:clrMapOvr>
  <p:transition spd="slow" advClick="0">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152400" y="193675"/>
            <a:ext cx="8001000" cy="492125"/>
          </a:xfrm>
        </p:spPr>
        <p:txBody>
          <a:bodyPr/>
          <a:lstStyle/>
          <a:p>
            <a:pPr algn="l"/>
            <a:r>
              <a:rPr lang="en-US" sz="2000" smtClean="0">
                <a:effectLst/>
              </a:rPr>
              <a:t>V. </a:t>
            </a:r>
            <a:r>
              <a:rPr lang="vi-VN" sz="2000" smtClean="0">
                <a:effectLst/>
              </a:rPr>
              <a:t>TRÁCH </a:t>
            </a:r>
            <a:r>
              <a:rPr lang="vi-VN" sz="2000">
                <a:effectLst/>
              </a:rPr>
              <a:t>NHIỆM CỦA HIỆU TRƯỞNG, CÔNG ĐOÀN VÀ CÁN BỘ, CÔNG CHỨC, VIÊN CHỨC, NGƯỜI LAO ĐỘNG</a:t>
            </a:r>
            <a:endParaRPr lang="en-US" sz="2000">
              <a:effectLst/>
            </a:endParaRPr>
          </a:p>
        </p:txBody>
      </p:sp>
      <p:sp>
        <p:nvSpPr>
          <p:cNvPr id="4" name="Rectangle 3"/>
          <p:cNvSpPr/>
          <p:nvPr/>
        </p:nvSpPr>
        <p:spPr>
          <a:xfrm>
            <a:off x="304800" y="1555552"/>
            <a:ext cx="8534400" cy="4616648"/>
          </a:xfrm>
          <a:prstGeom prst="rect">
            <a:avLst/>
          </a:prstGeom>
        </p:spPr>
        <p:txBody>
          <a:bodyPr wrap="square">
            <a:spAutoFit/>
          </a:bodyPr>
          <a:lstStyle/>
          <a:p>
            <a:pPr algn="just"/>
            <a:r>
              <a:rPr lang="en-US" sz="2000" dirty="0" smtClean="0"/>
              <a:t>- </a:t>
            </a:r>
            <a:r>
              <a:rPr lang="en-US" sz="2100" dirty="0" err="1" smtClean="0"/>
              <a:t>Giao</a:t>
            </a:r>
            <a:r>
              <a:rPr lang="en-US" sz="2100" dirty="0" smtClean="0"/>
              <a:t> </a:t>
            </a:r>
            <a:r>
              <a:rPr lang="en-US" sz="2100" dirty="0" err="1" smtClean="0"/>
              <a:t>nhiệm</a:t>
            </a:r>
            <a:r>
              <a:rPr lang="en-US" sz="2100" dirty="0" smtClean="0"/>
              <a:t> </a:t>
            </a:r>
            <a:r>
              <a:rPr lang="en-US" sz="2100" dirty="0" err="1" smtClean="0"/>
              <a:t>vụ</a:t>
            </a:r>
            <a:r>
              <a:rPr lang="en-US" sz="2100" dirty="0" smtClean="0"/>
              <a:t>, </a:t>
            </a:r>
            <a:r>
              <a:rPr lang="en-US" sz="2100" dirty="0" err="1" smtClean="0"/>
              <a:t>chỉ</a:t>
            </a:r>
            <a:r>
              <a:rPr lang="en-US" sz="2100" dirty="0" smtClean="0"/>
              <a:t> </a:t>
            </a:r>
            <a:r>
              <a:rPr lang="en-US" sz="2100" dirty="0" err="1" smtClean="0"/>
              <a:t>tiêu</a:t>
            </a:r>
            <a:r>
              <a:rPr lang="en-US" sz="2100" dirty="0" smtClean="0"/>
              <a:t>, </a:t>
            </a:r>
            <a:r>
              <a:rPr lang="en-US" sz="2100" dirty="0" err="1" smtClean="0"/>
              <a:t>kế</a:t>
            </a:r>
            <a:r>
              <a:rPr lang="en-US" sz="2100" dirty="0" smtClean="0"/>
              <a:t> </a:t>
            </a:r>
            <a:r>
              <a:rPr lang="en-US" sz="2100" dirty="0" err="1" smtClean="0"/>
              <a:t>hoạch</a:t>
            </a:r>
            <a:r>
              <a:rPr lang="en-US" sz="2100" dirty="0" smtClean="0"/>
              <a:t> </a:t>
            </a:r>
            <a:r>
              <a:rPr lang="en-US" sz="2100" dirty="0" err="1" smtClean="0"/>
              <a:t>cụ</a:t>
            </a:r>
            <a:r>
              <a:rPr lang="en-US" sz="2100" dirty="0" smtClean="0"/>
              <a:t> </a:t>
            </a:r>
            <a:r>
              <a:rPr lang="en-US" sz="2100" dirty="0" err="1" smtClean="0"/>
              <a:t>thể</a:t>
            </a:r>
            <a:r>
              <a:rPr lang="en-US" sz="2100" dirty="0" smtClean="0"/>
              <a:t> </a:t>
            </a:r>
            <a:r>
              <a:rPr lang="en-US" sz="2100" dirty="0" err="1" smtClean="0"/>
              <a:t>và</a:t>
            </a:r>
            <a:r>
              <a:rPr lang="en-US" sz="2100" dirty="0" smtClean="0"/>
              <a:t> </a:t>
            </a:r>
            <a:r>
              <a:rPr lang="en-US" sz="2100" dirty="0" err="1" smtClean="0"/>
              <a:t>kiểm</a:t>
            </a:r>
            <a:r>
              <a:rPr lang="en-US" sz="2100" dirty="0" smtClean="0"/>
              <a:t> </a:t>
            </a:r>
            <a:r>
              <a:rPr lang="en-US" sz="2100" dirty="0" err="1" smtClean="0"/>
              <a:t>tra</a:t>
            </a:r>
            <a:r>
              <a:rPr lang="en-US" sz="2100" dirty="0" smtClean="0"/>
              <a:t> </a:t>
            </a:r>
            <a:r>
              <a:rPr lang="en-US" sz="2100" dirty="0" err="1" smtClean="0"/>
              <a:t>các</a:t>
            </a:r>
            <a:r>
              <a:rPr lang="en-US" sz="2100" dirty="0" smtClean="0"/>
              <a:t> </a:t>
            </a:r>
            <a:r>
              <a:rPr lang="en-US" sz="2100" dirty="0" err="1" smtClean="0"/>
              <a:t>bộ</a:t>
            </a:r>
            <a:r>
              <a:rPr lang="en-US" sz="2100" dirty="0" smtClean="0"/>
              <a:t> </a:t>
            </a:r>
            <a:r>
              <a:rPr lang="en-US" sz="2100" dirty="0" err="1" smtClean="0"/>
              <a:t>phận</a:t>
            </a:r>
            <a:r>
              <a:rPr lang="en-US" sz="2100" dirty="0" smtClean="0"/>
              <a:t> </a:t>
            </a:r>
            <a:r>
              <a:rPr lang="en-US" sz="2100" dirty="0" err="1" smtClean="0"/>
              <a:t>thực</a:t>
            </a:r>
            <a:r>
              <a:rPr lang="en-US" sz="2100" dirty="0" smtClean="0"/>
              <a:t> </a:t>
            </a:r>
            <a:r>
              <a:rPr lang="en-US" sz="2100" dirty="0" err="1" smtClean="0"/>
              <a:t>hiện</a:t>
            </a:r>
            <a:r>
              <a:rPr lang="en-US" sz="2100" dirty="0" smtClean="0"/>
              <a:t> </a:t>
            </a:r>
            <a:r>
              <a:rPr lang="en-US" sz="2100" dirty="0" err="1" smtClean="0"/>
              <a:t>các</a:t>
            </a:r>
            <a:r>
              <a:rPr lang="en-US" sz="2100" dirty="0" smtClean="0"/>
              <a:t> </a:t>
            </a:r>
            <a:r>
              <a:rPr lang="en-US" sz="2100" dirty="0" err="1" smtClean="0"/>
              <a:t>chương</a:t>
            </a:r>
            <a:r>
              <a:rPr lang="en-US" sz="2100" dirty="0" smtClean="0"/>
              <a:t> </a:t>
            </a:r>
            <a:r>
              <a:rPr lang="en-US" sz="2100" dirty="0" err="1" smtClean="0"/>
              <a:t>trình</a:t>
            </a:r>
            <a:r>
              <a:rPr lang="en-US" sz="2100" dirty="0" smtClean="0"/>
              <a:t>, </a:t>
            </a:r>
            <a:r>
              <a:rPr lang="en-US" sz="2100" dirty="0" err="1" smtClean="0"/>
              <a:t>kế</a:t>
            </a:r>
            <a:r>
              <a:rPr lang="en-US" sz="2100" dirty="0" smtClean="0"/>
              <a:t> </a:t>
            </a:r>
            <a:r>
              <a:rPr lang="en-US" sz="2100" dirty="0" err="1" smtClean="0"/>
              <a:t>hoạch</a:t>
            </a:r>
            <a:r>
              <a:rPr lang="en-US" sz="2100" dirty="0" smtClean="0"/>
              <a:t> </a:t>
            </a:r>
            <a:r>
              <a:rPr lang="en-US" sz="2100" dirty="0" err="1" smtClean="0"/>
              <a:t>đã</a:t>
            </a:r>
            <a:r>
              <a:rPr lang="en-US" sz="2100" dirty="0" smtClean="0"/>
              <a:t> </a:t>
            </a:r>
            <a:r>
              <a:rPr lang="en-US" sz="2100" dirty="0" err="1" smtClean="0"/>
              <a:t>đặt</a:t>
            </a:r>
            <a:r>
              <a:rPr lang="en-US" sz="2100" dirty="0" smtClean="0"/>
              <a:t> </a:t>
            </a:r>
            <a:r>
              <a:rPr lang="en-US" sz="2100" dirty="0" err="1" smtClean="0"/>
              <a:t>ra</a:t>
            </a:r>
            <a:r>
              <a:rPr lang="en-US" sz="2100" dirty="0" smtClean="0"/>
              <a:t>;</a:t>
            </a:r>
          </a:p>
          <a:p>
            <a:pPr algn="just"/>
            <a:r>
              <a:rPr lang="en-US" sz="2100" dirty="0" smtClean="0"/>
              <a:t>- </a:t>
            </a:r>
            <a:r>
              <a:rPr lang="en-US" sz="2100" dirty="0" err="1"/>
              <a:t>Tạo</a:t>
            </a:r>
            <a:r>
              <a:rPr lang="en-US" sz="2100" dirty="0"/>
              <a:t> </a:t>
            </a:r>
            <a:r>
              <a:rPr lang="en-US" sz="2100" dirty="0" err="1"/>
              <a:t>điều</a:t>
            </a:r>
            <a:r>
              <a:rPr lang="en-US" sz="2100" dirty="0"/>
              <a:t> </a:t>
            </a:r>
            <a:r>
              <a:rPr lang="en-US" sz="2100" dirty="0" err="1"/>
              <a:t>kiện</a:t>
            </a:r>
            <a:r>
              <a:rPr lang="en-US" sz="2100" dirty="0"/>
              <a:t> </a:t>
            </a:r>
            <a:r>
              <a:rPr lang="en-US" sz="2100" dirty="0" err="1"/>
              <a:t>thuận</a:t>
            </a:r>
            <a:r>
              <a:rPr lang="en-US" sz="2100" dirty="0"/>
              <a:t> </a:t>
            </a:r>
            <a:r>
              <a:rPr lang="en-US" sz="2100" dirty="0" err="1"/>
              <a:t>lợi</a:t>
            </a:r>
            <a:r>
              <a:rPr lang="en-US" sz="2100" dirty="0"/>
              <a:t> </a:t>
            </a:r>
            <a:r>
              <a:rPr lang="en-US" sz="2100" dirty="0" err="1"/>
              <a:t>cho</a:t>
            </a:r>
            <a:r>
              <a:rPr lang="en-US" sz="2100" dirty="0"/>
              <a:t> CB-GV-NV </a:t>
            </a:r>
            <a:r>
              <a:rPr lang="en-US" sz="2100" dirty="0" err="1"/>
              <a:t>hoàn</a:t>
            </a:r>
            <a:r>
              <a:rPr lang="en-US" sz="2100" dirty="0"/>
              <a:t> </a:t>
            </a:r>
            <a:r>
              <a:rPr lang="en-US" sz="2100" dirty="0" err="1"/>
              <a:t>thành</a:t>
            </a:r>
            <a:r>
              <a:rPr lang="en-US" sz="2100" dirty="0"/>
              <a:t> </a:t>
            </a:r>
            <a:r>
              <a:rPr lang="en-US" sz="2100" dirty="0" err="1"/>
              <a:t>tốt</a:t>
            </a:r>
            <a:r>
              <a:rPr lang="en-US" sz="2100" dirty="0"/>
              <a:t> </a:t>
            </a:r>
            <a:r>
              <a:rPr lang="en-US" sz="2100" dirty="0" err="1"/>
              <a:t>nhiệm</a:t>
            </a:r>
            <a:r>
              <a:rPr lang="en-US" sz="2100" dirty="0"/>
              <a:t> </a:t>
            </a:r>
            <a:r>
              <a:rPr lang="en-US" sz="2100" dirty="0" err="1"/>
              <a:t>vụ</a:t>
            </a:r>
            <a:r>
              <a:rPr lang="en-US" sz="2100" dirty="0"/>
              <a:t> </a:t>
            </a:r>
            <a:r>
              <a:rPr lang="en-US" sz="2100" dirty="0" err="1"/>
              <a:t>được</a:t>
            </a:r>
            <a:r>
              <a:rPr lang="en-US" sz="2100" dirty="0"/>
              <a:t> </a:t>
            </a:r>
            <a:r>
              <a:rPr lang="en-US" sz="2100" dirty="0" err="1"/>
              <a:t>giao</a:t>
            </a:r>
            <a:r>
              <a:rPr lang="en-US" sz="2100" dirty="0"/>
              <a:t>;</a:t>
            </a:r>
          </a:p>
          <a:p>
            <a:pPr algn="just"/>
            <a:r>
              <a:rPr lang="en-US" sz="2100" dirty="0"/>
              <a:t>- </a:t>
            </a:r>
            <a:r>
              <a:rPr lang="en-US" sz="2100" dirty="0" err="1"/>
              <a:t>Thực</a:t>
            </a:r>
            <a:r>
              <a:rPr lang="en-US" sz="2100" dirty="0"/>
              <a:t> </a:t>
            </a:r>
            <a:r>
              <a:rPr lang="en-US" sz="2100" dirty="0" err="1"/>
              <a:t>hiện</a:t>
            </a:r>
            <a:r>
              <a:rPr lang="en-US" sz="2100" dirty="0"/>
              <a:t> </a:t>
            </a:r>
            <a:r>
              <a:rPr lang="en-US" sz="2100" dirty="0" err="1"/>
              <a:t>đầy</a:t>
            </a:r>
            <a:r>
              <a:rPr lang="en-US" sz="2100" dirty="0"/>
              <a:t> </a:t>
            </a:r>
            <a:r>
              <a:rPr lang="en-US" sz="2100" dirty="0" err="1"/>
              <a:t>đủ</a:t>
            </a:r>
            <a:r>
              <a:rPr lang="en-US" sz="2100" dirty="0"/>
              <a:t>, </a:t>
            </a:r>
            <a:r>
              <a:rPr lang="en-US" sz="2100" dirty="0" err="1"/>
              <a:t>kịp</a:t>
            </a:r>
            <a:r>
              <a:rPr lang="en-US" sz="2100" dirty="0"/>
              <a:t> </a:t>
            </a:r>
            <a:r>
              <a:rPr lang="en-US" sz="2100" dirty="0" err="1"/>
              <a:t>thời</a:t>
            </a:r>
            <a:r>
              <a:rPr lang="en-US" sz="2100" dirty="0"/>
              <a:t> </a:t>
            </a:r>
            <a:r>
              <a:rPr lang="en-US" sz="2100" dirty="0" err="1"/>
              <a:t>các</a:t>
            </a:r>
            <a:r>
              <a:rPr lang="en-US" sz="2100" dirty="0"/>
              <a:t> </a:t>
            </a:r>
            <a:r>
              <a:rPr lang="en-US" sz="2100" dirty="0" err="1"/>
              <a:t>chính</a:t>
            </a:r>
            <a:r>
              <a:rPr lang="en-US" sz="2100" dirty="0"/>
              <a:t> </a:t>
            </a:r>
            <a:r>
              <a:rPr lang="en-US" sz="2100" dirty="0" err="1"/>
              <a:t>sách</a:t>
            </a:r>
            <a:r>
              <a:rPr lang="en-US" sz="2100" dirty="0"/>
              <a:t> </a:t>
            </a:r>
            <a:r>
              <a:rPr lang="en-US" sz="2100" dirty="0" err="1"/>
              <a:t>như</a:t>
            </a:r>
            <a:r>
              <a:rPr lang="en-US" sz="2100" dirty="0"/>
              <a:t> </a:t>
            </a:r>
            <a:r>
              <a:rPr lang="en-US" sz="2100" dirty="0" err="1"/>
              <a:t>tiền</a:t>
            </a:r>
            <a:r>
              <a:rPr lang="en-US" sz="2100" dirty="0"/>
              <a:t> </a:t>
            </a:r>
            <a:r>
              <a:rPr lang="en-US" sz="2100" dirty="0" err="1"/>
              <a:t>lương</a:t>
            </a:r>
            <a:r>
              <a:rPr lang="en-US" sz="2100" dirty="0"/>
              <a:t>, </a:t>
            </a:r>
            <a:r>
              <a:rPr lang="en-US" sz="2100" dirty="0" err="1"/>
              <a:t>tiền</a:t>
            </a:r>
            <a:r>
              <a:rPr lang="en-US" sz="2100" dirty="0"/>
              <a:t> </a:t>
            </a:r>
            <a:r>
              <a:rPr lang="en-US" sz="2100" dirty="0" err="1"/>
              <a:t>thưởng</a:t>
            </a:r>
            <a:r>
              <a:rPr lang="en-US" sz="2100" dirty="0"/>
              <a:t>, </a:t>
            </a:r>
            <a:r>
              <a:rPr lang="en-US" sz="2100" dirty="0" err="1"/>
              <a:t>phúc</a:t>
            </a:r>
            <a:r>
              <a:rPr lang="en-US" sz="2100" dirty="0"/>
              <a:t> </a:t>
            </a:r>
            <a:r>
              <a:rPr lang="en-US" sz="2100" dirty="0" err="1"/>
              <a:t>lợi</a:t>
            </a:r>
            <a:r>
              <a:rPr lang="en-US" sz="2100" dirty="0"/>
              <a:t> </a:t>
            </a:r>
            <a:r>
              <a:rPr lang="en-US" sz="2100" dirty="0" err="1"/>
              <a:t>cho</a:t>
            </a:r>
            <a:r>
              <a:rPr lang="en-US" sz="2100" dirty="0"/>
              <a:t> CB-GV-NV; </a:t>
            </a:r>
            <a:r>
              <a:rPr lang="en-US" sz="2100" dirty="0" err="1"/>
              <a:t>Thực</a:t>
            </a:r>
            <a:r>
              <a:rPr lang="en-US" sz="2100" dirty="0"/>
              <a:t> </a:t>
            </a:r>
            <a:r>
              <a:rPr lang="en-US" sz="2100" dirty="0" err="1"/>
              <a:t>hiện</a:t>
            </a:r>
            <a:r>
              <a:rPr lang="en-US" sz="2100" dirty="0"/>
              <a:t> </a:t>
            </a:r>
            <a:r>
              <a:rPr lang="en-US" sz="2100" dirty="0" err="1"/>
              <a:t>công</a:t>
            </a:r>
            <a:r>
              <a:rPr lang="en-US" sz="2100" dirty="0"/>
              <a:t> </a:t>
            </a:r>
            <a:r>
              <a:rPr lang="en-US" sz="2100" dirty="0" err="1"/>
              <a:t>khai</a:t>
            </a:r>
            <a:r>
              <a:rPr lang="en-US" sz="2100" dirty="0"/>
              <a:t> </a:t>
            </a:r>
            <a:r>
              <a:rPr lang="en-US" sz="2100" dirty="0" err="1"/>
              <a:t>tài</a:t>
            </a:r>
            <a:r>
              <a:rPr lang="en-US" sz="2100" dirty="0"/>
              <a:t> </a:t>
            </a:r>
            <a:r>
              <a:rPr lang="en-US" sz="2100" dirty="0" err="1"/>
              <a:t>chính</a:t>
            </a:r>
            <a:r>
              <a:rPr lang="en-US" sz="2100" dirty="0"/>
              <a:t>, </a:t>
            </a:r>
            <a:r>
              <a:rPr lang="en-US" sz="2100" dirty="0" err="1"/>
              <a:t>phúc</a:t>
            </a:r>
            <a:r>
              <a:rPr lang="en-US" sz="2100" dirty="0"/>
              <a:t> </a:t>
            </a:r>
            <a:r>
              <a:rPr lang="en-US" sz="2100" dirty="0" err="1"/>
              <a:t>lợi</a:t>
            </a:r>
            <a:r>
              <a:rPr lang="en-US" sz="2100" dirty="0"/>
              <a:t> </a:t>
            </a:r>
            <a:r>
              <a:rPr lang="en-US" sz="2100" dirty="0" err="1" smtClean="0"/>
              <a:t>theo</a:t>
            </a:r>
            <a:r>
              <a:rPr lang="en-US" sz="2100" dirty="0" smtClean="0"/>
              <a:t> </a:t>
            </a:r>
            <a:r>
              <a:rPr lang="en-US" sz="2100" dirty="0" err="1"/>
              <a:t>quy</a:t>
            </a:r>
            <a:r>
              <a:rPr lang="en-US" sz="2100" dirty="0"/>
              <a:t> </a:t>
            </a:r>
            <a:r>
              <a:rPr lang="en-US" sz="2100" dirty="0" err="1"/>
              <a:t>định</a:t>
            </a:r>
            <a:r>
              <a:rPr lang="en-US" sz="2100" dirty="0"/>
              <a:t> </a:t>
            </a:r>
            <a:r>
              <a:rPr lang="en-US" sz="2100" dirty="0" err="1"/>
              <a:t>của</a:t>
            </a:r>
            <a:r>
              <a:rPr lang="en-US" sz="2100" dirty="0"/>
              <a:t> </a:t>
            </a:r>
            <a:r>
              <a:rPr lang="en-US" sz="2100" dirty="0" err="1"/>
              <a:t>Bộ</a:t>
            </a:r>
            <a:r>
              <a:rPr lang="en-US" sz="2100" dirty="0"/>
              <a:t> </a:t>
            </a:r>
            <a:r>
              <a:rPr lang="en-US" sz="2100" dirty="0" err="1"/>
              <a:t>Tài</a:t>
            </a:r>
            <a:r>
              <a:rPr lang="en-US" sz="2100" dirty="0"/>
              <a:t> </a:t>
            </a:r>
            <a:r>
              <a:rPr lang="en-US" sz="2100" dirty="0" err="1"/>
              <a:t>chính</a:t>
            </a:r>
            <a:r>
              <a:rPr lang="en-US" sz="2100" dirty="0"/>
              <a:t> </a:t>
            </a:r>
            <a:r>
              <a:rPr lang="en-US" sz="2100" dirty="0" err="1"/>
              <a:t>và</a:t>
            </a:r>
            <a:r>
              <a:rPr lang="en-US" sz="2100" dirty="0"/>
              <a:t> </a:t>
            </a:r>
            <a:r>
              <a:rPr lang="en-US" sz="2100" dirty="0" err="1"/>
              <a:t>nội</a:t>
            </a:r>
            <a:r>
              <a:rPr lang="en-US" sz="2100" dirty="0"/>
              <a:t> dung 3 </a:t>
            </a:r>
            <a:r>
              <a:rPr lang="en-US" sz="2100" dirty="0" err="1"/>
              <a:t>công</a:t>
            </a:r>
            <a:r>
              <a:rPr lang="en-US" sz="2100" dirty="0"/>
              <a:t> </a:t>
            </a:r>
            <a:r>
              <a:rPr lang="en-US" sz="2100" dirty="0" err="1"/>
              <a:t>khai</a:t>
            </a:r>
            <a:r>
              <a:rPr lang="en-US" sz="2100" dirty="0"/>
              <a:t> </a:t>
            </a:r>
            <a:r>
              <a:rPr lang="en-US" sz="2100" dirty="0" err="1"/>
              <a:t>của</a:t>
            </a:r>
            <a:r>
              <a:rPr lang="en-US" sz="2100" dirty="0"/>
              <a:t> </a:t>
            </a:r>
            <a:r>
              <a:rPr lang="en-US" sz="2100" dirty="0" err="1"/>
              <a:t>Bộ</a:t>
            </a:r>
            <a:r>
              <a:rPr lang="en-US" sz="2100" dirty="0"/>
              <a:t> </a:t>
            </a:r>
            <a:r>
              <a:rPr lang="en-US" sz="2100" dirty="0" err="1"/>
              <a:t>Giáo</a:t>
            </a:r>
            <a:r>
              <a:rPr lang="en-US" sz="2100" dirty="0"/>
              <a:t> </a:t>
            </a:r>
            <a:r>
              <a:rPr lang="en-US" sz="2100" dirty="0" err="1"/>
              <a:t>dục</a:t>
            </a:r>
            <a:r>
              <a:rPr lang="en-US" sz="2100" dirty="0"/>
              <a:t> </a:t>
            </a:r>
            <a:r>
              <a:rPr lang="en-US" sz="2100" dirty="0" err="1"/>
              <a:t>và</a:t>
            </a:r>
            <a:r>
              <a:rPr lang="en-US" sz="2100" dirty="0"/>
              <a:t> </a:t>
            </a:r>
            <a:r>
              <a:rPr lang="en-US" sz="2100" dirty="0" err="1"/>
              <a:t>Đào</a:t>
            </a:r>
            <a:r>
              <a:rPr lang="en-US" sz="2100" dirty="0"/>
              <a:t> </a:t>
            </a:r>
            <a:r>
              <a:rPr lang="en-US" sz="2100" dirty="0" err="1"/>
              <a:t>tạo</a:t>
            </a:r>
            <a:r>
              <a:rPr lang="en-US" sz="2100" dirty="0"/>
              <a:t> </a:t>
            </a:r>
            <a:r>
              <a:rPr lang="en-US" sz="2100" dirty="0" err="1"/>
              <a:t>năm</a:t>
            </a:r>
            <a:r>
              <a:rPr lang="en-US" sz="2100" dirty="0"/>
              <a:t> 2017;</a:t>
            </a:r>
          </a:p>
          <a:p>
            <a:pPr algn="just"/>
            <a:r>
              <a:rPr lang="en-US" sz="2100" dirty="0"/>
              <a:t>- </a:t>
            </a:r>
            <a:r>
              <a:rPr lang="en-US" sz="2100" dirty="0" err="1"/>
              <a:t>Tạo</a:t>
            </a:r>
            <a:r>
              <a:rPr lang="en-US" sz="2100" dirty="0"/>
              <a:t> </a:t>
            </a:r>
            <a:r>
              <a:rPr lang="en-US" sz="2100" dirty="0" err="1"/>
              <a:t>điều</a:t>
            </a:r>
            <a:r>
              <a:rPr lang="en-US" sz="2100" dirty="0"/>
              <a:t> </a:t>
            </a:r>
            <a:r>
              <a:rPr lang="en-US" sz="2100" dirty="0" err="1"/>
              <a:t>kiện</a:t>
            </a:r>
            <a:r>
              <a:rPr lang="en-US" sz="2100" dirty="0"/>
              <a:t> </a:t>
            </a:r>
            <a:r>
              <a:rPr lang="en-US" sz="2100" dirty="0" err="1"/>
              <a:t>để</a:t>
            </a:r>
            <a:r>
              <a:rPr lang="en-US" sz="2100" dirty="0"/>
              <a:t> Ban TTND </a:t>
            </a:r>
            <a:r>
              <a:rPr lang="en-US" sz="2100" dirty="0" err="1" smtClean="0"/>
              <a:t>hoạt</a:t>
            </a:r>
            <a:r>
              <a:rPr lang="en-US" sz="2100" dirty="0" smtClean="0"/>
              <a:t> </a:t>
            </a:r>
            <a:r>
              <a:rPr lang="en-US" sz="2100" dirty="0" err="1"/>
              <a:t>động</a:t>
            </a:r>
            <a:r>
              <a:rPr lang="en-US" sz="2100" dirty="0"/>
              <a:t> </a:t>
            </a:r>
            <a:r>
              <a:rPr lang="en-US" sz="2100" dirty="0" err="1"/>
              <a:t>theo</a:t>
            </a:r>
            <a:r>
              <a:rPr lang="en-US" sz="2100" dirty="0"/>
              <a:t> </a:t>
            </a:r>
            <a:r>
              <a:rPr lang="en-US" sz="2100" dirty="0" err="1"/>
              <a:t>Luật</a:t>
            </a:r>
            <a:r>
              <a:rPr lang="en-US" sz="2100" dirty="0"/>
              <a:t> </a:t>
            </a:r>
            <a:r>
              <a:rPr lang="en-US" sz="2100" dirty="0" err="1"/>
              <a:t>Thanh</a:t>
            </a:r>
            <a:r>
              <a:rPr lang="en-US" sz="2100" dirty="0"/>
              <a:t> </a:t>
            </a:r>
            <a:r>
              <a:rPr lang="en-US" sz="2100" dirty="0" err="1"/>
              <a:t>tra</a:t>
            </a:r>
            <a:r>
              <a:rPr lang="en-US" sz="2100" dirty="0"/>
              <a:t> 2010, </a:t>
            </a:r>
            <a:r>
              <a:rPr lang="en-US" sz="2100" dirty="0" err="1" smtClean="0"/>
              <a:t>bảo</a:t>
            </a:r>
            <a:r>
              <a:rPr lang="en-US" sz="2100" dirty="0" smtClean="0"/>
              <a:t> </a:t>
            </a:r>
            <a:r>
              <a:rPr lang="en-US" sz="2100" dirty="0" err="1"/>
              <a:t>đảm</a:t>
            </a:r>
            <a:r>
              <a:rPr lang="en-US" sz="2100" dirty="0"/>
              <a:t> </a:t>
            </a:r>
            <a:r>
              <a:rPr lang="en-US" sz="2100" dirty="0" err="1"/>
              <a:t>cho</a:t>
            </a:r>
            <a:r>
              <a:rPr lang="en-US" sz="2100" dirty="0"/>
              <a:t> </a:t>
            </a:r>
            <a:r>
              <a:rPr lang="en-US" sz="2100" dirty="0" err="1"/>
              <a:t>Công</a:t>
            </a:r>
            <a:r>
              <a:rPr lang="en-US" sz="2100" dirty="0"/>
              <a:t> </a:t>
            </a:r>
            <a:r>
              <a:rPr lang="en-US" sz="2100" dirty="0" err="1"/>
              <a:t>đoàn</a:t>
            </a:r>
            <a:r>
              <a:rPr lang="en-US" sz="2100" dirty="0"/>
              <a:t> </a:t>
            </a:r>
            <a:r>
              <a:rPr lang="en-US" sz="2100" dirty="0" err="1"/>
              <a:t>thực</a:t>
            </a:r>
            <a:r>
              <a:rPr lang="en-US" sz="2100" dirty="0"/>
              <a:t> </a:t>
            </a:r>
            <a:r>
              <a:rPr lang="en-US" sz="2100" dirty="0" err="1"/>
              <a:t>hiện</a:t>
            </a:r>
            <a:r>
              <a:rPr lang="en-US" sz="2100" dirty="0"/>
              <a:t> </a:t>
            </a:r>
            <a:r>
              <a:rPr lang="en-US" sz="2100" dirty="0" err="1"/>
              <a:t>quyền</a:t>
            </a:r>
            <a:r>
              <a:rPr lang="en-US" sz="2100" dirty="0"/>
              <a:t> </a:t>
            </a:r>
            <a:r>
              <a:rPr lang="en-US" sz="2100" dirty="0" err="1"/>
              <a:t>kiểm</a:t>
            </a:r>
            <a:r>
              <a:rPr lang="en-US" sz="2100" dirty="0"/>
              <a:t> </a:t>
            </a:r>
            <a:r>
              <a:rPr lang="en-US" sz="2100" dirty="0" err="1"/>
              <a:t>tra</a:t>
            </a:r>
            <a:r>
              <a:rPr lang="en-US" sz="2100" dirty="0"/>
              <a:t> </a:t>
            </a:r>
            <a:r>
              <a:rPr lang="en-US" sz="2100" dirty="0" err="1"/>
              <a:t>theo</a:t>
            </a:r>
            <a:r>
              <a:rPr lang="en-US" sz="2100" dirty="0"/>
              <a:t> </a:t>
            </a:r>
            <a:r>
              <a:rPr lang="en-US" sz="2100" dirty="0" err="1"/>
              <a:t>các</a:t>
            </a:r>
            <a:r>
              <a:rPr lang="en-US" sz="2100" dirty="0"/>
              <a:t> </a:t>
            </a:r>
            <a:r>
              <a:rPr lang="en-US" sz="2100" dirty="0" err="1"/>
              <a:t>Điều</a:t>
            </a:r>
            <a:r>
              <a:rPr lang="en-US" sz="2100" dirty="0"/>
              <a:t> 10, 11 </a:t>
            </a:r>
            <a:r>
              <a:rPr lang="en-US" sz="2100" dirty="0" err="1"/>
              <a:t>và</a:t>
            </a:r>
            <a:r>
              <a:rPr lang="en-US" sz="2100" dirty="0"/>
              <a:t> 14 </a:t>
            </a:r>
            <a:r>
              <a:rPr lang="en-US" sz="2100" dirty="0" err="1"/>
              <a:t>của</a:t>
            </a:r>
            <a:r>
              <a:rPr lang="en-US" sz="2100" dirty="0"/>
              <a:t> </a:t>
            </a:r>
            <a:r>
              <a:rPr lang="en-US" sz="2100" dirty="0" err="1"/>
              <a:t>Luật</a:t>
            </a:r>
            <a:r>
              <a:rPr lang="en-US" sz="2100" dirty="0"/>
              <a:t> </a:t>
            </a:r>
            <a:r>
              <a:rPr lang="en-US" sz="2100" dirty="0" err="1"/>
              <a:t>Công</a:t>
            </a:r>
            <a:r>
              <a:rPr lang="en-US" sz="2100" dirty="0"/>
              <a:t> </a:t>
            </a:r>
            <a:r>
              <a:rPr lang="en-US" sz="2100" dirty="0" err="1"/>
              <a:t>đoàn</a:t>
            </a:r>
            <a:r>
              <a:rPr lang="en-US" sz="2100" dirty="0"/>
              <a:t> 2012;</a:t>
            </a:r>
          </a:p>
          <a:p>
            <a:pPr algn="just"/>
            <a:r>
              <a:rPr lang="en-US" sz="2100" dirty="0"/>
              <a:t>- </a:t>
            </a:r>
            <a:r>
              <a:rPr lang="en-US" sz="2100" dirty="0" err="1"/>
              <a:t>Cùng</a:t>
            </a:r>
            <a:r>
              <a:rPr lang="en-US" sz="2100" dirty="0"/>
              <a:t> Ban </a:t>
            </a:r>
            <a:r>
              <a:rPr lang="en-US" sz="2100" dirty="0" err="1"/>
              <a:t>Chấp</a:t>
            </a:r>
            <a:r>
              <a:rPr lang="en-US" sz="2100" dirty="0"/>
              <a:t> </a:t>
            </a:r>
            <a:r>
              <a:rPr lang="en-US" sz="2100" dirty="0" err="1"/>
              <a:t>hành</a:t>
            </a:r>
            <a:r>
              <a:rPr lang="en-US" sz="2100" dirty="0"/>
              <a:t> </a:t>
            </a:r>
            <a:r>
              <a:rPr lang="en-US" sz="2100" dirty="0" err="1"/>
              <a:t>công</a:t>
            </a:r>
            <a:r>
              <a:rPr lang="en-US" sz="2100" dirty="0"/>
              <a:t> </a:t>
            </a:r>
            <a:r>
              <a:rPr lang="en-US" sz="2100" dirty="0" err="1"/>
              <a:t>đoàn</a:t>
            </a:r>
            <a:r>
              <a:rPr lang="en-US" sz="2100" dirty="0"/>
              <a:t>, </a:t>
            </a:r>
            <a:r>
              <a:rPr lang="en-US" sz="2100" dirty="0" err="1"/>
              <a:t>định</a:t>
            </a:r>
            <a:r>
              <a:rPr lang="en-US" sz="2100" dirty="0"/>
              <a:t> </a:t>
            </a:r>
            <a:r>
              <a:rPr lang="en-US" sz="2100" dirty="0" err="1"/>
              <a:t>kỳ</a:t>
            </a:r>
            <a:r>
              <a:rPr lang="en-US" sz="2100" dirty="0"/>
              <a:t> 6 </a:t>
            </a:r>
            <a:r>
              <a:rPr lang="en-US" sz="2100" dirty="0" err="1"/>
              <a:t>tháng</a:t>
            </a:r>
            <a:r>
              <a:rPr lang="en-US" sz="2100" dirty="0"/>
              <a:t> (</a:t>
            </a:r>
            <a:r>
              <a:rPr lang="en-US" sz="2100" dirty="0" err="1"/>
              <a:t>hoặc</a:t>
            </a:r>
            <a:r>
              <a:rPr lang="en-US" sz="2100" dirty="0"/>
              <a:t> </a:t>
            </a:r>
            <a:r>
              <a:rPr lang="en-US" sz="2100" dirty="0" err="1"/>
              <a:t>mỗi</a:t>
            </a:r>
            <a:r>
              <a:rPr lang="en-US" sz="2100" dirty="0"/>
              <a:t> </a:t>
            </a:r>
            <a:r>
              <a:rPr lang="en-US" sz="2100" dirty="0" err="1"/>
              <a:t>học</a:t>
            </a:r>
            <a:r>
              <a:rPr lang="en-US" sz="2100" dirty="0"/>
              <a:t> </a:t>
            </a:r>
            <a:r>
              <a:rPr lang="en-US" sz="2100" dirty="0" err="1"/>
              <a:t>kỳ</a:t>
            </a:r>
            <a:r>
              <a:rPr lang="en-US" sz="2100" dirty="0"/>
              <a:t>) </a:t>
            </a:r>
            <a:r>
              <a:rPr lang="en-US" sz="2100" dirty="0" err="1"/>
              <a:t>một</a:t>
            </a:r>
            <a:r>
              <a:rPr lang="en-US" sz="2100" dirty="0"/>
              <a:t> </a:t>
            </a:r>
            <a:r>
              <a:rPr lang="en-US" sz="2100" dirty="0" err="1"/>
              <a:t>lần</a:t>
            </a:r>
            <a:r>
              <a:rPr lang="en-US" sz="2100" dirty="0"/>
              <a:t> </a:t>
            </a:r>
            <a:r>
              <a:rPr lang="en-US" sz="2100" dirty="0" err="1"/>
              <a:t>tổ</a:t>
            </a:r>
            <a:r>
              <a:rPr lang="en-US" sz="2100" dirty="0"/>
              <a:t> </a:t>
            </a:r>
            <a:r>
              <a:rPr lang="en-US" sz="2100" dirty="0" err="1"/>
              <a:t>chức</a:t>
            </a:r>
            <a:r>
              <a:rPr lang="en-US" sz="2100" dirty="0"/>
              <a:t> </a:t>
            </a:r>
            <a:r>
              <a:rPr lang="en-US" sz="2100" dirty="0" err="1"/>
              <a:t>kiểm</a:t>
            </a:r>
            <a:r>
              <a:rPr lang="en-US" sz="2100" dirty="0"/>
              <a:t> </a:t>
            </a:r>
            <a:r>
              <a:rPr lang="en-US" sz="2100" dirty="0" err="1"/>
              <a:t>tra</a:t>
            </a:r>
            <a:r>
              <a:rPr lang="en-US" sz="2100" dirty="0"/>
              <a:t>, </a:t>
            </a:r>
            <a:r>
              <a:rPr lang="en-US" sz="2100" dirty="0" err="1"/>
              <a:t>đánh</a:t>
            </a:r>
            <a:r>
              <a:rPr lang="en-US" sz="2100" dirty="0"/>
              <a:t> </a:t>
            </a:r>
            <a:r>
              <a:rPr lang="en-US" sz="2100" dirty="0" err="1"/>
              <a:t>giá</a:t>
            </a:r>
            <a:r>
              <a:rPr lang="en-US" sz="2100" dirty="0"/>
              <a:t> </a:t>
            </a:r>
            <a:r>
              <a:rPr lang="en-US" sz="2100" dirty="0" err="1"/>
              <a:t>kết</a:t>
            </a:r>
            <a:r>
              <a:rPr lang="en-US" sz="2100" dirty="0"/>
              <a:t> </a:t>
            </a:r>
            <a:r>
              <a:rPr lang="en-US" sz="2100" dirty="0" err="1"/>
              <a:t>quả</a:t>
            </a:r>
            <a:r>
              <a:rPr lang="en-US" sz="2100" dirty="0"/>
              <a:t> </a:t>
            </a:r>
            <a:r>
              <a:rPr lang="en-US" sz="2100" dirty="0" err="1"/>
              <a:t>thực</a:t>
            </a:r>
            <a:r>
              <a:rPr lang="en-US" sz="2100" dirty="0"/>
              <a:t> </a:t>
            </a:r>
            <a:r>
              <a:rPr lang="en-US" sz="2100" dirty="0" err="1"/>
              <a:t>hiện</a:t>
            </a:r>
            <a:r>
              <a:rPr lang="en-US" sz="2100" dirty="0"/>
              <a:t> </a:t>
            </a:r>
            <a:r>
              <a:rPr lang="en-US" sz="2100" dirty="0" err="1"/>
              <a:t>Quy</a:t>
            </a:r>
            <a:r>
              <a:rPr lang="en-US" sz="2100" dirty="0"/>
              <a:t> </a:t>
            </a:r>
            <a:r>
              <a:rPr lang="en-US" sz="2100" dirty="0" err="1"/>
              <a:t>chế</a:t>
            </a:r>
            <a:r>
              <a:rPr lang="en-US" sz="2100" dirty="0"/>
              <a:t> </a:t>
            </a:r>
            <a:r>
              <a:rPr lang="en-US" sz="2100" dirty="0" err="1"/>
              <a:t>dân</a:t>
            </a:r>
            <a:r>
              <a:rPr lang="en-US" sz="2100" dirty="0"/>
              <a:t> </a:t>
            </a:r>
            <a:r>
              <a:rPr lang="en-US" sz="2100" dirty="0" err="1"/>
              <a:t>chủ</a:t>
            </a:r>
            <a:r>
              <a:rPr lang="en-US" sz="2100" dirty="0"/>
              <a:t> </a:t>
            </a:r>
            <a:r>
              <a:rPr lang="en-US" sz="2100" dirty="0" err="1"/>
              <a:t>cơ</a:t>
            </a:r>
            <a:r>
              <a:rPr lang="en-US" sz="2100" dirty="0"/>
              <a:t> </a:t>
            </a:r>
            <a:r>
              <a:rPr lang="en-US" sz="2100" dirty="0" err="1"/>
              <a:t>sở</a:t>
            </a:r>
            <a:r>
              <a:rPr lang="en-US" sz="2100" dirty="0"/>
              <a:t> </a:t>
            </a:r>
            <a:r>
              <a:rPr lang="en-US" sz="2100" dirty="0" err="1"/>
              <a:t>và</a:t>
            </a:r>
            <a:r>
              <a:rPr lang="en-US" sz="2100" dirty="0"/>
              <a:t> </a:t>
            </a:r>
            <a:r>
              <a:rPr lang="en-US" sz="2100" dirty="0" err="1"/>
              <a:t>Nghị</a:t>
            </a:r>
            <a:r>
              <a:rPr lang="en-US" sz="2100" dirty="0"/>
              <a:t> </a:t>
            </a:r>
            <a:r>
              <a:rPr lang="en-US" sz="2100" dirty="0" err="1"/>
              <a:t>quyết</a:t>
            </a:r>
            <a:r>
              <a:rPr lang="en-US" sz="2100" dirty="0"/>
              <a:t> </a:t>
            </a:r>
            <a:r>
              <a:rPr lang="en-US" sz="2100" dirty="0" err="1"/>
              <a:t>Hội</a:t>
            </a:r>
            <a:r>
              <a:rPr lang="en-US" sz="2100" dirty="0"/>
              <a:t> </a:t>
            </a:r>
            <a:r>
              <a:rPr lang="en-US" sz="2100" dirty="0" err="1" smtClean="0"/>
              <a:t>nghị</a:t>
            </a:r>
            <a:r>
              <a:rPr lang="en-US" sz="2100" dirty="0" smtClean="0"/>
              <a:t>, </a:t>
            </a:r>
            <a:r>
              <a:rPr lang="en-US" sz="2100" dirty="0" err="1"/>
              <a:t>tổ</a:t>
            </a:r>
            <a:r>
              <a:rPr lang="en-US" sz="2100" dirty="0"/>
              <a:t> </a:t>
            </a:r>
            <a:r>
              <a:rPr lang="en-US" sz="2100" dirty="0" err="1"/>
              <a:t>chức</a:t>
            </a:r>
            <a:r>
              <a:rPr lang="en-US" sz="2100" dirty="0"/>
              <a:t> “</a:t>
            </a:r>
            <a:r>
              <a:rPr lang="en-US" sz="2100" dirty="0" err="1"/>
              <a:t>Đối</a:t>
            </a:r>
            <a:r>
              <a:rPr lang="en-US" sz="2100" dirty="0"/>
              <a:t> </a:t>
            </a:r>
            <a:r>
              <a:rPr lang="en-US" sz="2100" dirty="0" err="1"/>
              <a:t>thoại</a:t>
            </a:r>
            <a:r>
              <a:rPr lang="en-US" sz="2100" dirty="0"/>
              <a:t>” </a:t>
            </a:r>
            <a:r>
              <a:rPr lang="en-US" sz="2100" dirty="0" err="1"/>
              <a:t>với</a:t>
            </a:r>
            <a:r>
              <a:rPr lang="en-US" sz="2100" dirty="0"/>
              <a:t> CB-GV-NV </a:t>
            </a:r>
            <a:r>
              <a:rPr lang="en-US" sz="2100" dirty="0" err="1"/>
              <a:t>để</a:t>
            </a:r>
            <a:r>
              <a:rPr lang="en-US" sz="2100" dirty="0"/>
              <a:t> </a:t>
            </a:r>
            <a:r>
              <a:rPr lang="en-US" sz="2100" dirty="0" err="1"/>
              <a:t>rút</a:t>
            </a:r>
            <a:r>
              <a:rPr lang="en-US" sz="2100" dirty="0"/>
              <a:t> </a:t>
            </a:r>
            <a:r>
              <a:rPr lang="en-US" sz="2100" dirty="0" err="1"/>
              <a:t>kinh</a:t>
            </a:r>
            <a:r>
              <a:rPr lang="en-US" sz="2100" dirty="0"/>
              <a:t> </a:t>
            </a:r>
            <a:r>
              <a:rPr lang="en-US" sz="2100" dirty="0" err="1"/>
              <a:t>nghiệm</a:t>
            </a:r>
            <a:r>
              <a:rPr lang="en-US" sz="2100" dirty="0"/>
              <a:t>, </a:t>
            </a:r>
            <a:r>
              <a:rPr lang="en-US" sz="2100" dirty="0" err="1"/>
              <a:t>bổ</a:t>
            </a:r>
            <a:r>
              <a:rPr lang="en-US" sz="2100" dirty="0"/>
              <a:t> sung </a:t>
            </a:r>
            <a:r>
              <a:rPr lang="en-US" sz="2100" dirty="0" err="1"/>
              <a:t>giải</a:t>
            </a:r>
            <a:r>
              <a:rPr lang="en-US" sz="2100" dirty="0"/>
              <a:t> </a:t>
            </a:r>
            <a:r>
              <a:rPr lang="en-US" sz="2100" dirty="0" err="1"/>
              <a:t>pháp</a:t>
            </a:r>
            <a:r>
              <a:rPr lang="en-US" sz="2100" dirty="0"/>
              <a:t> </a:t>
            </a:r>
            <a:r>
              <a:rPr lang="en-US" sz="2100" dirty="0" err="1" smtClean="0"/>
              <a:t>mới</a:t>
            </a:r>
            <a:r>
              <a:rPr lang="en-US" sz="2000" dirty="0"/>
              <a:t>.</a:t>
            </a:r>
          </a:p>
        </p:txBody>
      </p:sp>
      <p:sp>
        <p:nvSpPr>
          <p:cNvPr id="6" name="Title 1"/>
          <p:cNvSpPr>
            <a:spLocks noGrp="1"/>
          </p:cNvSpPr>
          <p:nvPr>
            <p:ph type="ctrTitle"/>
          </p:nvPr>
        </p:nvSpPr>
        <p:spPr>
          <a:xfrm>
            <a:off x="228600" y="974726"/>
            <a:ext cx="8724900" cy="380999"/>
          </a:xfrm>
        </p:spPr>
        <p:txBody>
          <a:bodyPr/>
          <a:lstStyle/>
          <a:p>
            <a:pPr lvl="0"/>
            <a:r>
              <a:rPr lang="en-US"/>
              <a:t>Trách nhiệm của </a:t>
            </a:r>
            <a:r>
              <a:rPr lang="en-US" smtClean="0"/>
              <a:t>Hiệu trưởng</a:t>
            </a:r>
            <a:endParaRPr lang="en-US"/>
          </a:p>
        </p:txBody>
      </p:sp>
    </p:spTree>
    <p:extLst>
      <p:ext uri="{BB962C8B-B14F-4D97-AF65-F5344CB8AC3E}">
        <p14:creationId xmlns:p14="http://schemas.microsoft.com/office/powerpoint/2010/main" val="2018022780"/>
      </p:ext>
    </p:extLst>
  </p:cSld>
  <p:clrMapOvr>
    <a:masterClrMapping/>
  </p:clrMapOvr>
  <p:transition spd="slow" advClick="0">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0"/>
            <a:r>
              <a:rPr lang="en-US"/>
              <a:t>Trách nhiệm của Ban Chấp hành Công đoàn cơ sở</a:t>
            </a:r>
          </a:p>
        </p:txBody>
      </p:sp>
      <p:sp>
        <p:nvSpPr>
          <p:cNvPr id="5" name="Text Placeholder 4"/>
          <p:cNvSpPr>
            <a:spLocks noGrp="1"/>
          </p:cNvSpPr>
          <p:nvPr>
            <p:ph type="body" sz="quarter" idx="14"/>
          </p:nvPr>
        </p:nvSpPr>
        <p:spPr>
          <a:xfrm>
            <a:off x="152400" y="152400"/>
            <a:ext cx="8001000" cy="492125"/>
          </a:xfrm>
        </p:spPr>
        <p:txBody>
          <a:bodyPr/>
          <a:lstStyle/>
          <a:p>
            <a:pPr algn="l"/>
            <a:r>
              <a:rPr lang="en-US" sz="2000">
                <a:effectLst/>
              </a:rPr>
              <a:t>V. TRÁCH NHIỆM CỦA HIỆU TRƯỞNG, CÔNG ĐOÀN VÀ CÁN BỘ, CÔNG CHỨC, VIÊN CHỨC, NGƯỜI LAO ĐỘNG</a:t>
            </a:r>
          </a:p>
        </p:txBody>
      </p:sp>
      <p:sp>
        <p:nvSpPr>
          <p:cNvPr id="4" name="Rectangle 3"/>
          <p:cNvSpPr/>
          <p:nvPr/>
        </p:nvSpPr>
        <p:spPr>
          <a:xfrm>
            <a:off x="284205" y="1555552"/>
            <a:ext cx="8534400" cy="4616648"/>
          </a:xfrm>
          <a:prstGeom prst="rect">
            <a:avLst/>
          </a:prstGeom>
        </p:spPr>
        <p:txBody>
          <a:bodyPr wrap="square">
            <a:spAutoFit/>
          </a:bodyPr>
          <a:lstStyle/>
          <a:p>
            <a:pPr algn="just"/>
            <a:r>
              <a:rPr lang="en-US" sz="2000" dirty="0"/>
              <a:t>- </a:t>
            </a:r>
            <a:r>
              <a:rPr lang="en-US" sz="2100" dirty="0" err="1"/>
              <a:t>Phối</a:t>
            </a:r>
            <a:r>
              <a:rPr lang="en-US" sz="2100" dirty="0"/>
              <a:t> </a:t>
            </a:r>
            <a:r>
              <a:rPr lang="en-US" sz="2100" dirty="0" err="1"/>
              <a:t>hợp</a:t>
            </a:r>
            <a:r>
              <a:rPr lang="en-US" sz="2100" dirty="0"/>
              <a:t> </a:t>
            </a:r>
            <a:r>
              <a:rPr lang="en-US" sz="2100" dirty="0" err="1"/>
              <a:t>với</a:t>
            </a:r>
            <a:r>
              <a:rPr lang="en-US" sz="2100" dirty="0"/>
              <a:t> </a:t>
            </a:r>
            <a:r>
              <a:rPr lang="en-US" sz="2100" dirty="0" err="1"/>
              <a:t>chính</a:t>
            </a:r>
            <a:r>
              <a:rPr lang="en-US" sz="2100" dirty="0"/>
              <a:t> </a:t>
            </a:r>
            <a:r>
              <a:rPr lang="en-US" sz="2100" dirty="0" err="1"/>
              <a:t>quyền</a:t>
            </a:r>
            <a:r>
              <a:rPr lang="en-US" sz="2100" dirty="0"/>
              <a:t> </a:t>
            </a:r>
            <a:r>
              <a:rPr lang="en-US" sz="2100" dirty="0" err="1"/>
              <a:t>tổ</a:t>
            </a:r>
            <a:r>
              <a:rPr lang="en-US" sz="2100" dirty="0"/>
              <a:t> </a:t>
            </a:r>
            <a:r>
              <a:rPr lang="en-US" sz="2100" dirty="0" err="1"/>
              <a:t>chức</a:t>
            </a:r>
            <a:r>
              <a:rPr lang="en-US" sz="2100" dirty="0"/>
              <a:t> </a:t>
            </a:r>
            <a:r>
              <a:rPr lang="en-US" sz="2100" dirty="0" err="1"/>
              <a:t>các</a:t>
            </a:r>
            <a:r>
              <a:rPr lang="en-US" sz="2100" dirty="0"/>
              <a:t> </a:t>
            </a:r>
            <a:r>
              <a:rPr lang="en-US" sz="2100" dirty="0" err="1"/>
              <a:t>đợt</a:t>
            </a:r>
            <a:r>
              <a:rPr lang="en-US" sz="2100" dirty="0"/>
              <a:t> </a:t>
            </a:r>
            <a:r>
              <a:rPr lang="en-US" sz="2100" dirty="0" err="1"/>
              <a:t>thi</a:t>
            </a:r>
            <a:r>
              <a:rPr lang="en-US" sz="2100" dirty="0"/>
              <a:t> </a:t>
            </a:r>
            <a:r>
              <a:rPr lang="en-US" sz="2100" dirty="0" err="1"/>
              <a:t>đua</a:t>
            </a:r>
            <a:r>
              <a:rPr lang="en-US" sz="2100" dirty="0"/>
              <a:t>, </a:t>
            </a:r>
            <a:r>
              <a:rPr lang="en-US" sz="2100" dirty="0" err="1" smtClean="0"/>
              <a:t>tổ</a:t>
            </a:r>
            <a:r>
              <a:rPr lang="en-US" sz="2100" dirty="0" smtClean="0"/>
              <a:t> </a:t>
            </a:r>
            <a:r>
              <a:rPr lang="en-US" sz="2100" dirty="0" err="1" smtClean="0"/>
              <a:t>chức</a:t>
            </a:r>
            <a:r>
              <a:rPr lang="en-US" sz="2100" dirty="0" smtClean="0"/>
              <a:t> </a:t>
            </a:r>
            <a:r>
              <a:rPr lang="en-US" sz="2100" dirty="0" err="1" smtClean="0"/>
              <a:t>các</a:t>
            </a:r>
            <a:r>
              <a:rPr lang="en-US" sz="2100" dirty="0" smtClean="0"/>
              <a:t> </a:t>
            </a:r>
            <a:r>
              <a:rPr lang="en-US" sz="2100" dirty="0" err="1" smtClean="0"/>
              <a:t>phong</a:t>
            </a:r>
            <a:r>
              <a:rPr lang="en-US" sz="2100" dirty="0" smtClean="0"/>
              <a:t> </a:t>
            </a:r>
            <a:r>
              <a:rPr lang="en-US" sz="2100" dirty="0" err="1" smtClean="0"/>
              <a:t>trào</a:t>
            </a:r>
            <a:r>
              <a:rPr lang="en-US" sz="2100" dirty="0" smtClean="0"/>
              <a:t>; </a:t>
            </a:r>
            <a:r>
              <a:rPr lang="en-US" sz="2100" dirty="0" err="1"/>
              <a:t>vận</a:t>
            </a:r>
            <a:r>
              <a:rPr lang="en-US" sz="2100" dirty="0"/>
              <a:t> </a:t>
            </a:r>
            <a:r>
              <a:rPr lang="en-US" sz="2100" dirty="0" err="1"/>
              <a:t>động</a:t>
            </a:r>
            <a:r>
              <a:rPr lang="en-US" sz="2100" dirty="0"/>
              <a:t> </a:t>
            </a:r>
            <a:r>
              <a:rPr lang="en-US" sz="2100" dirty="0" err="1"/>
              <a:t>toàn</a:t>
            </a:r>
            <a:r>
              <a:rPr lang="en-US" sz="2100" dirty="0"/>
              <a:t> </a:t>
            </a:r>
            <a:r>
              <a:rPr lang="en-US" sz="2100" dirty="0" err="1"/>
              <a:t>thể</a:t>
            </a:r>
            <a:r>
              <a:rPr lang="en-US" sz="2100" dirty="0"/>
              <a:t> CB-GV-NV </a:t>
            </a:r>
            <a:r>
              <a:rPr lang="en-US" sz="2100" dirty="0" err="1"/>
              <a:t>hoàn</a:t>
            </a:r>
            <a:r>
              <a:rPr lang="en-US" sz="2100" dirty="0"/>
              <a:t> </a:t>
            </a:r>
            <a:r>
              <a:rPr lang="en-US" sz="2100" dirty="0" err="1"/>
              <a:t>thành</a:t>
            </a:r>
            <a:r>
              <a:rPr lang="en-US" sz="2100" dirty="0"/>
              <a:t> </a:t>
            </a:r>
            <a:r>
              <a:rPr lang="en-US" sz="2100" dirty="0" err="1"/>
              <a:t>tốt</a:t>
            </a:r>
            <a:r>
              <a:rPr lang="en-US" sz="2100" dirty="0"/>
              <a:t> </a:t>
            </a:r>
            <a:r>
              <a:rPr lang="en-US" sz="2100" dirty="0" err="1"/>
              <a:t>công</a:t>
            </a:r>
            <a:r>
              <a:rPr lang="en-US" sz="2100" dirty="0"/>
              <a:t> </a:t>
            </a:r>
            <a:r>
              <a:rPr lang="en-US" sz="2100" dirty="0" err="1"/>
              <a:t>tác</a:t>
            </a:r>
            <a:r>
              <a:rPr lang="en-US" sz="2100" dirty="0"/>
              <a:t> </a:t>
            </a:r>
            <a:r>
              <a:rPr lang="en-US" sz="2100" dirty="0" err="1"/>
              <a:t>được</a:t>
            </a:r>
            <a:r>
              <a:rPr lang="en-US" sz="2100" dirty="0"/>
              <a:t> </a:t>
            </a:r>
            <a:r>
              <a:rPr lang="en-US" sz="2100" dirty="0" err="1"/>
              <a:t>giao</a:t>
            </a:r>
            <a:r>
              <a:rPr lang="en-US" sz="2100" dirty="0"/>
              <a:t>;</a:t>
            </a:r>
          </a:p>
          <a:p>
            <a:pPr algn="just"/>
            <a:r>
              <a:rPr lang="en-US" sz="2100" dirty="0"/>
              <a:t>- </a:t>
            </a:r>
            <a:r>
              <a:rPr lang="en-US" sz="2100" dirty="0" err="1"/>
              <a:t>Cùng</a:t>
            </a:r>
            <a:r>
              <a:rPr lang="en-US" sz="2100" dirty="0"/>
              <a:t> </a:t>
            </a:r>
            <a:r>
              <a:rPr lang="en-US" sz="2100" dirty="0" err="1"/>
              <a:t>chính</a:t>
            </a:r>
            <a:r>
              <a:rPr lang="en-US" sz="2100" dirty="0"/>
              <a:t> </a:t>
            </a:r>
            <a:r>
              <a:rPr lang="en-US" sz="2100" dirty="0" err="1"/>
              <a:t>quyền</a:t>
            </a:r>
            <a:r>
              <a:rPr lang="en-US" sz="2100" dirty="0"/>
              <a:t> </a:t>
            </a:r>
            <a:r>
              <a:rPr lang="en-US" sz="2100" dirty="0" err="1" smtClean="0"/>
              <a:t>quản</a:t>
            </a:r>
            <a:r>
              <a:rPr lang="en-US" sz="2100" dirty="0" smtClean="0"/>
              <a:t> </a:t>
            </a:r>
            <a:r>
              <a:rPr lang="en-US" sz="2100" dirty="0" err="1"/>
              <a:t>lý</a:t>
            </a:r>
            <a:r>
              <a:rPr lang="en-US" sz="2100" dirty="0"/>
              <a:t>, </a:t>
            </a:r>
            <a:r>
              <a:rPr lang="en-US" sz="2100" dirty="0" err="1"/>
              <a:t>giám</a:t>
            </a:r>
            <a:r>
              <a:rPr lang="en-US" sz="2100" dirty="0"/>
              <a:t> </a:t>
            </a:r>
            <a:r>
              <a:rPr lang="en-US" sz="2100" dirty="0" err="1"/>
              <a:t>sát</a:t>
            </a:r>
            <a:r>
              <a:rPr lang="en-US" sz="2100" dirty="0"/>
              <a:t> </a:t>
            </a:r>
            <a:r>
              <a:rPr lang="en-US" sz="2100" dirty="0" err="1"/>
              <a:t>các</a:t>
            </a:r>
            <a:r>
              <a:rPr lang="en-US" sz="2100" dirty="0"/>
              <a:t> </a:t>
            </a:r>
            <a:r>
              <a:rPr lang="en-US" sz="2100" dirty="0" err="1"/>
              <a:t>hoạt</a:t>
            </a:r>
            <a:r>
              <a:rPr lang="en-US" sz="2100" dirty="0"/>
              <a:t> </a:t>
            </a:r>
            <a:r>
              <a:rPr lang="en-US" sz="2100" dirty="0" err="1"/>
              <a:t>động</a:t>
            </a:r>
            <a:r>
              <a:rPr lang="en-US" sz="2100" dirty="0"/>
              <a:t> </a:t>
            </a:r>
            <a:r>
              <a:rPr lang="en-US" sz="2100" dirty="0" err="1" smtClean="0"/>
              <a:t>theo</a:t>
            </a:r>
            <a:r>
              <a:rPr lang="en-US" sz="2100" dirty="0" smtClean="0"/>
              <a:t> </a:t>
            </a:r>
            <a:r>
              <a:rPr lang="en-US" sz="2100" dirty="0" err="1"/>
              <a:t>luật</a:t>
            </a:r>
            <a:r>
              <a:rPr lang="en-US" sz="2100" dirty="0"/>
              <a:t> </a:t>
            </a:r>
            <a:r>
              <a:rPr lang="en-US" sz="2100" dirty="0" err="1"/>
              <a:t>Công</a:t>
            </a:r>
            <a:r>
              <a:rPr lang="en-US" sz="2100" dirty="0"/>
              <a:t> </a:t>
            </a:r>
            <a:r>
              <a:rPr lang="en-US" sz="2100" dirty="0" err="1"/>
              <a:t>đoàn</a:t>
            </a:r>
            <a:r>
              <a:rPr lang="en-US" sz="2100" dirty="0"/>
              <a:t>, </a:t>
            </a:r>
            <a:r>
              <a:rPr lang="en-US" sz="2100" dirty="0" err="1"/>
              <a:t>thực</a:t>
            </a:r>
            <a:r>
              <a:rPr lang="en-US" sz="2100" dirty="0"/>
              <a:t> </a:t>
            </a:r>
            <a:r>
              <a:rPr lang="en-US" sz="2100" dirty="0" err="1"/>
              <a:t>hiện</a:t>
            </a:r>
            <a:r>
              <a:rPr lang="en-US" sz="2100" dirty="0"/>
              <a:t> </a:t>
            </a:r>
            <a:r>
              <a:rPr lang="en-US" sz="2100" dirty="0" err="1"/>
              <a:t>đầy</a:t>
            </a:r>
            <a:r>
              <a:rPr lang="en-US" sz="2100" dirty="0"/>
              <a:t> </a:t>
            </a:r>
            <a:r>
              <a:rPr lang="en-US" sz="2100" dirty="0" err="1"/>
              <a:t>đủ</a:t>
            </a:r>
            <a:r>
              <a:rPr lang="en-US" sz="2100" dirty="0"/>
              <a:t> </a:t>
            </a:r>
            <a:r>
              <a:rPr lang="en-US" sz="2100" dirty="0" err="1"/>
              <a:t>các</a:t>
            </a:r>
            <a:r>
              <a:rPr lang="en-US" sz="2100" dirty="0"/>
              <a:t> </a:t>
            </a:r>
            <a:r>
              <a:rPr lang="en-US" sz="2100" dirty="0" err="1"/>
              <a:t>chỉ</a:t>
            </a:r>
            <a:r>
              <a:rPr lang="en-US" sz="2100" dirty="0"/>
              <a:t> </a:t>
            </a:r>
            <a:r>
              <a:rPr lang="en-US" sz="2100" dirty="0" err="1"/>
              <a:t>tiêu</a:t>
            </a:r>
            <a:r>
              <a:rPr lang="en-US" sz="2100" dirty="0"/>
              <a:t> </a:t>
            </a:r>
            <a:r>
              <a:rPr lang="en-US" sz="2100" dirty="0" err="1"/>
              <a:t>đề</a:t>
            </a:r>
            <a:r>
              <a:rPr lang="en-US" sz="2100" dirty="0"/>
              <a:t> </a:t>
            </a:r>
            <a:r>
              <a:rPr lang="en-US" sz="2100" dirty="0" err="1"/>
              <a:t>ra</a:t>
            </a:r>
            <a:r>
              <a:rPr lang="en-US" sz="2100" dirty="0"/>
              <a:t>;</a:t>
            </a:r>
          </a:p>
          <a:p>
            <a:pPr algn="just"/>
            <a:r>
              <a:rPr lang="en-US" sz="2100" dirty="0"/>
              <a:t>- </a:t>
            </a:r>
            <a:r>
              <a:rPr lang="en-US" sz="2100" dirty="0" err="1"/>
              <a:t>Hướng</a:t>
            </a:r>
            <a:r>
              <a:rPr lang="en-US" sz="2100" dirty="0"/>
              <a:t> </a:t>
            </a:r>
            <a:r>
              <a:rPr lang="en-US" sz="2100" dirty="0" err="1"/>
              <a:t>dẫn</a:t>
            </a:r>
            <a:r>
              <a:rPr lang="en-US" sz="2100" dirty="0"/>
              <a:t>, </a:t>
            </a:r>
            <a:r>
              <a:rPr lang="en-US" sz="2100" dirty="0" err="1"/>
              <a:t>đôn</a:t>
            </a:r>
            <a:r>
              <a:rPr lang="en-US" sz="2100" dirty="0"/>
              <a:t> </a:t>
            </a:r>
            <a:r>
              <a:rPr lang="en-US" sz="2100" dirty="0" err="1"/>
              <a:t>đốc</a:t>
            </a:r>
            <a:r>
              <a:rPr lang="en-US" sz="2100" dirty="0"/>
              <a:t>, </a:t>
            </a:r>
            <a:r>
              <a:rPr lang="en-US" sz="2100" dirty="0" err="1"/>
              <a:t>kiểm</a:t>
            </a:r>
            <a:r>
              <a:rPr lang="en-US" sz="2100" dirty="0"/>
              <a:t> </a:t>
            </a:r>
            <a:r>
              <a:rPr lang="en-US" sz="2100" dirty="0" err="1"/>
              <a:t>tra</a:t>
            </a:r>
            <a:r>
              <a:rPr lang="en-US" sz="2100" dirty="0"/>
              <a:t> </a:t>
            </a:r>
            <a:r>
              <a:rPr lang="en-US" sz="2100" dirty="0" err="1"/>
              <a:t>việc</a:t>
            </a:r>
            <a:r>
              <a:rPr lang="en-US" sz="2100" dirty="0"/>
              <a:t> </a:t>
            </a:r>
            <a:r>
              <a:rPr lang="en-US" sz="2100" dirty="0" err="1"/>
              <a:t>thực</a:t>
            </a:r>
            <a:r>
              <a:rPr lang="en-US" sz="2100" dirty="0"/>
              <a:t> </a:t>
            </a:r>
            <a:r>
              <a:rPr lang="en-US" sz="2100" dirty="0" err="1"/>
              <a:t>hiện</a:t>
            </a:r>
            <a:r>
              <a:rPr lang="en-US" sz="2100" dirty="0"/>
              <a:t> </a:t>
            </a:r>
            <a:r>
              <a:rPr lang="en-US" sz="2100" dirty="0" err="1" smtClean="0"/>
              <a:t>tốt</a:t>
            </a:r>
            <a:r>
              <a:rPr lang="en-US" sz="2100" dirty="0" smtClean="0"/>
              <a:t> </a:t>
            </a:r>
            <a:r>
              <a:rPr lang="en-US" sz="2100" dirty="0" err="1" smtClean="0"/>
              <a:t>Nghị</a:t>
            </a:r>
            <a:r>
              <a:rPr lang="en-US" sz="2100" dirty="0" smtClean="0"/>
              <a:t> </a:t>
            </a:r>
            <a:r>
              <a:rPr lang="en-US" sz="2100" dirty="0" err="1"/>
              <a:t>quyết</a:t>
            </a:r>
            <a:r>
              <a:rPr lang="en-US" sz="2100" dirty="0"/>
              <a:t> </a:t>
            </a:r>
            <a:r>
              <a:rPr lang="en-US" sz="2100" dirty="0" err="1"/>
              <a:t>hội</a:t>
            </a:r>
            <a:r>
              <a:rPr lang="en-US" sz="2100" dirty="0"/>
              <a:t> </a:t>
            </a:r>
            <a:r>
              <a:rPr lang="en-US" sz="2100" dirty="0" err="1"/>
              <a:t>nghị</a:t>
            </a:r>
            <a:r>
              <a:rPr lang="en-US" sz="2100" dirty="0" smtClean="0"/>
              <a:t>;</a:t>
            </a:r>
            <a:endParaRPr lang="en-US" sz="2100" dirty="0"/>
          </a:p>
          <a:p>
            <a:pPr algn="just"/>
            <a:r>
              <a:rPr lang="en-US" sz="2100" dirty="0"/>
              <a:t>- </a:t>
            </a:r>
            <a:r>
              <a:rPr lang="en-US" sz="2100" dirty="0" err="1"/>
              <a:t>Chỉ</a:t>
            </a:r>
            <a:r>
              <a:rPr lang="en-US" sz="2100" dirty="0"/>
              <a:t> </a:t>
            </a:r>
            <a:r>
              <a:rPr lang="en-US" sz="2100" dirty="0" err="1"/>
              <a:t>đạo</a:t>
            </a:r>
            <a:r>
              <a:rPr lang="en-US" sz="2100" dirty="0"/>
              <a:t> Ban TTND </a:t>
            </a:r>
            <a:r>
              <a:rPr lang="en-US" sz="2100" dirty="0" err="1" smtClean="0"/>
              <a:t>thực</a:t>
            </a:r>
            <a:r>
              <a:rPr lang="en-US" sz="2100" dirty="0" smtClean="0"/>
              <a:t> </a:t>
            </a:r>
            <a:r>
              <a:rPr lang="en-US" sz="2100" dirty="0" err="1"/>
              <a:t>hiện</a:t>
            </a:r>
            <a:r>
              <a:rPr lang="en-US" sz="2100" dirty="0"/>
              <a:t> </a:t>
            </a:r>
            <a:r>
              <a:rPr lang="en-US" sz="2100" dirty="0" err="1"/>
              <a:t>quyền</a:t>
            </a:r>
            <a:r>
              <a:rPr lang="en-US" sz="2100" dirty="0"/>
              <a:t> </a:t>
            </a:r>
            <a:r>
              <a:rPr lang="en-US" sz="2100" dirty="0" err="1"/>
              <a:t>giám</a:t>
            </a:r>
            <a:r>
              <a:rPr lang="en-US" sz="2100" dirty="0"/>
              <a:t> </a:t>
            </a:r>
            <a:r>
              <a:rPr lang="en-US" sz="2100" dirty="0" err="1"/>
              <a:t>sát</a:t>
            </a:r>
            <a:r>
              <a:rPr lang="en-US" sz="2100" dirty="0"/>
              <a:t>, </a:t>
            </a:r>
            <a:r>
              <a:rPr lang="en-US" sz="2100" dirty="0" err="1"/>
              <a:t>kiểm</a:t>
            </a:r>
            <a:r>
              <a:rPr lang="en-US" sz="2100" dirty="0"/>
              <a:t> </a:t>
            </a:r>
            <a:r>
              <a:rPr lang="en-US" sz="2100" dirty="0" err="1"/>
              <a:t>tra</a:t>
            </a:r>
            <a:r>
              <a:rPr lang="en-US" sz="2100" dirty="0"/>
              <a:t> </a:t>
            </a:r>
            <a:r>
              <a:rPr lang="en-US" sz="2100" dirty="0" err="1"/>
              <a:t>theo</a:t>
            </a:r>
            <a:r>
              <a:rPr lang="en-US" sz="2100" dirty="0"/>
              <a:t> </a:t>
            </a:r>
            <a:r>
              <a:rPr lang="en-US" sz="2100" dirty="0" err="1"/>
              <a:t>quy</a:t>
            </a:r>
            <a:r>
              <a:rPr lang="en-US" sz="2100" dirty="0"/>
              <a:t> </a:t>
            </a:r>
            <a:r>
              <a:rPr lang="en-US" sz="2100" dirty="0" err="1"/>
              <a:t>định</a:t>
            </a:r>
            <a:r>
              <a:rPr lang="en-US" sz="2100" dirty="0"/>
              <a:t> </a:t>
            </a:r>
            <a:r>
              <a:rPr lang="en-US" sz="2100" dirty="0" err="1"/>
              <a:t>của</a:t>
            </a:r>
            <a:r>
              <a:rPr lang="en-US" sz="2100" dirty="0"/>
              <a:t> </a:t>
            </a:r>
            <a:r>
              <a:rPr lang="en-US" sz="2100" dirty="0" err="1"/>
              <a:t>pháp</a:t>
            </a:r>
            <a:r>
              <a:rPr lang="en-US" sz="2100" dirty="0"/>
              <a:t> </a:t>
            </a:r>
            <a:r>
              <a:rPr lang="en-US" sz="2100" dirty="0" err="1"/>
              <a:t>luật</a:t>
            </a:r>
            <a:r>
              <a:rPr lang="en-US" sz="2100" dirty="0"/>
              <a:t> </a:t>
            </a:r>
            <a:r>
              <a:rPr lang="en-US" sz="2100" dirty="0" smtClean="0"/>
              <a:t>(</a:t>
            </a:r>
            <a:r>
              <a:rPr lang="en-US" sz="2100" dirty="0" err="1" smtClean="0"/>
              <a:t>về</a:t>
            </a:r>
            <a:r>
              <a:rPr lang="en-US" sz="2100" dirty="0" smtClean="0"/>
              <a:t> </a:t>
            </a:r>
            <a:r>
              <a:rPr lang="en-US" sz="2100" dirty="0" err="1" smtClean="0"/>
              <a:t>Quy</a:t>
            </a:r>
            <a:r>
              <a:rPr lang="en-US" sz="2100" dirty="0" smtClean="0"/>
              <a:t> </a:t>
            </a:r>
            <a:r>
              <a:rPr lang="en-US" sz="2100" dirty="0" err="1"/>
              <a:t>chế</a:t>
            </a:r>
            <a:r>
              <a:rPr lang="en-US" sz="2100" dirty="0"/>
              <a:t> </a:t>
            </a:r>
            <a:r>
              <a:rPr lang="en-US" sz="2100" dirty="0" err="1"/>
              <a:t>dân</a:t>
            </a:r>
            <a:r>
              <a:rPr lang="en-US" sz="2100" dirty="0"/>
              <a:t> </a:t>
            </a:r>
            <a:r>
              <a:rPr lang="en-US" sz="2100" dirty="0" err="1"/>
              <a:t>chủ</a:t>
            </a:r>
            <a:r>
              <a:rPr lang="en-US" sz="2100" dirty="0"/>
              <a:t>, </a:t>
            </a:r>
            <a:r>
              <a:rPr lang="en-US" sz="2100" dirty="0" err="1" smtClean="0"/>
              <a:t>nội</a:t>
            </a:r>
            <a:r>
              <a:rPr lang="en-US" sz="2100" dirty="0" smtClean="0"/>
              <a:t> </a:t>
            </a:r>
            <a:r>
              <a:rPr lang="en-US" sz="2100" dirty="0"/>
              <a:t>dung 3 </a:t>
            </a:r>
            <a:r>
              <a:rPr lang="en-US" sz="2100" dirty="0" err="1"/>
              <a:t>công</a:t>
            </a:r>
            <a:r>
              <a:rPr lang="en-US" sz="2100" dirty="0"/>
              <a:t> </a:t>
            </a:r>
            <a:r>
              <a:rPr lang="en-US" sz="2100" dirty="0" err="1"/>
              <a:t>khai</a:t>
            </a:r>
            <a:r>
              <a:rPr lang="en-US" sz="2100" dirty="0"/>
              <a:t>, </a:t>
            </a:r>
            <a:r>
              <a:rPr lang="en-US" sz="2100" dirty="0" err="1" smtClean="0"/>
              <a:t>Quy</a:t>
            </a:r>
            <a:r>
              <a:rPr lang="en-US" sz="2100" dirty="0" smtClean="0"/>
              <a:t> </a:t>
            </a:r>
            <a:r>
              <a:rPr lang="en-US" sz="2100" dirty="0" err="1"/>
              <a:t>chế</a:t>
            </a:r>
            <a:r>
              <a:rPr lang="en-US" sz="2100" dirty="0"/>
              <a:t> chi </a:t>
            </a:r>
            <a:r>
              <a:rPr lang="en-US" sz="2100" dirty="0" err="1"/>
              <a:t>tiêu</a:t>
            </a:r>
            <a:r>
              <a:rPr lang="en-US" sz="2100" dirty="0"/>
              <a:t> </a:t>
            </a:r>
            <a:r>
              <a:rPr lang="en-US" sz="2100" dirty="0" err="1"/>
              <a:t>nội</a:t>
            </a:r>
            <a:r>
              <a:rPr lang="en-US" sz="2100" dirty="0"/>
              <a:t> </a:t>
            </a:r>
            <a:r>
              <a:rPr lang="en-US" sz="2100" dirty="0" err="1"/>
              <a:t>bộ</a:t>
            </a:r>
            <a:r>
              <a:rPr lang="en-US" sz="2100" dirty="0"/>
              <a:t> </a:t>
            </a:r>
            <a:r>
              <a:rPr lang="en-US" sz="2100" dirty="0" err="1"/>
              <a:t>và</a:t>
            </a:r>
            <a:r>
              <a:rPr lang="en-US" sz="2100" dirty="0"/>
              <a:t> </a:t>
            </a:r>
            <a:r>
              <a:rPr lang="en-US" sz="2100" dirty="0" err="1"/>
              <a:t>Nghị</a:t>
            </a:r>
            <a:r>
              <a:rPr lang="en-US" sz="2100" dirty="0"/>
              <a:t> </a:t>
            </a:r>
            <a:r>
              <a:rPr lang="en-US" sz="2100" dirty="0" err="1"/>
              <a:t>quyết</a:t>
            </a:r>
            <a:r>
              <a:rPr lang="en-US" sz="2100" dirty="0"/>
              <a:t> </a:t>
            </a:r>
            <a:r>
              <a:rPr lang="en-US" sz="2100" dirty="0" err="1"/>
              <a:t>Hội</a:t>
            </a:r>
            <a:r>
              <a:rPr lang="en-US" sz="2100" dirty="0"/>
              <a:t> </a:t>
            </a:r>
            <a:r>
              <a:rPr lang="en-US" sz="2100" dirty="0" err="1" smtClean="0"/>
              <a:t>nghị</a:t>
            </a:r>
            <a:r>
              <a:rPr lang="en-US" sz="2100" dirty="0" smtClean="0"/>
              <a:t>);</a:t>
            </a:r>
            <a:endParaRPr lang="en-US" sz="2100" dirty="0"/>
          </a:p>
          <a:p>
            <a:pPr algn="just"/>
            <a:r>
              <a:rPr lang="en-US" sz="2100" dirty="0"/>
              <a:t>- </a:t>
            </a:r>
            <a:r>
              <a:rPr lang="en-US" sz="2100" dirty="0" err="1"/>
              <a:t>Phối</a:t>
            </a:r>
            <a:r>
              <a:rPr lang="en-US" sz="2100" dirty="0"/>
              <a:t> </a:t>
            </a:r>
            <a:r>
              <a:rPr lang="en-US" sz="2100" dirty="0" err="1"/>
              <a:t>hợp</a:t>
            </a:r>
            <a:r>
              <a:rPr lang="en-US" sz="2100" dirty="0"/>
              <a:t> </a:t>
            </a:r>
            <a:r>
              <a:rPr lang="en-US" sz="2100" dirty="0" err="1"/>
              <a:t>cùng</a:t>
            </a:r>
            <a:r>
              <a:rPr lang="en-US" sz="2100" dirty="0"/>
              <a:t> </a:t>
            </a:r>
            <a:r>
              <a:rPr lang="en-US" sz="2100" dirty="0" err="1"/>
              <a:t>chính</a:t>
            </a:r>
            <a:r>
              <a:rPr lang="en-US" sz="2100" dirty="0"/>
              <a:t> </a:t>
            </a:r>
            <a:r>
              <a:rPr lang="en-US" sz="2100" dirty="0" err="1"/>
              <a:t>quyền</a:t>
            </a:r>
            <a:r>
              <a:rPr lang="en-US" sz="2100" dirty="0"/>
              <a:t> </a:t>
            </a:r>
            <a:r>
              <a:rPr lang="en-US" sz="2100" dirty="0" err="1"/>
              <a:t>chăm</a:t>
            </a:r>
            <a:r>
              <a:rPr lang="en-US" sz="2100" dirty="0"/>
              <a:t> lo </a:t>
            </a:r>
            <a:r>
              <a:rPr lang="en-US" sz="2100" dirty="0" err="1" smtClean="0"/>
              <a:t>đời</a:t>
            </a:r>
            <a:r>
              <a:rPr lang="en-US" sz="2100" dirty="0" smtClean="0"/>
              <a:t> </a:t>
            </a:r>
            <a:r>
              <a:rPr lang="en-US" sz="2100" dirty="0" err="1"/>
              <a:t>sống</a:t>
            </a:r>
            <a:r>
              <a:rPr lang="en-US" sz="2100" dirty="0"/>
              <a:t> </a:t>
            </a:r>
            <a:r>
              <a:rPr lang="en-US" sz="2100" dirty="0" err="1"/>
              <a:t>cho</a:t>
            </a:r>
            <a:r>
              <a:rPr lang="en-US" sz="2100" dirty="0"/>
              <a:t> </a:t>
            </a:r>
            <a:r>
              <a:rPr lang="en-US" sz="2100" dirty="0" err="1"/>
              <a:t>đội</a:t>
            </a:r>
            <a:r>
              <a:rPr lang="en-US" sz="2100" dirty="0"/>
              <a:t> </a:t>
            </a:r>
            <a:r>
              <a:rPr lang="en-US" sz="2100" dirty="0" err="1"/>
              <a:t>ngũ</a:t>
            </a:r>
            <a:r>
              <a:rPr lang="en-US" sz="2100" dirty="0"/>
              <a:t> CB-GV-NV;</a:t>
            </a:r>
          </a:p>
          <a:p>
            <a:pPr algn="just"/>
            <a:r>
              <a:rPr lang="en-US" sz="2100" dirty="0"/>
              <a:t>- </a:t>
            </a:r>
            <a:r>
              <a:rPr lang="en-US" sz="2100" dirty="0" err="1"/>
              <a:t>Cùng</a:t>
            </a:r>
            <a:r>
              <a:rPr lang="en-US" sz="2100" dirty="0"/>
              <a:t> </a:t>
            </a:r>
            <a:r>
              <a:rPr lang="en-US" sz="2100" dirty="0" err="1"/>
              <a:t>với</a:t>
            </a:r>
            <a:r>
              <a:rPr lang="en-US" sz="2100" dirty="0"/>
              <a:t> </a:t>
            </a:r>
            <a:r>
              <a:rPr lang="en-US" sz="2100" dirty="0" err="1"/>
              <a:t>Thủ</a:t>
            </a:r>
            <a:r>
              <a:rPr lang="en-US" sz="2100" dirty="0"/>
              <a:t> </a:t>
            </a:r>
            <a:r>
              <a:rPr lang="en-US" sz="2100" dirty="0" err="1"/>
              <a:t>trưởng</a:t>
            </a:r>
            <a:r>
              <a:rPr lang="en-US" sz="2100" dirty="0"/>
              <a:t> </a:t>
            </a:r>
            <a:r>
              <a:rPr lang="en-US" sz="2100" dirty="0" err="1"/>
              <a:t>đơn</a:t>
            </a:r>
            <a:r>
              <a:rPr lang="en-US" sz="2100" dirty="0"/>
              <a:t> </a:t>
            </a:r>
            <a:r>
              <a:rPr lang="en-US" sz="2100" dirty="0" err="1"/>
              <a:t>vị</a:t>
            </a:r>
            <a:r>
              <a:rPr lang="en-US" sz="2100" dirty="0"/>
              <a:t>, </a:t>
            </a:r>
            <a:r>
              <a:rPr lang="en-US" sz="2100" dirty="0" err="1"/>
              <a:t>định</a:t>
            </a:r>
            <a:r>
              <a:rPr lang="en-US" sz="2100" dirty="0"/>
              <a:t> </a:t>
            </a:r>
            <a:r>
              <a:rPr lang="en-US" sz="2100" dirty="0" err="1"/>
              <a:t>kỳ</a:t>
            </a:r>
            <a:r>
              <a:rPr lang="en-US" sz="2100" dirty="0"/>
              <a:t> 6 </a:t>
            </a:r>
            <a:r>
              <a:rPr lang="en-US" sz="2100" dirty="0" err="1"/>
              <a:t>tháng</a:t>
            </a:r>
            <a:r>
              <a:rPr lang="en-US" sz="2100" dirty="0"/>
              <a:t> (</a:t>
            </a:r>
            <a:r>
              <a:rPr lang="en-US" sz="2100" dirty="0" err="1"/>
              <a:t>hoặc</a:t>
            </a:r>
            <a:r>
              <a:rPr lang="en-US" sz="2100" dirty="0"/>
              <a:t> </a:t>
            </a:r>
            <a:r>
              <a:rPr lang="en-US" sz="2100" dirty="0" err="1"/>
              <a:t>mỗi</a:t>
            </a:r>
            <a:r>
              <a:rPr lang="en-US" sz="2100" dirty="0"/>
              <a:t> </a:t>
            </a:r>
            <a:r>
              <a:rPr lang="en-US" sz="2100" dirty="0" err="1"/>
              <a:t>học</a:t>
            </a:r>
            <a:r>
              <a:rPr lang="en-US" sz="2100" dirty="0"/>
              <a:t> </a:t>
            </a:r>
            <a:r>
              <a:rPr lang="en-US" sz="2100" dirty="0" err="1"/>
              <a:t>kỳ</a:t>
            </a:r>
            <a:r>
              <a:rPr lang="en-US" sz="2100" dirty="0"/>
              <a:t>) </a:t>
            </a:r>
            <a:r>
              <a:rPr lang="en-US" sz="2100" dirty="0" err="1"/>
              <a:t>một</a:t>
            </a:r>
            <a:r>
              <a:rPr lang="en-US" sz="2100" dirty="0"/>
              <a:t> </a:t>
            </a:r>
            <a:r>
              <a:rPr lang="en-US" sz="2100" dirty="0" err="1"/>
              <a:t>lần</a:t>
            </a:r>
            <a:r>
              <a:rPr lang="en-US" sz="2100" dirty="0"/>
              <a:t> </a:t>
            </a:r>
            <a:r>
              <a:rPr lang="en-US" sz="2100" dirty="0" err="1"/>
              <a:t>tổ</a:t>
            </a:r>
            <a:r>
              <a:rPr lang="en-US" sz="2100" dirty="0"/>
              <a:t> </a:t>
            </a:r>
            <a:r>
              <a:rPr lang="en-US" sz="2100" dirty="0" err="1"/>
              <a:t>chức</a:t>
            </a:r>
            <a:r>
              <a:rPr lang="en-US" sz="2100" dirty="0"/>
              <a:t> </a:t>
            </a:r>
            <a:r>
              <a:rPr lang="en-US" sz="2100" dirty="0" err="1"/>
              <a:t>kiểm</a:t>
            </a:r>
            <a:r>
              <a:rPr lang="en-US" sz="2100" dirty="0"/>
              <a:t> </a:t>
            </a:r>
            <a:r>
              <a:rPr lang="en-US" sz="2100" dirty="0" err="1"/>
              <a:t>tra</a:t>
            </a:r>
            <a:r>
              <a:rPr lang="en-US" sz="2100" dirty="0"/>
              <a:t>, </a:t>
            </a:r>
            <a:r>
              <a:rPr lang="en-US" sz="2100" dirty="0" err="1"/>
              <a:t>đánh</a:t>
            </a:r>
            <a:r>
              <a:rPr lang="en-US" sz="2100" dirty="0"/>
              <a:t> </a:t>
            </a:r>
            <a:r>
              <a:rPr lang="en-US" sz="2100" dirty="0" err="1"/>
              <a:t>giá</a:t>
            </a:r>
            <a:r>
              <a:rPr lang="en-US" sz="2100" dirty="0"/>
              <a:t> </a:t>
            </a:r>
            <a:r>
              <a:rPr lang="en-US" sz="2100" dirty="0" err="1"/>
              <a:t>tình</a:t>
            </a:r>
            <a:r>
              <a:rPr lang="en-US" sz="2100" dirty="0"/>
              <a:t> </a:t>
            </a:r>
            <a:r>
              <a:rPr lang="en-US" sz="2100" dirty="0" err="1"/>
              <a:t>hình</a:t>
            </a:r>
            <a:r>
              <a:rPr lang="en-US" sz="2100" dirty="0"/>
              <a:t> </a:t>
            </a:r>
            <a:r>
              <a:rPr lang="en-US" sz="2100" dirty="0" err="1"/>
              <a:t>thực</a:t>
            </a:r>
            <a:r>
              <a:rPr lang="en-US" sz="2100" dirty="0"/>
              <a:t> </a:t>
            </a:r>
            <a:r>
              <a:rPr lang="en-US" sz="2100" dirty="0" err="1"/>
              <a:t>hiện</a:t>
            </a:r>
            <a:r>
              <a:rPr lang="en-US" sz="2100" dirty="0"/>
              <a:t> </a:t>
            </a:r>
            <a:r>
              <a:rPr lang="en-US" sz="2100" dirty="0" err="1"/>
              <a:t>Quy</a:t>
            </a:r>
            <a:r>
              <a:rPr lang="en-US" sz="2100" dirty="0"/>
              <a:t> </a:t>
            </a:r>
            <a:r>
              <a:rPr lang="en-US" sz="2100" dirty="0" err="1"/>
              <a:t>chế</a:t>
            </a:r>
            <a:r>
              <a:rPr lang="en-US" sz="2100" dirty="0"/>
              <a:t> </a:t>
            </a:r>
            <a:r>
              <a:rPr lang="en-US" sz="2100" dirty="0" err="1"/>
              <a:t>dân</a:t>
            </a:r>
            <a:r>
              <a:rPr lang="en-US" sz="2100" dirty="0"/>
              <a:t> </a:t>
            </a:r>
            <a:r>
              <a:rPr lang="en-US" sz="2100" dirty="0" err="1"/>
              <a:t>chủ</a:t>
            </a:r>
            <a:r>
              <a:rPr lang="en-US" sz="2100" dirty="0"/>
              <a:t> </a:t>
            </a:r>
            <a:r>
              <a:rPr lang="en-US" sz="2100" dirty="0" err="1"/>
              <a:t>cơ</a:t>
            </a:r>
            <a:r>
              <a:rPr lang="en-US" sz="2100" dirty="0"/>
              <a:t> </a:t>
            </a:r>
            <a:r>
              <a:rPr lang="en-US" sz="2100" dirty="0" err="1"/>
              <a:t>sở</a:t>
            </a:r>
            <a:r>
              <a:rPr lang="en-US" sz="2100" dirty="0"/>
              <a:t>, </a:t>
            </a:r>
            <a:r>
              <a:rPr lang="en-US" sz="2100" dirty="0" err="1"/>
              <a:t>nội</a:t>
            </a:r>
            <a:r>
              <a:rPr lang="en-US" sz="2100" dirty="0"/>
              <a:t> dung </a:t>
            </a:r>
            <a:r>
              <a:rPr lang="en-US" sz="2100" dirty="0" err="1"/>
              <a:t>thực</a:t>
            </a:r>
            <a:r>
              <a:rPr lang="en-US" sz="2100" dirty="0"/>
              <a:t> </a:t>
            </a:r>
            <a:r>
              <a:rPr lang="en-US" sz="2100" dirty="0" err="1"/>
              <a:t>hiện</a:t>
            </a:r>
            <a:r>
              <a:rPr lang="en-US" sz="2100" dirty="0"/>
              <a:t> </a:t>
            </a:r>
            <a:r>
              <a:rPr lang="en-US" sz="2100" dirty="0" err="1"/>
              <a:t>công</a:t>
            </a:r>
            <a:r>
              <a:rPr lang="en-US" sz="2100" dirty="0"/>
              <a:t> </a:t>
            </a:r>
            <a:r>
              <a:rPr lang="en-US" sz="2100" dirty="0" err="1"/>
              <a:t>khai</a:t>
            </a:r>
            <a:r>
              <a:rPr lang="en-US" sz="2100" dirty="0"/>
              <a:t>, </a:t>
            </a:r>
            <a:r>
              <a:rPr lang="en-US" sz="2100" dirty="0" err="1"/>
              <a:t>Quy</a:t>
            </a:r>
            <a:r>
              <a:rPr lang="en-US" sz="2100" dirty="0"/>
              <a:t> </a:t>
            </a:r>
            <a:r>
              <a:rPr lang="en-US" sz="2100" dirty="0" err="1"/>
              <a:t>chế</a:t>
            </a:r>
            <a:r>
              <a:rPr lang="en-US" sz="2100" dirty="0"/>
              <a:t> chi </a:t>
            </a:r>
            <a:r>
              <a:rPr lang="en-US" sz="2100" dirty="0" err="1"/>
              <a:t>tiêu</a:t>
            </a:r>
            <a:r>
              <a:rPr lang="en-US" sz="2100" dirty="0"/>
              <a:t> </a:t>
            </a:r>
            <a:r>
              <a:rPr lang="en-US" sz="2100" dirty="0" err="1"/>
              <a:t>nội</a:t>
            </a:r>
            <a:r>
              <a:rPr lang="en-US" sz="2100" dirty="0"/>
              <a:t> </a:t>
            </a:r>
            <a:r>
              <a:rPr lang="en-US" sz="2100" dirty="0" err="1"/>
              <a:t>bộ</a:t>
            </a:r>
            <a:r>
              <a:rPr lang="en-US" sz="2100" dirty="0"/>
              <a:t>, </a:t>
            </a:r>
            <a:r>
              <a:rPr lang="en-US" sz="2100" dirty="0" err="1"/>
              <a:t>Nghị</a:t>
            </a:r>
            <a:r>
              <a:rPr lang="en-US" sz="2100" dirty="0"/>
              <a:t> </a:t>
            </a:r>
            <a:r>
              <a:rPr lang="en-US" sz="2100" dirty="0" err="1"/>
              <a:t>quyết</a:t>
            </a:r>
            <a:r>
              <a:rPr lang="en-US" sz="2100" dirty="0"/>
              <a:t> </a:t>
            </a:r>
            <a:r>
              <a:rPr lang="en-US" sz="2100" dirty="0" err="1"/>
              <a:t>Hội</a:t>
            </a:r>
            <a:r>
              <a:rPr lang="en-US" sz="2100" dirty="0"/>
              <a:t> </a:t>
            </a:r>
            <a:r>
              <a:rPr lang="en-US" sz="2100" dirty="0" err="1"/>
              <a:t>nghị</a:t>
            </a:r>
            <a:r>
              <a:rPr lang="en-US" sz="2100" dirty="0"/>
              <a:t> </a:t>
            </a:r>
            <a:r>
              <a:rPr lang="en-US" sz="2100" dirty="0" err="1"/>
              <a:t>và</a:t>
            </a:r>
            <a:r>
              <a:rPr lang="en-US" sz="2100" dirty="0"/>
              <a:t> </a:t>
            </a:r>
            <a:r>
              <a:rPr lang="en-US" sz="2100" dirty="0" err="1"/>
              <a:t>phong</a:t>
            </a:r>
            <a:r>
              <a:rPr lang="en-US" sz="2100" dirty="0"/>
              <a:t> </a:t>
            </a:r>
            <a:r>
              <a:rPr lang="en-US" sz="2100" dirty="0" err="1"/>
              <a:t>trào</a:t>
            </a:r>
            <a:r>
              <a:rPr lang="en-US" sz="2100" dirty="0"/>
              <a:t> </a:t>
            </a:r>
            <a:r>
              <a:rPr lang="en-US" sz="2100" dirty="0" err="1"/>
              <a:t>thi</a:t>
            </a:r>
            <a:r>
              <a:rPr lang="en-US" sz="2100" dirty="0"/>
              <a:t> </a:t>
            </a:r>
            <a:r>
              <a:rPr lang="en-US" sz="2100" dirty="0" err="1"/>
              <a:t>đua</a:t>
            </a:r>
            <a:r>
              <a:rPr lang="en-US" sz="2100" dirty="0"/>
              <a:t>, </a:t>
            </a:r>
            <a:r>
              <a:rPr lang="en-US" sz="2100" dirty="0" err="1"/>
              <a:t>thông</a:t>
            </a:r>
            <a:r>
              <a:rPr lang="en-US" sz="2100" dirty="0"/>
              <a:t> </a:t>
            </a:r>
            <a:r>
              <a:rPr lang="en-US" sz="2100" dirty="0" err="1"/>
              <a:t>báo</a:t>
            </a:r>
            <a:r>
              <a:rPr lang="en-US" sz="2100" dirty="0"/>
              <a:t> </a:t>
            </a:r>
            <a:r>
              <a:rPr lang="en-US" sz="2100" dirty="0" err="1"/>
              <a:t>cho</a:t>
            </a:r>
            <a:r>
              <a:rPr lang="en-US" sz="2100" dirty="0"/>
              <a:t> </a:t>
            </a:r>
            <a:r>
              <a:rPr lang="en-US" sz="2100" dirty="0" err="1"/>
              <a:t>toàn</a:t>
            </a:r>
            <a:r>
              <a:rPr lang="en-US" sz="2100" dirty="0"/>
              <a:t> </a:t>
            </a:r>
            <a:r>
              <a:rPr lang="en-US" sz="2100" dirty="0" err="1"/>
              <a:t>thể</a:t>
            </a:r>
            <a:r>
              <a:rPr lang="en-US" sz="2100" dirty="0"/>
              <a:t> CB-GV-NV </a:t>
            </a:r>
            <a:r>
              <a:rPr lang="en-US" sz="2100" dirty="0" err="1"/>
              <a:t>của</a:t>
            </a:r>
            <a:r>
              <a:rPr lang="en-US" sz="2100" dirty="0"/>
              <a:t> </a:t>
            </a:r>
            <a:r>
              <a:rPr lang="en-US" sz="2100" dirty="0" err="1"/>
              <a:t>đơn</a:t>
            </a:r>
            <a:r>
              <a:rPr lang="en-US" sz="2100" dirty="0"/>
              <a:t> </a:t>
            </a:r>
            <a:r>
              <a:rPr lang="en-US" sz="2100" dirty="0" err="1"/>
              <a:t>vị</a:t>
            </a:r>
            <a:r>
              <a:rPr lang="en-US" sz="2100" dirty="0"/>
              <a:t> </a:t>
            </a:r>
            <a:r>
              <a:rPr lang="en-US" sz="2100" dirty="0" err="1"/>
              <a:t>được</a:t>
            </a:r>
            <a:r>
              <a:rPr lang="en-US" sz="2100" dirty="0"/>
              <a:t> </a:t>
            </a:r>
            <a:r>
              <a:rPr lang="en-US" sz="2100" dirty="0" err="1"/>
              <a:t>biết</a:t>
            </a:r>
            <a:r>
              <a:rPr lang="en-US" sz="2100" dirty="0"/>
              <a:t>; </a:t>
            </a:r>
            <a:r>
              <a:rPr lang="en-US" sz="2100" dirty="0" err="1"/>
              <a:t>phối</a:t>
            </a:r>
            <a:r>
              <a:rPr lang="en-US" sz="2100" dirty="0"/>
              <a:t> </a:t>
            </a:r>
            <a:r>
              <a:rPr lang="en-US" sz="2100" dirty="0" err="1"/>
              <a:t>hợp</a:t>
            </a:r>
            <a:r>
              <a:rPr lang="en-US" sz="2100" dirty="0"/>
              <a:t> </a:t>
            </a:r>
            <a:r>
              <a:rPr lang="en-US" sz="2100" dirty="0" err="1"/>
              <a:t>tổ</a:t>
            </a:r>
            <a:r>
              <a:rPr lang="en-US" sz="2100" dirty="0"/>
              <a:t> </a:t>
            </a:r>
            <a:r>
              <a:rPr lang="en-US" sz="2100" dirty="0" err="1"/>
              <a:t>chức</a:t>
            </a:r>
            <a:r>
              <a:rPr lang="en-US" sz="2100" dirty="0"/>
              <a:t> </a:t>
            </a:r>
            <a:r>
              <a:rPr lang="en-US" sz="2100" dirty="0" err="1"/>
              <a:t>đối</a:t>
            </a:r>
            <a:r>
              <a:rPr lang="en-US" sz="2100" dirty="0"/>
              <a:t> </a:t>
            </a:r>
            <a:r>
              <a:rPr lang="en-US" sz="2100" dirty="0" err="1"/>
              <a:t>thoại</a:t>
            </a:r>
            <a:r>
              <a:rPr lang="en-US" sz="2100" dirty="0"/>
              <a:t> </a:t>
            </a:r>
            <a:r>
              <a:rPr lang="en-US" sz="2100" dirty="0" err="1"/>
              <a:t>giữa</a:t>
            </a:r>
            <a:r>
              <a:rPr lang="en-US" sz="2100" dirty="0"/>
              <a:t> </a:t>
            </a:r>
            <a:r>
              <a:rPr lang="en-US" sz="2100" dirty="0" err="1"/>
              <a:t>Thủ</a:t>
            </a:r>
            <a:r>
              <a:rPr lang="en-US" sz="2100" dirty="0"/>
              <a:t> </a:t>
            </a:r>
            <a:r>
              <a:rPr lang="en-US" sz="2100" dirty="0" err="1"/>
              <a:t>trưởng</a:t>
            </a:r>
            <a:r>
              <a:rPr lang="en-US" sz="2100" dirty="0"/>
              <a:t> </a:t>
            </a:r>
            <a:r>
              <a:rPr lang="en-US" sz="2100" dirty="0" err="1"/>
              <a:t>đơn</a:t>
            </a:r>
            <a:r>
              <a:rPr lang="en-US" sz="2100" dirty="0"/>
              <a:t> </a:t>
            </a:r>
            <a:r>
              <a:rPr lang="en-US" sz="2100" dirty="0" err="1"/>
              <a:t>vị</a:t>
            </a:r>
            <a:r>
              <a:rPr lang="en-US" sz="2100" dirty="0"/>
              <a:t> </a:t>
            </a:r>
            <a:r>
              <a:rPr lang="en-US" sz="2100" dirty="0" err="1"/>
              <a:t>và</a:t>
            </a:r>
            <a:r>
              <a:rPr lang="en-US" sz="2100" dirty="0"/>
              <a:t> </a:t>
            </a:r>
            <a:r>
              <a:rPr lang="en-US" sz="2100" dirty="0" smtClean="0"/>
              <a:t>CB-GV-NV</a:t>
            </a:r>
            <a:r>
              <a:rPr lang="en-US" sz="2000" dirty="0" smtClean="0"/>
              <a:t>.</a:t>
            </a:r>
          </a:p>
        </p:txBody>
      </p:sp>
    </p:spTree>
    <p:extLst>
      <p:ext uri="{BB962C8B-B14F-4D97-AF65-F5344CB8AC3E}">
        <p14:creationId xmlns:p14="http://schemas.microsoft.com/office/powerpoint/2010/main" val="1695338287"/>
      </p:ext>
    </p:extLst>
  </p:cSld>
  <p:clrMapOvr>
    <a:masterClrMapping/>
  </p:clrMapOvr>
  <p:transition spd="slow" advClick="0">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0"/>
            <a:r>
              <a:rPr lang="en-US"/>
              <a:t>Trách nhiệm của Người lao động</a:t>
            </a:r>
          </a:p>
        </p:txBody>
      </p:sp>
      <p:sp>
        <p:nvSpPr>
          <p:cNvPr id="5" name="Text Placeholder 4"/>
          <p:cNvSpPr>
            <a:spLocks noGrp="1"/>
          </p:cNvSpPr>
          <p:nvPr>
            <p:ph type="body" sz="quarter" idx="14"/>
          </p:nvPr>
        </p:nvSpPr>
        <p:spPr>
          <a:xfrm>
            <a:off x="152400" y="152400"/>
            <a:ext cx="8001000" cy="492125"/>
          </a:xfrm>
        </p:spPr>
        <p:txBody>
          <a:bodyPr/>
          <a:lstStyle/>
          <a:p>
            <a:pPr algn="l"/>
            <a:r>
              <a:rPr lang="en-US" sz="2000">
                <a:effectLst/>
              </a:rPr>
              <a:t>V. TRÁCH NHIỆM CỦA HIỆU TRƯỞNG, CÔNG ĐOÀN VÀ CÁN BỘ, CÔNG CHỨC, VIÊN CHỨC, NGƯỜI LAO ĐỘNG</a:t>
            </a:r>
          </a:p>
        </p:txBody>
      </p:sp>
      <p:sp>
        <p:nvSpPr>
          <p:cNvPr id="4" name="Rectangle 3"/>
          <p:cNvSpPr/>
          <p:nvPr/>
        </p:nvSpPr>
        <p:spPr>
          <a:xfrm>
            <a:off x="457200" y="1600200"/>
            <a:ext cx="8229600" cy="4524315"/>
          </a:xfrm>
          <a:prstGeom prst="rect">
            <a:avLst/>
          </a:prstGeom>
        </p:spPr>
        <p:txBody>
          <a:bodyPr wrap="square">
            <a:spAutoFit/>
          </a:bodyPr>
          <a:lstStyle/>
          <a:p>
            <a:pPr algn="just"/>
            <a:r>
              <a:rPr lang="en-US" sz="2000" dirty="0"/>
              <a:t>- </a:t>
            </a:r>
            <a:r>
              <a:rPr lang="en-US" sz="2000" dirty="0" smtClean="0"/>
              <a:t> </a:t>
            </a:r>
            <a:r>
              <a:rPr lang="en-US" sz="2400" dirty="0" err="1" smtClean="0"/>
              <a:t>Đoàn</a:t>
            </a:r>
            <a:r>
              <a:rPr lang="en-US" sz="2400" dirty="0" smtClean="0"/>
              <a:t> </a:t>
            </a:r>
            <a:r>
              <a:rPr lang="en-US" sz="2400" dirty="0" err="1"/>
              <a:t>kết</a:t>
            </a:r>
            <a:r>
              <a:rPr lang="en-US" sz="2400" dirty="0"/>
              <a:t>, </a:t>
            </a:r>
            <a:r>
              <a:rPr lang="en-US" sz="2400" dirty="0" err="1"/>
              <a:t>phấn</a:t>
            </a:r>
            <a:r>
              <a:rPr lang="en-US" sz="2400" dirty="0"/>
              <a:t> </a:t>
            </a:r>
            <a:r>
              <a:rPr lang="en-US" sz="2400" dirty="0" err="1"/>
              <a:t>đấu</a:t>
            </a:r>
            <a:r>
              <a:rPr lang="en-US" sz="2400" dirty="0"/>
              <a:t> </a:t>
            </a:r>
            <a:r>
              <a:rPr lang="en-US" sz="2400" dirty="0" err="1"/>
              <a:t>hoàn</a:t>
            </a:r>
            <a:r>
              <a:rPr lang="en-US" sz="2400" dirty="0"/>
              <a:t> </a:t>
            </a:r>
            <a:r>
              <a:rPr lang="en-US" sz="2400" dirty="0" err="1"/>
              <a:t>thành</a:t>
            </a:r>
            <a:r>
              <a:rPr lang="en-US" sz="2400" dirty="0"/>
              <a:t> </a:t>
            </a:r>
            <a:r>
              <a:rPr lang="en-US" sz="2400" dirty="0" err="1" smtClean="0"/>
              <a:t>nhiệm</a:t>
            </a:r>
            <a:r>
              <a:rPr lang="en-US" sz="2400" dirty="0" smtClean="0"/>
              <a:t> </a:t>
            </a:r>
            <a:r>
              <a:rPr lang="en-US" sz="2400" dirty="0" err="1"/>
              <a:t>vụ</a:t>
            </a:r>
            <a:r>
              <a:rPr lang="en-US" sz="2400" dirty="0"/>
              <a:t> </a:t>
            </a:r>
            <a:r>
              <a:rPr lang="en-US" sz="2400" dirty="0" err="1"/>
              <a:t>được</a:t>
            </a:r>
            <a:r>
              <a:rPr lang="en-US" sz="2400" dirty="0"/>
              <a:t> </a:t>
            </a:r>
            <a:r>
              <a:rPr lang="en-US" sz="2400" dirty="0" err="1"/>
              <a:t>phân</a:t>
            </a:r>
            <a:r>
              <a:rPr lang="en-US" sz="2400" dirty="0"/>
              <a:t> </a:t>
            </a:r>
            <a:r>
              <a:rPr lang="en-US" sz="2400" dirty="0" err="1" smtClean="0"/>
              <a:t>công</a:t>
            </a:r>
            <a:r>
              <a:rPr lang="en-US" sz="2400" dirty="0" smtClean="0"/>
              <a:t>;</a:t>
            </a:r>
            <a:endParaRPr lang="en-US" sz="2400" dirty="0"/>
          </a:p>
          <a:p>
            <a:pPr algn="just"/>
            <a:r>
              <a:rPr lang="en-US" sz="2400" dirty="0"/>
              <a:t>- </a:t>
            </a:r>
            <a:r>
              <a:rPr lang="en-US" sz="2400" dirty="0" err="1"/>
              <a:t>Nghiêm</a:t>
            </a:r>
            <a:r>
              <a:rPr lang="en-US" sz="2400" dirty="0"/>
              <a:t> </a:t>
            </a:r>
            <a:r>
              <a:rPr lang="en-US" sz="2400" dirty="0" err="1"/>
              <a:t>chỉnh</a:t>
            </a:r>
            <a:r>
              <a:rPr lang="en-US" sz="2400" dirty="0"/>
              <a:t> </a:t>
            </a:r>
            <a:r>
              <a:rPr lang="en-US" sz="2400" dirty="0" err="1"/>
              <a:t>chấp</a:t>
            </a:r>
            <a:r>
              <a:rPr lang="en-US" sz="2400" dirty="0"/>
              <a:t> </a:t>
            </a:r>
            <a:r>
              <a:rPr lang="en-US" sz="2400" dirty="0" err="1"/>
              <a:t>hành</a:t>
            </a:r>
            <a:r>
              <a:rPr lang="en-US" sz="2400" dirty="0"/>
              <a:t> </a:t>
            </a:r>
            <a:r>
              <a:rPr lang="en-US" sz="2400" dirty="0" err="1" smtClean="0"/>
              <a:t>chính</a:t>
            </a:r>
            <a:r>
              <a:rPr lang="en-US" sz="2400" dirty="0" smtClean="0"/>
              <a:t> </a:t>
            </a:r>
            <a:r>
              <a:rPr lang="en-US" sz="2400" dirty="0" err="1"/>
              <a:t>sách</a:t>
            </a:r>
            <a:r>
              <a:rPr lang="en-US" sz="2400" dirty="0"/>
              <a:t>, </a:t>
            </a:r>
            <a:r>
              <a:rPr lang="en-US" sz="2400" dirty="0" err="1"/>
              <a:t>pháp</a:t>
            </a:r>
            <a:r>
              <a:rPr lang="en-US" sz="2400" dirty="0"/>
              <a:t> </a:t>
            </a:r>
            <a:r>
              <a:rPr lang="en-US" sz="2400" dirty="0" err="1"/>
              <a:t>luật</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Nhà</a:t>
            </a:r>
            <a:r>
              <a:rPr lang="en-US" sz="2400" dirty="0"/>
              <a:t> </a:t>
            </a:r>
            <a:r>
              <a:rPr lang="en-US" sz="2400" dirty="0" err="1"/>
              <a:t>nước</a:t>
            </a:r>
            <a:r>
              <a:rPr lang="en-US" sz="2400" dirty="0"/>
              <a:t> </a:t>
            </a:r>
            <a:r>
              <a:rPr lang="en-US" sz="2400" dirty="0" err="1"/>
              <a:t>và</a:t>
            </a:r>
            <a:r>
              <a:rPr lang="en-US" sz="2400" dirty="0"/>
              <a:t> </a:t>
            </a:r>
            <a:r>
              <a:rPr lang="en-US" sz="2400" dirty="0" err="1"/>
              <a:t>nội</a:t>
            </a:r>
            <a:r>
              <a:rPr lang="en-US" sz="2400" dirty="0"/>
              <a:t> </a:t>
            </a:r>
            <a:r>
              <a:rPr lang="en-US" sz="2400" dirty="0" err="1"/>
              <a:t>quy</a:t>
            </a:r>
            <a:r>
              <a:rPr lang="en-US" sz="2400" dirty="0"/>
              <a:t>, </a:t>
            </a:r>
            <a:r>
              <a:rPr lang="en-US" sz="2400" dirty="0" err="1"/>
              <a:t>quy</a:t>
            </a:r>
            <a:r>
              <a:rPr lang="en-US" sz="2400" dirty="0"/>
              <a:t> </a:t>
            </a:r>
            <a:r>
              <a:rPr lang="en-US" sz="2400" dirty="0" err="1"/>
              <a:t>chế</a:t>
            </a:r>
            <a:r>
              <a:rPr lang="en-US" sz="2400" dirty="0"/>
              <a:t> </a:t>
            </a:r>
            <a:r>
              <a:rPr lang="en-US" sz="2400" dirty="0" err="1"/>
              <a:t>làm</a:t>
            </a:r>
            <a:r>
              <a:rPr lang="en-US" sz="2400" dirty="0"/>
              <a:t> </a:t>
            </a:r>
            <a:r>
              <a:rPr lang="en-US" sz="2400" dirty="0" err="1"/>
              <a:t>việc</a:t>
            </a:r>
            <a:r>
              <a:rPr lang="en-US" sz="2400" dirty="0"/>
              <a:t> </a:t>
            </a:r>
            <a:r>
              <a:rPr lang="en-US" sz="2400" dirty="0" err="1"/>
              <a:t>của</a:t>
            </a:r>
            <a:r>
              <a:rPr lang="en-US" sz="2400" dirty="0"/>
              <a:t> </a:t>
            </a:r>
            <a:r>
              <a:rPr lang="en-US" sz="2400" dirty="0" err="1"/>
              <a:t>cơ</a:t>
            </a:r>
            <a:r>
              <a:rPr lang="en-US" sz="2400" dirty="0"/>
              <a:t> </a:t>
            </a:r>
            <a:r>
              <a:rPr lang="en-US" sz="2400" dirty="0" err="1"/>
              <a:t>quan</a:t>
            </a:r>
            <a:r>
              <a:rPr lang="en-US" sz="2400" dirty="0"/>
              <a:t>, </a:t>
            </a:r>
            <a:r>
              <a:rPr lang="en-US" sz="2400" dirty="0" err="1"/>
              <a:t>đơn</a:t>
            </a:r>
            <a:r>
              <a:rPr lang="en-US" sz="2400" dirty="0"/>
              <a:t> </a:t>
            </a:r>
            <a:r>
              <a:rPr lang="en-US" sz="2400" dirty="0" err="1"/>
              <a:t>vị</a:t>
            </a:r>
            <a:r>
              <a:rPr lang="en-US" sz="2400" dirty="0"/>
              <a:t>; </a:t>
            </a:r>
            <a:r>
              <a:rPr lang="en-US" sz="2400" dirty="0" err="1"/>
              <a:t>thực</a:t>
            </a:r>
            <a:r>
              <a:rPr lang="en-US" sz="2400" dirty="0"/>
              <a:t> </a:t>
            </a:r>
            <a:r>
              <a:rPr lang="en-US" sz="2400" dirty="0" err="1"/>
              <a:t>hành</a:t>
            </a:r>
            <a:r>
              <a:rPr lang="en-US" sz="2400" dirty="0"/>
              <a:t> </a:t>
            </a:r>
            <a:r>
              <a:rPr lang="en-US" sz="2400" dirty="0" err="1"/>
              <a:t>tiết</a:t>
            </a:r>
            <a:r>
              <a:rPr lang="en-US" sz="2400" dirty="0"/>
              <a:t> </a:t>
            </a:r>
            <a:r>
              <a:rPr lang="en-US" sz="2400" dirty="0" err="1"/>
              <a:t>kiệm</a:t>
            </a:r>
            <a:r>
              <a:rPr lang="en-US" sz="2400" dirty="0"/>
              <a:t>, </a:t>
            </a:r>
            <a:r>
              <a:rPr lang="en-US" sz="2400" dirty="0" err="1"/>
              <a:t>chống</a:t>
            </a:r>
            <a:r>
              <a:rPr lang="en-US" sz="2400" dirty="0"/>
              <a:t> </a:t>
            </a:r>
            <a:r>
              <a:rPr lang="en-US" sz="2400" dirty="0" err="1"/>
              <a:t>lãng</a:t>
            </a:r>
            <a:r>
              <a:rPr lang="en-US" sz="2400" dirty="0"/>
              <a:t> </a:t>
            </a:r>
            <a:r>
              <a:rPr lang="en-US" sz="2400" dirty="0" err="1" smtClean="0"/>
              <a:t>phí</a:t>
            </a:r>
            <a:r>
              <a:rPr lang="en-US" sz="2400" dirty="0" smtClean="0"/>
              <a:t>;</a:t>
            </a:r>
            <a:endParaRPr lang="en-US" sz="2400" dirty="0"/>
          </a:p>
          <a:p>
            <a:pPr algn="just"/>
            <a:r>
              <a:rPr lang="en-US" sz="2400" dirty="0"/>
              <a:t>- </a:t>
            </a:r>
            <a:r>
              <a:rPr lang="en-US" sz="2400" dirty="0" err="1"/>
              <a:t>Thực</a:t>
            </a:r>
            <a:r>
              <a:rPr lang="en-US" sz="2400" dirty="0"/>
              <a:t> </a:t>
            </a:r>
            <a:r>
              <a:rPr lang="en-US" sz="2400" dirty="0" err="1"/>
              <a:t>hiện</a:t>
            </a:r>
            <a:r>
              <a:rPr lang="en-US" sz="2400" dirty="0"/>
              <a:t> </a:t>
            </a:r>
            <a:r>
              <a:rPr lang="en-US" sz="2400" dirty="0" err="1"/>
              <a:t>các</a:t>
            </a:r>
            <a:r>
              <a:rPr lang="en-US" sz="2400" dirty="0"/>
              <a:t> </a:t>
            </a:r>
            <a:r>
              <a:rPr lang="en-US" sz="2400" dirty="0" err="1"/>
              <a:t>quy</a:t>
            </a:r>
            <a:r>
              <a:rPr lang="en-US" sz="2400" dirty="0"/>
              <a:t> </a:t>
            </a:r>
            <a:r>
              <a:rPr lang="en-US" sz="2400" dirty="0" err="1"/>
              <a:t>định</a:t>
            </a:r>
            <a:r>
              <a:rPr lang="en-US" sz="2400" dirty="0"/>
              <a:t> </a:t>
            </a:r>
            <a:r>
              <a:rPr lang="en-US" sz="2400" dirty="0" err="1"/>
              <a:t>về</a:t>
            </a:r>
            <a:r>
              <a:rPr lang="en-US" sz="2400" dirty="0"/>
              <a:t> </a:t>
            </a:r>
            <a:r>
              <a:rPr lang="en-US" sz="2400" dirty="0" err="1"/>
              <a:t>nghĩa</a:t>
            </a:r>
            <a:r>
              <a:rPr lang="en-US" sz="2400" dirty="0"/>
              <a:t> </a:t>
            </a:r>
            <a:r>
              <a:rPr lang="en-US" sz="2400" dirty="0" err="1"/>
              <a:t>vụ</a:t>
            </a:r>
            <a:r>
              <a:rPr lang="en-US" sz="2400" dirty="0"/>
              <a:t>, </a:t>
            </a:r>
            <a:r>
              <a:rPr lang="en-US" sz="2400" dirty="0" err="1"/>
              <a:t>đạo</a:t>
            </a:r>
            <a:r>
              <a:rPr lang="en-US" sz="2400" dirty="0"/>
              <a:t> </a:t>
            </a:r>
            <a:r>
              <a:rPr lang="en-US" sz="2400" dirty="0" err="1"/>
              <a:t>đức</a:t>
            </a:r>
            <a:r>
              <a:rPr lang="en-US" sz="2400" dirty="0"/>
              <a:t>, </a:t>
            </a:r>
            <a:r>
              <a:rPr lang="en-US" sz="2400" dirty="0" err="1"/>
              <a:t>văn</a:t>
            </a:r>
            <a:r>
              <a:rPr lang="en-US" sz="2400" dirty="0"/>
              <a:t> </a:t>
            </a:r>
            <a:r>
              <a:rPr lang="en-US" sz="2400" dirty="0" err="1"/>
              <a:t>hóa</a:t>
            </a:r>
            <a:r>
              <a:rPr lang="en-US" sz="2400" dirty="0"/>
              <a:t> </a:t>
            </a:r>
            <a:r>
              <a:rPr lang="en-US" sz="2400" dirty="0" err="1"/>
              <a:t>giao</a:t>
            </a:r>
            <a:r>
              <a:rPr lang="en-US" sz="2400" dirty="0"/>
              <a:t> </a:t>
            </a:r>
            <a:r>
              <a:rPr lang="en-US" sz="2400" dirty="0" err="1"/>
              <a:t>tiếp</a:t>
            </a:r>
            <a:r>
              <a:rPr lang="en-US" sz="2400" dirty="0"/>
              <a:t>, </a:t>
            </a:r>
            <a:r>
              <a:rPr lang="en-US" sz="2400" dirty="0" err="1"/>
              <a:t>quy</a:t>
            </a:r>
            <a:r>
              <a:rPr lang="en-US" sz="2400" dirty="0"/>
              <a:t> </a:t>
            </a:r>
            <a:r>
              <a:rPr lang="en-US" sz="2400" dirty="0" err="1"/>
              <a:t>tắc</a:t>
            </a:r>
            <a:r>
              <a:rPr lang="en-US" sz="2400" dirty="0"/>
              <a:t> </a:t>
            </a:r>
            <a:r>
              <a:rPr lang="en-US" sz="2400" dirty="0" err="1"/>
              <a:t>ứng</a:t>
            </a:r>
            <a:r>
              <a:rPr lang="en-US" sz="2400" dirty="0"/>
              <a:t> </a:t>
            </a:r>
            <a:r>
              <a:rPr lang="en-US" sz="2400" dirty="0" err="1"/>
              <a:t>xử</a:t>
            </a:r>
            <a:r>
              <a:rPr lang="en-US" sz="2400" dirty="0"/>
              <a:t>, </a:t>
            </a:r>
            <a:r>
              <a:rPr lang="en-US" sz="2400" dirty="0" err="1"/>
              <a:t>nguyên</a:t>
            </a:r>
            <a:r>
              <a:rPr lang="en-US" sz="2400" dirty="0"/>
              <a:t> </a:t>
            </a:r>
            <a:r>
              <a:rPr lang="en-US" sz="2400" dirty="0" err="1"/>
              <a:t>tắc</a:t>
            </a:r>
            <a:r>
              <a:rPr lang="en-US" sz="2400" dirty="0"/>
              <a:t> </a:t>
            </a:r>
            <a:r>
              <a:rPr lang="en-US" sz="2400" dirty="0" err="1"/>
              <a:t>trong</a:t>
            </a:r>
            <a:r>
              <a:rPr lang="en-US" sz="2400" dirty="0"/>
              <a:t> </a:t>
            </a:r>
            <a:r>
              <a:rPr lang="en-US" sz="2400" dirty="0" err="1"/>
              <a:t>hoạt</a:t>
            </a:r>
            <a:r>
              <a:rPr lang="en-US" sz="2400" dirty="0"/>
              <a:t> </a:t>
            </a:r>
            <a:r>
              <a:rPr lang="en-US" sz="2400" dirty="0" err="1"/>
              <a:t>động</a:t>
            </a:r>
            <a:r>
              <a:rPr lang="en-US" sz="2400" dirty="0"/>
              <a:t> </a:t>
            </a:r>
            <a:r>
              <a:rPr lang="en-US" sz="2400" dirty="0" err="1"/>
              <a:t>nghề</a:t>
            </a:r>
            <a:r>
              <a:rPr lang="en-US" sz="2400" dirty="0"/>
              <a:t> </a:t>
            </a:r>
            <a:r>
              <a:rPr lang="en-US" sz="2400" dirty="0" err="1"/>
              <a:t>nghiệp</a:t>
            </a:r>
            <a:r>
              <a:rPr lang="en-US" sz="2400" dirty="0"/>
              <a:t> </a:t>
            </a:r>
            <a:r>
              <a:rPr lang="en-US" sz="2400" dirty="0" err="1"/>
              <a:t>và</a:t>
            </a:r>
            <a:r>
              <a:rPr lang="en-US" sz="2400" dirty="0"/>
              <a:t> </a:t>
            </a:r>
            <a:r>
              <a:rPr lang="en-US" sz="2400" dirty="0" err="1"/>
              <a:t>những</a:t>
            </a:r>
            <a:r>
              <a:rPr lang="en-US" sz="2400" dirty="0"/>
              <a:t> </a:t>
            </a:r>
            <a:r>
              <a:rPr lang="en-US" sz="2400" dirty="0" err="1"/>
              <a:t>việc</a:t>
            </a:r>
            <a:r>
              <a:rPr lang="en-US" sz="2400" dirty="0"/>
              <a:t> </a:t>
            </a:r>
            <a:r>
              <a:rPr lang="en-US" sz="2400" dirty="0" err="1"/>
              <a:t>không</a:t>
            </a:r>
            <a:r>
              <a:rPr lang="en-US" sz="2400" dirty="0"/>
              <a:t> </a:t>
            </a:r>
            <a:r>
              <a:rPr lang="en-US" sz="2400" dirty="0" err="1"/>
              <a:t>được</a:t>
            </a:r>
            <a:r>
              <a:rPr lang="en-US" sz="2400" dirty="0"/>
              <a:t> </a:t>
            </a:r>
            <a:r>
              <a:rPr lang="en-US" sz="2400" dirty="0" err="1"/>
              <a:t>làm</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pháp</a:t>
            </a:r>
            <a:r>
              <a:rPr lang="en-US" sz="2400" dirty="0"/>
              <a:t> </a:t>
            </a:r>
            <a:r>
              <a:rPr lang="en-US" sz="2400" dirty="0" err="1"/>
              <a:t>luật</a:t>
            </a:r>
            <a:r>
              <a:rPr lang="en-US" sz="2400" dirty="0"/>
              <a:t>;</a:t>
            </a:r>
          </a:p>
          <a:p>
            <a:pPr algn="just"/>
            <a:r>
              <a:rPr lang="en-US" sz="2400" dirty="0"/>
              <a:t>- </a:t>
            </a:r>
            <a:r>
              <a:rPr lang="en-US" sz="2400" dirty="0" err="1"/>
              <a:t>Có</a:t>
            </a:r>
            <a:r>
              <a:rPr lang="en-US" sz="2400" dirty="0"/>
              <a:t> </a:t>
            </a:r>
            <a:r>
              <a:rPr lang="en-US" sz="2400" dirty="0" err="1"/>
              <a:t>tinh</a:t>
            </a:r>
            <a:r>
              <a:rPr lang="en-US" sz="2400" dirty="0"/>
              <a:t> </a:t>
            </a:r>
            <a:r>
              <a:rPr lang="en-US" sz="2400" dirty="0" err="1"/>
              <a:t>thần</a:t>
            </a:r>
            <a:r>
              <a:rPr lang="en-US" sz="2400" dirty="0"/>
              <a:t> </a:t>
            </a:r>
            <a:r>
              <a:rPr lang="en-US" sz="2400" dirty="0" err="1"/>
              <a:t>trách</a:t>
            </a:r>
            <a:r>
              <a:rPr lang="en-US" sz="2400" dirty="0"/>
              <a:t> </a:t>
            </a:r>
            <a:r>
              <a:rPr lang="en-US" sz="2400" dirty="0" err="1"/>
              <a:t>nhiệm</a:t>
            </a:r>
            <a:r>
              <a:rPr lang="en-US" sz="2400" dirty="0"/>
              <a:t> </a:t>
            </a:r>
            <a:r>
              <a:rPr lang="en-US" sz="2400" dirty="0" err="1"/>
              <a:t>trong</a:t>
            </a:r>
            <a:r>
              <a:rPr lang="en-US" sz="2400" dirty="0"/>
              <a:t> </a:t>
            </a:r>
            <a:r>
              <a:rPr lang="en-US" sz="2400" dirty="0" err="1"/>
              <a:t>công</a:t>
            </a:r>
            <a:r>
              <a:rPr lang="en-US" sz="2400" dirty="0"/>
              <a:t> </a:t>
            </a:r>
            <a:r>
              <a:rPr lang="en-US" sz="2400" dirty="0" err="1"/>
              <a:t>tác</a:t>
            </a:r>
            <a:r>
              <a:rPr lang="en-US" sz="2400" dirty="0"/>
              <a:t>, </a:t>
            </a:r>
            <a:r>
              <a:rPr lang="en-US" sz="2400" dirty="0" err="1"/>
              <a:t>giữ</a:t>
            </a:r>
            <a:r>
              <a:rPr lang="en-US" sz="2400" dirty="0"/>
              <a:t> </a:t>
            </a:r>
            <a:r>
              <a:rPr lang="en-US" sz="2400" dirty="0" err="1"/>
              <a:t>vững</a:t>
            </a:r>
            <a:r>
              <a:rPr lang="en-US" sz="2400" dirty="0"/>
              <a:t> </a:t>
            </a:r>
            <a:r>
              <a:rPr lang="en-US" sz="2400" dirty="0" err="1"/>
              <a:t>kỷ</a:t>
            </a:r>
            <a:r>
              <a:rPr lang="en-US" sz="2400" dirty="0"/>
              <a:t> </a:t>
            </a:r>
            <a:r>
              <a:rPr lang="en-US" sz="2400" dirty="0" err="1"/>
              <a:t>cương</a:t>
            </a:r>
            <a:r>
              <a:rPr lang="en-US" sz="2400" dirty="0"/>
              <a:t> </a:t>
            </a:r>
            <a:r>
              <a:rPr lang="en-US" sz="2400" dirty="0" err="1"/>
              <a:t>nề</a:t>
            </a:r>
            <a:r>
              <a:rPr lang="en-US" sz="2400" dirty="0"/>
              <a:t> </a:t>
            </a:r>
            <a:r>
              <a:rPr lang="en-US" sz="2400" dirty="0" err="1" smtClean="0"/>
              <a:t>nếp</a:t>
            </a:r>
            <a:r>
              <a:rPr lang="en-US" sz="2400" dirty="0" smtClean="0"/>
              <a:t>. </a:t>
            </a:r>
            <a:r>
              <a:rPr lang="en-US" sz="2400" dirty="0" err="1"/>
              <a:t>Nâng</a:t>
            </a:r>
            <a:r>
              <a:rPr lang="en-US" sz="2400" dirty="0"/>
              <a:t> </a:t>
            </a:r>
            <a:r>
              <a:rPr lang="en-US" sz="2400" dirty="0" err="1"/>
              <a:t>cao</a:t>
            </a:r>
            <a:r>
              <a:rPr lang="en-US" sz="2400" dirty="0"/>
              <a:t> </a:t>
            </a:r>
            <a:r>
              <a:rPr lang="en-US" sz="2400" dirty="0" err="1"/>
              <a:t>tính</a:t>
            </a:r>
            <a:r>
              <a:rPr lang="en-US" sz="2400" dirty="0"/>
              <a:t> </a:t>
            </a:r>
            <a:r>
              <a:rPr lang="en-US" sz="2400" dirty="0" err="1"/>
              <a:t>chủ</a:t>
            </a:r>
            <a:r>
              <a:rPr lang="en-US" sz="2400" dirty="0"/>
              <a:t> </a:t>
            </a:r>
            <a:r>
              <a:rPr lang="en-US" sz="2400" dirty="0" err="1"/>
              <a:t>động</a:t>
            </a:r>
            <a:r>
              <a:rPr lang="en-US" sz="2400" dirty="0"/>
              <a:t>, </a:t>
            </a:r>
            <a:r>
              <a:rPr lang="en-US" sz="2400" dirty="0" err="1"/>
              <a:t>tinh</a:t>
            </a:r>
            <a:r>
              <a:rPr lang="en-US" sz="2400" dirty="0"/>
              <a:t> </a:t>
            </a:r>
            <a:r>
              <a:rPr lang="en-US" sz="2400" dirty="0" err="1"/>
              <a:t>thần</a:t>
            </a:r>
            <a:r>
              <a:rPr lang="en-US" sz="2400" dirty="0"/>
              <a:t> </a:t>
            </a:r>
            <a:r>
              <a:rPr lang="en-US" sz="2400" dirty="0" err="1"/>
              <a:t>tự</a:t>
            </a:r>
            <a:r>
              <a:rPr lang="en-US" sz="2400" dirty="0"/>
              <a:t> </a:t>
            </a:r>
            <a:r>
              <a:rPr lang="en-US" sz="2400" dirty="0" err="1"/>
              <a:t>học</a:t>
            </a:r>
            <a:r>
              <a:rPr lang="en-US" sz="2400" dirty="0"/>
              <a:t>, </a:t>
            </a:r>
            <a:r>
              <a:rPr lang="en-US" sz="2400" dirty="0" err="1" smtClean="0"/>
              <a:t>giữ</a:t>
            </a:r>
            <a:r>
              <a:rPr lang="en-US" sz="2400" dirty="0" smtClean="0"/>
              <a:t> </a:t>
            </a:r>
            <a:r>
              <a:rPr lang="en-US" sz="2400" dirty="0" err="1"/>
              <a:t>gìn</a:t>
            </a:r>
            <a:r>
              <a:rPr lang="en-US" sz="2400" dirty="0"/>
              <a:t> </a:t>
            </a:r>
            <a:r>
              <a:rPr lang="en-US" sz="2400" dirty="0" err="1"/>
              <a:t>và</a:t>
            </a:r>
            <a:r>
              <a:rPr lang="en-US" sz="2400" dirty="0"/>
              <a:t> </a:t>
            </a:r>
            <a:r>
              <a:rPr lang="en-US" sz="2400" dirty="0" err="1"/>
              <a:t>bảo</a:t>
            </a:r>
            <a:r>
              <a:rPr lang="en-US" sz="2400" dirty="0"/>
              <a:t> </a:t>
            </a:r>
            <a:r>
              <a:rPr lang="en-US" sz="2400" dirty="0" err="1"/>
              <a:t>vệ</a:t>
            </a:r>
            <a:r>
              <a:rPr lang="en-US" sz="2400" dirty="0"/>
              <a:t> </a:t>
            </a:r>
            <a:r>
              <a:rPr lang="en-US" sz="2400" dirty="0" err="1"/>
              <a:t>tài</a:t>
            </a:r>
            <a:r>
              <a:rPr lang="en-US" sz="2400" dirty="0"/>
              <a:t> </a:t>
            </a:r>
            <a:r>
              <a:rPr lang="en-US" sz="2400" dirty="0" err="1"/>
              <a:t>sản</a:t>
            </a:r>
            <a:r>
              <a:rPr lang="en-US" sz="2400" dirty="0"/>
              <a:t> </a:t>
            </a:r>
            <a:r>
              <a:rPr lang="en-US" sz="2400" dirty="0" err="1"/>
              <a:t>chung</a:t>
            </a:r>
            <a:r>
              <a:rPr lang="en-US" sz="2400" dirty="0"/>
              <a:t>;</a:t>
            </a:r>
          </a:p>
          <a:p>
            <a:pPr algn="just"/>
            <a:r>
              <a:rPr lang="en-US" sz="2400" dirty="0"/>
              <a:t>- </a:t>
            </a:r>
            <a:r>
              <a:rPr lang="en-US" sz="2400" dirty="0" err="1"/>
              <a:t>Tích</a:t>
            </a:r>
            <a:r>
              <a:rPr lang="en-US" sz="2400" dirty="0"/>
              <a:t> </a:t>
            </a:r>
            <a:r>
              <a:rPr lang="en-US" sz="2400" dirty="0" err="1"/>
              <a:t>cực</a:t>
            </a:r>
            <a:r>
              <a:rPr lang="en-US" sz="2400" dirty="0"/>
              <a:t> </a:t>
            </a:r>
            <a:r>
              <a:rPr lang="en-US" sz="2400" dirty="0" err="1" smtClean="0"/>
              <a:t>đóng</a:t>
            </a:r>
            <a:r>
              <a:rPr lang="en-US" sz="2400" dirty="0" smtClean="0"/>
              <a:t> </a:t>
            </a:r>
            <a:r>
              <a:rPr lang="en-US" sz="2400" dirty="0" err="1"/>
              <a:t>góp</a:t>
            </a:r>
            <a:r>
              <a:rPr lang="en-US" sz="2400" dirty="0"/>
              <a:t> ý </a:t>
            </a:r>
            <a:r>
              <a:rPr lang="en-US" sz="2400" dirty="0" err="1"/>
              <a:t>kiến</a:t>
            </a:r>
            <a:r>
              <a:rPr lang="en-US" sz="2400" dirty="0"/>
              <a:t> </a:t>
            </a:r>
            <a:r>
              <a:rPr lang="en-US" sz="2400" dirty="0" err="1"/>
              <a:t>trên</a:t>
            </a:r>
            <a:r>
              <a:rPr lang="en-US" sz="2400" dirty="0"/>
              <a:t> </a:t>
            </a:r>
            <a:r>
              <a:rPr lang="en-US" sz="2400" dirty="0" err="1"/>
              <a:t>tinh</a:t>
            </a:r>
            <a:r>
              <a:rPr lang="en-US" sz="2400" dirty="0"/>
              <a:t> </a:t>
            </a:r>
            <a:r>
              <a:rPr lang="en-US" sz="2400" dirty="0" err="1"/>
              <a:t>thần</a:t>
            </a:r>
            <a:r>
              <a:rPr lang="en-US" sz="2400" dirty="0"/>
              <a:t> </a:t>
            </a:r>
            <a:r>
              <a:rPr lang="en-US" sz="2400" dirty="0" err="1"/>
              <a:t>xây</a:t>
            </a:r>
            <a:r>
              <a:rPr lang="en-US" sz="2400" dirty="0"/>
              <a:t> </a:t>
            </a:r>
            <a:r>
              <a:rPr lang="en-US" sz="2400" dirty="0" err="1"/>
              <a:t>dựng</a:t>
            </a:r>
            <a:r>
              <a:rPr lang="en-US" sz="2400" dirty="0"/>
              <a:t> </a:t>
            </a:r>
            <a:r>
              <a:rPr lang="en-US" sz="2400" dirty="0" err="1"/>
              <a:t>đúng</a:t>
            </a:r>
            <a:r>
              <a:rPr lang="en-US" sz="2400" dirty="0"/>
              <a:t> </a:t>
            </a:r>
            <a:r>
              <a:rPr lang="en-US" sz="2400" dirty="0" err="1"/>
              <a:t>nơi</a:t>
            </a:r>
            <a:r>
              <a:rPr lang="en-US" sz="2400" dirty="0"/>
              <a:t>, </a:t>
            </a:r>
            <a:r>
              <a:rPr lang="en-US" sz="2400" dirty="0" err="1"/>
              <a:t>đúng</a:t>
            </a:r>
            <a:r>
              <a:rPr lang="en-US" sz="2400" dirty="0"/>
              <a:t> </a:t>
            </a:r>
            <a:r>
              <a:rPr lang="en-US" sz="2400" dirty="0" err="1"/>
              <a:t>lúc</a:t>
            </a:r>
            <a:r>
              <a:rPr lang="en-US" sz="2400" dirty="0"/>
              <a:t>, </a:t>
            </a:r>
            <a:r>
              <a:rPr lang="en-US" sz="2400" dirty="0" err="1"/>
              <a:t>đúng</a:t>
            </a:r>
            <a:r>
              <a:rPr lang="en-US" sz="2400" dirty="0"/>
              <a:t> </a:t>
            </a:r>
            <a:r>
              <a:rPr lang="en-US" sz="2400" dirty="0" err="1"/>
              <a:t>quy</a:t>
            </a:r>
            <a:r>
              <a:rPr lang="en-US" sz="2400" dirty="0"/>
              <a:t> </a:t>
            </a:r>
            <a:r>
              <a:rPr lang="en-US" sz="2400" dirty="0" err="1" smtClean="0"/>
              <a:t>định</a:t>
            </a:r>
            <a:r>
              <a:rPr lang="en-US" sz="2200" dirty="0" smtClean="0"/>
              <a:t>.</a:t>
            </a:r>
            <a:endParaRPr lang="en-US" sz="2200" dirty="0"/>
          </a:p>
        </p:txBody>
      </p:sp>
    </p:spTree>
    <p:extLst>
      <p:ext uri="{BB962C8B-B14F-4D97-AF65-F5344CB8AC3E}">
        <p14:creationId xmlns:p14="http://schemas.microsoft.com/office/powerpoint/2010/main" val="1597767073"/>
      </p:ext>
    </p:extLst>
  </p:cSld>
  <p:clrMapOvr>
    <a:masterClrMapping/>
  </p:clrMapOvr>
  <p:transition spd="slow" advClick="0">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7400" y="533400"/>
            <a:ext cx="4661487" cy="2438400"/>
          </a:xfrm>
          <a:prstGeom prst="rect">
            <a:avLst/>
          </a:prstGeom>
        </p:spPr>
      </p:pic>
      <p:grpSp>
        <p:nvGrpSpPr>
          <p:cNvPr id="3" name="Group 2"/>
          <p:cNvGrpSpPr/>
          <p:nvPr/>
        </p:nvGrpSpPr>
        <p:grpSpPr>
          <a:xfrm>
            <a:off x="0" y="3086099"/>
            <a:ext cx="8858035" cy="1400384"/>
            <a:chOff x="0" y="3086099"/>
            <a:chExt cx="8858035" cy="1400384"/>
          </a:xfrm>
        </p:grpSpPr>
        <p:sp>
          <p:nvSpPr>
            <p:cNvPr id="7" name="Rectangle 6"/>
            <p:cNvSpPr/>
            <p:nvPr/>
          </p:nvSpPr>
          <p:spPr>
            <a:xfrm>
              <a:off x="0" y="3086100"/>
              <a:ext cx="8858035" cy="1400383"/>
            </a:xfrm>
            <a:prstGeom prst="rect">
              <a:avLst/>
            </a:prstGeom>
            <a:noFill/>
          </p:spPr>
          <p:txBody>
            <a:bodyPr wrap="square">
              <a:spAutoFit/>
            </a:bodyPr>
            <a:lstStyle/>
            <a:p>
              <a:pPr algn="ctr">
                <a:spcBef>
                  <a:spcPts val="300"/>
                </a:spcBef>
                <a:spcAft>
                  <a:spcPts val="300"/>
                </a:spcAft>
              </a:pPr>
              <a:r>
                <a:rPr lang="en-US" sz="4000" b="1" spc="50" smtClean="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rPr>
                <a:t>PHƯƠNG HƯỚNG NHIỆM VỤ </a:t>
              </a:r>
            </a:p>
            <a:p>
              <a:pPr algn="ctr">
                <a:spcBef>
                  <a:spcPts val="300"/>
                </a:spcBef>
                <a:spcAft>
                  <a:spcPts val="300"/>
                </a:spcAft>
              </a:pPr>
              <a:r>
                <a:rPr lang="en-US" sz="4000" b="1" spc="50" smtClean="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rPr>
                <a:t>NĂM </a:t>
              </a:r>
              <a:r>
                <a:rPr lang="en-US" sz="4000" b="1" spc="5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rPr>
                <a:t>HỌC </a:t>
              </a:r>
              <a:r>
                <a:rPr lang="en-US" sz="4000" b="1" spc="50" smtClean="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rPr>
                <a:t>2018 </a:t>
              </a:r>
              <a:r>
                <a:rPr lang="en-US" sz="4000" b="1" spc="5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rPr>
                <a:t>- </a:t>
              </a:r>
              <a:r>
                <a:rPr lang="en-US" sz="4000" b="1" spc="50" smtClean="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rPr>
                <a:t>2019</a:t>
              </a:r>
              <a:endParaRPr lang="en-US" sz="4000" b="1" spc="50">
                <a:ln w="57150">
                  <a:solidFill>
                    <a:schemeClr val="bg1"/>
                  </a:solidFill>
                </a:ln>
                <a:solidFill>
                  <a:schemeClr val="bg1"/>
                </a:solidFill>
                <a:effectLst>
                  <a:glow rad="228600">
                    <a:schemeClr val="bg1"/>
                  </a:glow>
                  <a:outerShdw blurRad="76200" dist="50800" dir="5400000" algn="tl" rotWithShape="0">
                    <a:srgbClr val="000000">
                      <a:alpha val="65000"/>
                    </a:srgbClr>
                  </a:outerShdw>
                </a:effectLst>
                <a:latin typeface="UTM Futura Extra" panose="02040603050506020204" pitchFamily="18" charset="0"/>
              </a:endParaRPr>
            </a:p>
          </p:txBody>
        </p:sp>
        <p:sp>
          <p:nvSpPr>
            <p:cNvPr id="11" name="Rectangle 10"/>
            <p:cNvSpPr/>
            <p:nvPr/>
          </p:nvSpPr>
          <p:spPr>
            <a:xfrm>
              <a:off x="0" y="3086099"/>
              <a:ext cx="8858035" cy="1400383"/>
            </a:xfrm>
            <a:prstGeom prst="rect">
              <a:avLst/>
            </a:prstGeom>
            <a:noFill/>
          </p:spPr>
          <p:txBody>
            <a:bodyPr wrap="square">
              <a:spAutoFit/>
            </a:bodyPr>
            <a:lstStyle/>
            <a:p>
              <a:pPr algn="ctr">
                <a:spcBef>
                  <a:spcPts val="300"/>
                </a:spcBef>
                <a:spcAft>
                  <a:spcPts val="300"/>
                </a:spcAft>
              </a:pPr>
              <a:r>
                <a:rPr lang="en-US" sz="4000" b="1" spc="50" smtClean="0">
                  <a:ln w="11430">
                    <a:solidFill>
                      <a:schemeClr val="bg1"/>
                    </a:solidFill>
                  </a:ln>
                  <a:solidFill>
                    <a:srgbClr val="FF0000"/>
                  </a:solidFill>
                  <a:effectLst>
                    <a:outerShdw blurRad="76200" dist="50800" dir="5400000" algn="tl" rotWithShape="0">
                      <a:srgbClr val="000000">
                        <a:alpha val="65000"/>
                      </a:srgbClr>
                    </a:outerShdw>
                  </a:effectLst>
                  <a:latin typeface="UTM Futura Extra" panose="02040603050506020204" pitchFamily="18" charset="0"/>
                </a:rPr>
                <a:t>PHƯƠNG HƯỚNG NHIỆM VỤ </a:t>
              </a:r>
            </a:p>
            <a:p>
              <a:pPr algn="ctr">
                <a:spcBef>
                  <a:spcPts val="300"/>
                </a:spcBef>
                <a:spcAft>
                  <a:spcPts val="300"/>
                </a:spcAft>
              </a:pPr>
              <a:r>
                <a:rPr lang="en-US" sz="4000" b="1" spc="50" smtClean="0">
                  <a:ln w="11430">
                    <a:solidFill>
                      <a:schemeClr val="bg1"/>
                    </a:solidFill>
                  </a:ln>
                  <a:solidFill>
                    <a:srgbClr val="0070C0"/>
                  </a:solidFill>
                  <a:effectLst>
                    <a:outerShdw blurRad="76200" dist="50800" dir="5400000" algn="tl" rotWithShape="0">
                      <a:srgbClr val="000000">
                        <a:alpha val="65000"/>
                      </a:srgbClr>
                    </a:outerShdw>
                  </a:effectLst>
                  <a:latin typeface="UTM Futura Extra" panose="02040603050506020204" pitchFamily="18" charset="0"/>
                </a:rPr>
                <a:t>NĂM </a:t>
              </a:r>
              <a:r>
                <a:rPr lang="en-US" sz="4000" b="1" spc="50">
                  <a:ln w="11430">
                    <a:solidFill>
                      <a:schemeClr val="bg1"/>
                    </a:solidFill>
                  </a:ln>
                  <a:solidFill>
                    <a:srgbClr val="0070C0"/>
                  </a:solidFill>
                  <a:effectLst>
                    <a:outerShdw blurRad="76200" dist="50800" dir="5400000" algn="tl" rotWithShape="0">
                      <a:srgbClr val="000000">
                        <a:alpha val="65000"/>
                      </a:srgbClr>
                    </a:outerShdw>
                  </a:effectLst>
                  <a:latin typeface="UTM Futura Extra" panose="02040603050506020204" pitchFamily="18" charset="0"/>
                </a:rPr>
                <a:t>HỌC </a:t>
              </a:r>
              <a:r>
                <a:rPr lang="en-US" sz="4000" b="1" spc="50" smtClean="0">
                  <a:ln w="11430">
                    <a:solidFill>
                      <a:schemeClr val="bg1"/>
                    </a:solidFill>
                  </a:ln>
                  <a:solidFill>
                    <a:srgbClr val="0070C0"/>
                  </a:solidFill>
                  <a:effectLst>
                    <a:outerShdw blurRad="76200" dist="50800" dir="5400000" algn="tl" rotWithShape="0">
                      <a:srgbClr val="000000">
                        <a:alpha val="65000"/>
                      </a:srgbClr>
                    </a:outerShdw>
                  </a:effectLst>
                  <a:latin typeface="UTM Futura Extra" panose="02040603050506020204" pitchFamily="18" charset="0"/>
                </a:rPr>
                <a:t>2019 </a:t>
              </a:r>
              <a:r>
                <a:rPr lang="en-US" sz="4000" b="1" spc="50">
                  <a:ln w="11430">
                    <a:solidFill>
                      <a:schemeClr val="bg1"/>
                    </a:solidFill>
                  </a:ln>
                  <a:solidFill>
                    <a:srgbClr val="0070C0"/>
                  </a:solidFill>
                  <a:effectLst>
                    <a:outerShdw blurRad="76200" dist="50800" dir="5400000" algn="tl" rotWithShape="0">
                      <a:srgbClr val="000000">
                        <a:alpha val="65000"/>
                      </a:srgbClr>
                    </a:outerShdw>
                  </a:effectLst>
                  <a:latin typeface="UTM Futura Extra" panose="02040603050506020204" pitchFamily="18" charset="0"/>
                </a:rPr>
                <a:t>- </a:t>
              </a:r>
              <a:r>
                <a:rPr lang="en-US" sz="4000" b="1" spc="50" smtClean="0">
                  <a:ln w="11430">
                    <a:solidFill>
                      <a:schemeClr val="bg1"/>
                    </a:solidFill>
                  </a:ln>
                  <a:solidFill>
                    <a:srgbClr val="0070C0"/>
                  </a:solidFill>
                  <a:effectLst>
                    <a:outerShdw blurRad="76200" dist="50800" dir="5400000" algn="tl" rotWithShape="0">
                      <a:srgbClr val="000000">
                        <a:alpha val="65000"/>
                      </a:srgbClr>
                    </a:outerShdw>
                  </a:effectLst>
                  <a:latin typeface="UTM Futura Extra" panose="02040603050506020204" pitchFamily="18" charset="0"/>
                </a:rPr>
                <a:t>2020</a:t>
              </a:r>
              <a:endParaRPr lang="en-US" sz="4000" b="1" spc="50">
                <a:ln w="11430">
                  <a:solidFill>
                    <a:schemeClr val="bg1"/>
                  </a:solidFill>
                </a:ln>
                <a:solidFill>
                  <a:srgbClr val="0070C0"/>
                </a:solidFill>
                <a:effectLst>
                  <a:outerShdw blurRad="76200" dist="50800" dir="5400000" algn="tl" rotWithShape="0">
                    <a:srgbClr val="000000">
                      <a:alpha val="65000"/>
                    </a:srgbClr>
                  </a:outerShdw>
                </a:effectLst>
                <a:latin typeface="UTM Futura Extra" panose="02040603050506020204" pitchFamily="18" charset="0"/>
              </a:endParaRPr>
            </a:p>
          </p:txBody>
        </p:sp>
      </p:grpSp>
    </p:spTree>
    <p:extLst>
      <p:ext uri="{BB962C8B-B14F-4D97-AF65-F5344CB8AC3E}">
        <p14:creationId xmlns:p14="http://schemas.microsoft.com/office/powerpoint/2010/main" val="2188104475"/>
      </p:ext>
    </p:extLst>
  </p:cSld>
  <p:clrMapOvr>
    <a:masterClrMapping/>
  </p:clrMapOvr>
  <p:transition spd="slow" advClick="0">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838200"/>
          </a:xfrm>
        </p:spPr>
        <p:txBody>
          <a:bodyPr/>
          <a:lstStyle/>
          <a:p>
            <a:pPr lvl="1" algn="l"/>
            <a:r>
              <a:rPr lang="en-US" sz="2600" b="1" kern="1200">
                <a:solidFill>
                  <a:schemeClr val="accent1"/>
                </a:solidFill>
                <a:latin typeface="Times New Roman" pitchFamily="18" charset="0"/>
                <a:ea typeface="Tahoma" pitchFamily="34" charset="0"/>
                <a:cs typeface="Times New Roman" pitchFamily="18" charset="0"/>
              </a:rPr>
              <a:t>2. Về Giải pháp thực hiện:</a:t>
            </a:r>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graphicFrame>
        <p:nvGraphicFramePr>
          <p:cNvPr id="5" name="Diagram 4"/>
          <p:cNvGraphicFramePr/>
          <p:nvPr>
            <p:extLst>
              <p:ext uri="{D42A27DB-BD31-4B8C-83A1-F6EECF244321}">
                <p14:modId xmlns:p14="http://schemas.microsoft.com/office/powerpoint/2010/main" val="2305424335"/>
              </p:ext>
            </p:extLst>
          </p:nvPr>
        </p:nvGraphicFramePr>
        <p:xfrm>
          <a:off x="0" y="1295400"/>
          <a:ext cx="9191767"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503562"/>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457200" y="1219200"/>
            <a:ext cx="8153400" cy="4419600"/>
          </a:xfrm>
        </p:spPr>
        <p:txBody>
          <a:bodyPr/>
          <a:lstStyle/>
          <a:p>
            <a:pPr marL="0" lvl="1" indent="0" algn="just">
              <a:buNone/>
            </a:pPr>
            <a:r>
              <a:rPr lang="en-US" sz="2400" dirty="0" smtClean="0"/>
              <a:t>- </a:t>
            </a:r>
            <a:r>
              <a:rPr lang="en-US" sz="2500" dirty="0" err="1" smtClean="0"/>
              <a:t>Tổ</a:t>
            </a:r>
            <a:r>
              <a:rPr lang="en-US" sz="2500" dirty="0" smtClean="0"/>
              <a:t> </a:t>
            </a:r>
            <a:r>
              <a:rPr lang="en-US" sz="2500" dirty="0" err="1"/>
              <a:t>chức</a:t>
            </a:r>
            <a:r>
              <a:rPr lang="en-US" sz="2500" dirty="0"/>
              <a:t> </a:t>
            </a:r>
            <a:r>
              <a:rPr lang="en-US" sz="2500" dirty="0" err="1"/>
              <a:t>tốt</a:t>
            </a:r>
            <a:r>
              <a:rPr lang="en-US" sz="2500" dirty="0"/>
              <a:t> </a:t>
            </a:r>
            <a:r>
              <a:rPr lang="en-US" sz="2500" dirty="0" err="1"/>
              <a:t>các</a:t>
            </a:r>
            <a:r>
              <a:rPr lang="en-US" sz="2500" dirty="0"/>
              <a:t> </a:t>
            </a:r>
            <a:r>
              <a:rPr lang="en-US" sz="2500" dirty="0" err="1"/>
              <a:t>hoạt</a:t>
            </a:r>
            <a:r>
              <a:rPr lang="en-US" sz="2500" dirty="0"/>
              <a:t> </a:t>
            </a:r>
            <a:r>
              <a:rPr lang="en-US" sz="2500" dirty="0" err="1"/>
              <a:t>động</a:t>
            </a:r>
            <a:r>
              <a:rPr lang="en-US" sz="2500" dirty="0"/>
              <a:t> </a:t>
            </a:r>
            <a:r>
              <a:rPr lang="en-US" sz="2500" dirty="0" err="1"/>
              <a:t>tuyên</a:t>
            </a:r>
            <a:r>
              <a:rPr lang="en-US" sz="2500" dirty="0"/>
              <a:t> </a:t>
            </a:r>
            <a:r>
              <a:rPr lang="en-US" sz="2500" dirty="0" err="1"/>
              <a:t>truyền</a:t>
            </a:r>
            <a:r>
              <a:rPr lang="en-US" sz="2500" dirty="0"/>
              <a:t>, </a:t>
            </a:r>
            <a:r>
              <a:rPr lang="en-US" sz="2500" dirty="0" err="1"/>
              <a:t>giáo</a:t>
            </a:r>
            <a:r>
              <a:rPr lang="en-US" sz="2500" dirty="0"/>
              <a:t> </a:t>
            </a:r>
            <a:r>
              <a:rPr lang="en-US" sz="2500" dirty="0" err="1"/>
              <a:t>dục</a:t>
            </a:r>
            <a:r>
              <a:rPr lang="en-US" sz="2500" dirty="0"/>
              <a:t> </a:t>
            </a:r>
            <a:r>
              <a:rPr lang="en-US" sz="2500" dirty="0" err="1"/>
              <a:t>sâu</a:t>
            </a:r>
            <a:r>
              <a:rPr lang="en-US" sz="2500" dirty="0"/>
              <a:t> </a:t>
            </a:r>
            <a:r>
              <a:rPr lang="en-US" sz="2500" dirty="0" err="1"/>
              <a:t>rộng</a:t>
            </a:r>
            <a:r>
              <a:rPr lang="en-US" sz="2500" dirty="0"/>
              <a:t> </a:t>
            </a:r>
            <a:r>
              <a:rPr lang="en-US" sz="2500" dirty="0" err="1"/>
              <a:t>trong</a:t>
            </a:r>
            <a:r>
              <a:rPr lang="en-US" sz="2500" dirty="0"/>
              <a:t> </a:t>
            </a:r>
            <a:r>
              <a:rPr lang="en-US" sz="2500" dirty="0" err="1"/>
              <a:t>Đảng</a:t>
            </a:r>
            <a:r>
              <a:rPr lang="en-US" sz="2500" dirty="0"/>
              <a:t> </a:t>
            </a:r>
            <a:r>
              <a:rPr lang="en-US" sz="2500" dirty="0" err="1"/>
              <a:t>bộ</a:t>
            </a:r>
            <a:r>
              <a:rPr lang="en-US" sz="2500" dirty="0"/>
              <a:t>, </a:t>
            </a:r>
            <a:r>
              <a:rPr lang="en-US" sz="2500" dirty="0" smtClean="0"/>
              <a:t>CB, GV, NLĐ </a:t>
            </a:r>
            <a:r>
              <a:rPr lang="en-US" sz="2500" dirty="0" err="1" smtClean="0"/>
              <a:t>và</a:t>
            </a:r>
            <a:r>
              <a:rPr lang="en-US" sz="2500" dirty="0" smtClean="0"/>
              <a:t> HSSV;</a:t>
            </a:r>
          </a:p>
          <a:p>
            <a:pPr marL="0" lvl="1" indent="0" algn="just">
              <a:buNone/>
            </a:pPr>
            <a:r>
              <a:rPr lang="en-US" sz="2500" dirty="0" smtClean="0"/>
              <a:t>- </a:t>
            </a:r>
            <a:r>
              <a:rPr lang="vi-VN" sz="2500" dirty="0" smtClean="0"/>
              <a:t>Tăng </a:t>
            </a:r>
            <a:r>
              <a:rPr lang="vi-VN" sz="2500" dirty="0"/>
              <a:t>cường công tác thông tin, định hướng tư tưởng chính </a:t>
            </a:r>
            <a:r>
              <a:rPr lang="vi-VN" sz="2500" dirty="0" smtClean="0"/>
              <a:t>trị</a:t>
            </a:r>
            <a:r>
              <a:rPr lang="en-US" sz="2500" dirty="0" smtClean="0"/>
              <a:t>;</a:t>
            </a:r>
          </a:p>
          <a:p>
            <a:pPr marL="0" lvl="1" indent="0" algn="just">
              <a:buNone/>
            </a:pPr>
            <a:r>
              <a:rPr lang="en-US" sz="2500" dirty="0" smtClean="0"/>
              <a:t>- </a:t>
            </a:r>
            <a:r>
              <a:rPr lang="en-US" sz="2500" dirty="0" err="1" smtClean="0"/>
              <a:t>Tiếp</a:t>
            </a:r>
            <a:r>
              <a:rPr lang="en-US" sz="2500" dirty="0" smtClean="0"/>
              <a:t> </a:t>
            </a:r>
            <a:r>
              <a:rPr lang="en-US" sz="2500" dirty="0" err="1"/>
              <a:t>tục</a:t>
            </a:r>
            <a:r>
              <a:rPr lang="en-US" sz="2500" dirty="0"/>
              <a:t> </a:t>
            </a:r>
            <a:r>
              <a:rPr lang="en-US" sz="2500" dirty="0" err="1"/>
              <a:t>tổ</a:t>
            </a:r>
            <a:r>
              <a:rPr lang="en-US" sz="2500" dirty="0"/>
              <a:t> </a:t>
            </a:r>
            <a:r>
              <a:rPr lang="en-US" sz="2500" dirty="0" err="1"/>
              <a:t>chức</a:t>
            </a:r>
            <a:r>
              <a:rPr lang="en-US" sz="2500" dirty="0"/>
              <a:t> </a:t>
            </a:r>
            <a:r>
              <a:rPr lang="en-US" sz="2500" dirty="0" err="1"/>
              <a:t>học</a:t>
            </a:r>
            <a:r>
              <a:rPr lang="en-US" sz="2500" dirty="0"/>
              <a:t> </a:t>
            </a:r>
            <a:r>
              <a:rPr lang="en-US" sz="2500" dirty="0" err="1"/>
              <a:t>tập</a:t>
            </a:r>
            <a:r>
              <a:rPr lang="en-US" sz="2500" dirty="0"/>
              <a:t>, </a:t>
            </a:r>
            <a:r>
              <a:rPr lang="en-US" sz="2500" dirty="0" err="1"/>
              <a:t>quán</a:t>
            </a:r>
            <a:r>
              <a:rPr lang="en-US" sz="2500" dirty="0"/>
              <a:t> </a:t>
            </a:r>
            <a:r>
              <a:rPr lang="en-US" sz="2500" dirty="0" err="1"/>
              <a:t>triệt</a:t>
            </a:r>
            <a:r>
              <a:rPr lang="en-US" sz="2500" dirty="0"/>
              <a:t>, </a:t>
            </a:r>
            <a:r>
              <a:rPr lang="en-US" sz="2500" dirty="0" err="1"/>
              <a:t>triển</a:t>
            </a:r>
            <a:r>
              <a:rPr lang="en-US" sz="2500" dirty="0"/>
              <a:t> </a:t>
            </a:r>
            <a:r>
              <a:rPr lang="en-US" sz="2500" dirty="0" err="1"/>
              <a:t>khai</a:t>
            </a:r>
            <a:r>
              <a:rPr lang="en-US" sz="2500" dirty="0"/>
              <a:t> </a:t>
            </a:r>
            <a:r>
              <a:rPr lang="en-US" sz="2500" dirty="0" err="1"/>
              <a:t>thực</a:t>
            </a:r>
            <a:r>
              <a:rPr lang="en-US" sz="2500" dirty="0"/>
              <a:t> </a:t>
            </a:r>
            <a:r>
              <a:rPr lang="en-US" sz="2500" dirty="0" err="1"/>
              <a:t>hiện</a:t>
            </a:r>
            <a:r>
              <a:rPr lang="en-US" sz="2500" dirty="0"/>
              <a:t> </a:t>
            </a:r>
            <a:r>
              <a:rPr lang="en-US" sz="2500" dirty="0" err="1"/>
              <a:t>các</a:t>
            </a:r>
            <a:r>
              <a:rPr lang="en-US" sz="2500" dirty="0"/>
              <a:t> </a:t>
            </a:r>
            <a:r>
              <a:rPr lang="en-US" sz="2500" dirty="0" err="1"/>
              <a:t>Chỉ</a:t>
            </a:r>
            <a:r>
              <a:rPr lang="en-US" sz="2500" dirty="0"/>
              <a:t> </a:t>
            </a:r>
            <a:r>
              <a:rPr lang="en-US" sz="2500" dirty="0" err="1"/>
              <a:t>thị</a:t>
            </a:r>
            <a:r>
              <a:rPr lang="en-US" sz="2500" dirty="0"/>
              <a:t>; </a:t>
            </a:r>
            <a:r>
              <a:rPr lang="en-US" sz="2500" dirty="0" err="1"/>
              <a:t>Nghị</a:t>
            </a:r>
            <a:r>
              <a:rPr lang="en-US" sz="2500" dirty="0"/>
              <a:t> </a:t>
            </a:r>
            <a:r>
              <a:rPr lang="en-US" sz="2500" dirty="0" err="1"/>
              <a:t>quyết</a:t>
            </a:r>
            <a:r>
              <a:rPr lang="en-US" sz="2500" dirty="0"/>
              <a:t> </a:t>
            </a:r>
            <a:r>
              <a:rPr lang="en-US" sz="2500" dirty="0" err="1"/>
              <a:t>Đại</a:t>
            </a:r>
            <a:r>
              <a:rPr lang="en-US" sz="2500" dirty="0"/>
              <a:t> </a:t>
            </a:r>
            <a:r>
              <a:rPr lang="en-US" sz="2500" dirty="0" err="1"/>
              <a:t>hội</a:t>
            </a:r>
            <a:r>
              <a:rPr lang="en-US" sz="2500" dirty="0"/>
              <a:t> </a:t>
            </a:r>
            <a:r>
              <a:rPr lang="en-US" sz="2500" dirty="0" err="1"/>
              <a:t>Đảng</a:t>
            </a:r>
            <a:r>
              <a:rPr lang="en-US" sz="2500" dirty="0"/>
              <a:t> </a:t>
            </a:r>
            <a:r>
              <a:rPr lang="en-US" sz="2500" dirty="0" err="1"/>
              <a:t>bộ</a:t>
            </a:r>
            <a:r>
              <a:rPr lang="en-US" sz="2500" dirty="0"/>
              <a:t> </a:t>
            </a:r>
            <a:r>
              <a:rPr lang="en-US" sz="2500" dirty="0" err="1"/>
              <a:t>Sở</a:t>
            </a:r>
            <a:r>
              <a:rPr lang="en-US" sz="2500" dirty="0"/>
              <a:t> </a:t>
            </a:r>
            <a:r>
              <a:rPr lang="en-US" sz="2500" dirty="0" err="1"/>
              <a:t>Giáo</a:t>
            </a:r>
            <a:r>
              <a:rPr lang="en-US" sz="2500" dirty="0"/>
              <a:t> </a:t>
            </a:r>
            <a:r>
              <a:rPr lang="en-US" sz="2500" dirty="0" err="1"/>
              <a:t>dục</a:t>
            </a:r>
            <a:r>
              <a:rPr lang="en-US" sz="2500" dirty="0"/>
              <a:t> </a:t>
            </a:r>
            <a:r>
              <a:rPr lang="en-US" sz="2500" dirty="0" err="1"/>
              <a:t>và</a:t>
            </a:r>
            <a:r>
              <a:rPr lang="en-US" sz="2500" dirty="0"/>
              <a:t> </a:t>
            </a:r>
            <a:r>
              <a:rPr lang="en-US" sz="2500" dirty="0" err="1"/>
              <a:t>Đào</a:t>
            </a:r>
            <a:r>
              <a:rPr lang="en-US" sz="2500" dirty="0"/>
              <a:t> </a:t>
            </a:r>
            <a:r>
              <a:rPr lang="en-US" sz="2500" dirty="0" err="1"/>
              <a:t>tạo</a:t>
            </a:r>
            <a:r>
              <a:rPr lang="en-US" sz="2500" dirty="0"/>
              <a:t> </a:t>
            </a:r>
            <a:r>
              <a:rPr lang="en-US" sz="2500" dirty="0" err="1" smtClean="0"/>
              <a:t>lần</a:t>
            </a:r>
            <a:r>
              <a:rPr lang="en-US" sz="2500" dirty="0" smtClean="0"/>
              <a:t> </a:t>
            </a:r>
            <a:r>
              <a:rPr lang="en-US" sz="2500" dirty="0" err="1"/>
              <a:t>thứ</a:t>
            </a:r>
            <a:r>
              <a:rPr lang="en-US" sz="2500" dirty="0"/>
              <a:t> VI, </a:t>
            </a:r>
            <a:r>
              <a:rPr lang="en-US" sz="2500" dirty="0" err="1"/>
              <a:t>Đại</a:t>
            </a:r>
            <a:r>
              <a:rPr lang="en-US" sz="2500" dirty="0"/>
              <a:t> </a:t>
            </a:r>
            <a:r>
              <a:rPr lang="en-US" sz="2500" dirty="0" err="1"/>
              <a:t>hội</a:t>
            </a:r>
            <a:r>
              <a:rPr lang="en-US" sz="2500" dirty="0"/>
              <a:t> </a:t>
            </a:r>
            <a:r>
              <a:rPr lang="en-US" sz="2500" dirty="0" err="1"/>
              <a:t>Đại</a:t>
            </a:r>
            <a:r>
              <a:rPr lang="en-US" sz="2500" dirty="0"/>
              <a:t> </a:t>
            </a:r>
            <a:r>
              <a:rPr lang="en-US" sz="2500" dirty="0" err="1"/>
              <a:t>biểu</a:t>
            </a:r>
            <a:r>
              <a:rPr lang="en-US" sz="2500" dirty="0"/>
              <a:t> </a:t>
            </a:r>
            <a:r>
              <a:rPr lang="en-US" sz="2500" dirty="0" err="1"/>
              <a:t>Đảng</a:t>
            </a:r>
            <a:r>
              <a:rPr lang="en-US" sz="2500" dirty="0"/>
              <a:t> </a:t>
            </a:r>
            <a:r>
              <a:rPr lang="en-US" sz="2500" dirty="0" err="1"/>
              <a:t>bộ</a:t>
            </a:r>
            <a:r>
              <a:rPr lang="en-US" sz="2500" dirty="0"/>
              <a:t> </a:t>
            </a:r>
            <a:r>
              <a:rPr lang="en-US" sz="2500" dirty="0" err="1"/>
              <a:t>Thành</a:t>
            </a:r>
            <a:r>
              <a:rPr lang="en-US" sz="2500" dirty="0"/>
              <a:t> </a:t>
            </a:r>
            <a:r>
              <a:rPr lang="en-US" sz="2500" dirty="0" err="1"/>
              <a:t>phố</a:t>
            </a:r>
            <a:r>
              <a:rPr lang="en-US" sz="2500" dirty="0"/>
              <a:t> </a:t>
            </a:r>
            <a:r>
              <a:rPr lang="en-US" sz="2500" dirty="0" err="1"/>
              <a:t>lần</a:t>
            </a:r>
            <a:r>
              <a:rPr lang="en-US" sz="2500" dirty="0"/>
              <a:t> </a:t>
            </a:r>
            <a:r>
              <a:rPr lang="en-US" sz="2500" dirty="0" err="1"/>
              <a:t>thứ</a:t>
            </a:r>
            <a:r>
              <a:rPr lang="en-US" sz="2500" dirty="0"/>
              <a:t> X </a:t>
            </a:r>
            <a:r>
              <a:rPr lang="en-US" sz="2500" dirty="0" err="1" smtClean="0"/>
              <a:t>và</a:t>
            </a:r>
            <a:r>
              <a:rPr lang="en-US" sz="2500" dirty="0" smtClean="0"/>
              <a:t> </a:t>
            </a:r>
            <a:r>
              <a:rPr lang="en-US" sz="2500" dirty="0" err="1"/>
              <a:t>Đại</a:t>
            </a:r>
            <a:r>
              <a:rPr lang="en-US" sz="2500" dirty="0"/>
              <a:t> </a:t>
            </a:r>
            <a:r>
              <a:rPr lang="en-US" sz="2500" dirty="0" err="1"/>
              <a:t>hội</a:t>
            </a:r>
            <a:r>
              <a:rPr lang="en-US" sz="2500" dirty="0"/>
              <a:t> </a:t>
            </a:r>
            <a:r>
              <a:rPr lang="en-US" sz="2500" dirty="0" err="1"/>
              <a:t>Đảng</a:t>
            </a:r>
            <a:r>
              <a:rPr lang="en-US" sz="2500" dirty="0"/>
              <a:t> </a:t>
            </a:r>
            <a:r>
              <a:rPr lang="en-US" sz="2500" dirty="0" err="1"/>
              <a:t>toàn</a:t>
            </a:r>
            <a:r>
              <a:rPr lang="en-US" sz="2500" dirty="0"/>
              <a:t> </a:t>
            </a:r>
            <a:r>
              <a:rPr lang="en-US" sz="2500" dirty="0" err="1"/>
              <a:t>quốc</a:t>
            </a:r>
            <a:r>
              <a:rPr lang="en-US" sz="2500" dirty="0"/>
              <a:t> </a:t>
            </a:r>
            <a:r>
              <a:rPr lang="en-US" sz="2500" dirty="0" err="1"/>
              <a:t>Lần</a:t>
            </a:r>
            <a:r>
              <a:rPr lang="en-US" sz="2500" dirty="0"/>
              <a:t> </a:t>
            </a:r>
            <a:r>
              <a:rPr lang="en-US" sz="2500" dirty="0" err="1"/>
              <a:t>thứ</a:t>
            </a:r>
            <a:r>
              <a:rPr lang="en-US" sz="2500" dirty="0"/>
              <a:t> XII </a:t>
            </a:r>
            <a:r>
              <a:rPr lang="en-US" sz="2500" dirty="0" err="1"/>
              <a:t>nhiệm</a:t>
            </a:r>
            <a:r>
              <a:rPr lang="en-US" sz="2500" dirty="0"/>
              <a:t> </a:t>
            </a:r>
            <a:r>
              <a:rPr lang="en-US" sz="2500" dirty="0" err="1"/>
              <a:t>kỳ</a:t>
            </a:r>
            <a:r>
              <a:rPr lang="en-US" sz="2500" dirty="0"/>
              <a:t> 2015 – </a:t>
            </a:r>
            <a:r>
              <a:rPr lang="en-US" sz="2500" dirty="0" smtClean="0"/>
              <a:t>2020;</a:t>
            </a:r>
          </a:p>
          <a:p>
            <a:pPr marL="0" lvl="1" indent="0" algn="just">
              <a:buNone/>
            </a:pPr>
            <a:r>
              <a:rPr lang="en-US" sz="2500" dirty="0" smtClean="0"/>
              <a:t>- </a:t>
            </a:r>
            <a:r>
              <a:rPr lang="en-US" sz="2500" dirty="0" err="1" smtClean="0"/>
              <a:t>Đa</a:t>
            </a:r>
            <a:r>
              <a:rPr lang="en-US" sz="2500" dirty="0" smtClean="0"/>
              <a:t> </a:t>
            </a:r>
            <a:r>
              <a:rPr lang="en-US" sz="2500" dirty="0" err="1"/>
              <a:t>dạng</a:t>
            </a:r>
            <a:r>
              <a:rPr lang="en-US" sz="2500" dirty="0"/>
              <a:t> </a:t>
            </a:r>
            <a:r>
              <a:rPr lang="en-US" sz="2500" dirty="0" err="1"/>
              <a:t>hóa</a:t>
            </a:r>
            <a:r>
              <a:rPr lang="en-US" sz="2500" dirty="0"/>
              <a:t> </a:t>
            </a:r>
            <a:r>
              <a:rPr lang="en-US" sz="2500" dirty="0" err="1"/>
              <a:t>các</a:t>
            </a:r>
            <a:r>
              <a:rPr lang="en-US" sz="2500" dirty="0"/>
              <a:t> </a:t>
            </a:r>
            <a:r>
              <a:rPr lang="en-US" sz="2500" dirty="0" err="1"/>
              <a:t>hình</a:t>
            </a:r>
            <a:r>
              <a:rPr lang="en-US" sz="2500" dirty="0"/>
              <a:t> </a:t>
            </a:r>
            <a:r>
              <a:rPr lang="en-US" sz="2500" dirty="0" err="1"/>
              <a:t>thức</a:t>
            </a:r>
            <a:r>
              <a:rPr lang="en-US" sz="2500" dirty="0"/>
              <a:t> </a:t>
            </a:r>
            <a:r>
              <a:rPr lang="en-US" sz="2500" dirty="0" err="1"/>
              <a:t>tổ</a:t>
            </a:r>
            <a:r>
              <a:rPr lang="en-US" sz="2500" dirty="0"/>
              <a:t> </a:t>
            </a:r>
            <a:r>
              <a:rPr lang="en-US" sz="2500" dirty="0" err="1"/>
              <a:t>chức</a:t>
            </a:r>
            <a:r>
              <a:rPr lang="en-US" sz="2500" dirty="0"/>
              <a:t> </a:t>
            </a:r>
            <a:r>
              <a:rPr lang="en-US" sz="2500" dirty="0" err="1" smtClean="0"/>
              <a:t>các</a:t>
            </a:r>
            <a:r>
              <a:rPr lang="en-US" sz="2500" dirty="0" smtClean="0"/>
              <a:t> </a:t>
            </a:r>
            <a:r>
              <a:rPr lang="en-US" sz="2500" dirty="0" err="1" smtClean="0"/>
              <a:t>hoạt</a:t>
            </a:r>
            <a:r>
              <a:rPr lang="en-US" sz="2500" dirty="0" smtClean="0"/>
              <a:t> </a:t>
            </a:r>
            <a:r>
              <a:rPr lang="en-US" sz="2500" dirty="0" err="1" smtClean="0"/>
              <a:t>động</a:t>
            </a:r>
            <a:r>
              <a:rPr lang="en-US" sz="2500" dirty="0" smtClean="0"/>
              <a:t> </a:t>
            </a:r>
            <a:r>
              <a:rPr lang="en-US" sz="2500" dirty="0" err="1"/>
              <a:t>gắn</a:t>
            </a:r>
            <a:r>
              <a:rPr lang="en-US" sz="2500" dirty="0"/>
              <a:t> </a:t>
            </a:r>
            <a:r>
              <a:rPr lang="en-US" sz="2500" dirty="0" err="1"/>
              <a:t>với</a:t>
            </a:r>
            <a:r>
              <a:rPr lang="en-US" sz="2500" dirty="0"/>
              <a:t> </a:t>
            </a:r>
            <a:r>
              <a:rPr lang="en-US" sz="2500" dirty="0" err="1"/>
              <a:t>việc</a:t>
            </a:r>
            <a:r>
              <a:rPr lang="en-US" sz="2500" dirty="0"/>
              <a:t> </a:t>
            </a:r>
            <a:r>
              <a:rPr lang="en-US" sz="2500" dirty="0" err="1"/>
              <a:t>thường</a:t>
            </a:r>
            <a:r>
              <a:rPr lang="en-US" sz="2500" dirty="0"/>
              <a:t> </a:t>
            </a:r>
            <a:r>
              <a:rPr lang="en-US" sz="2500" dirty="0" err="1"/>
              <a:t>xuyên</a:t>
            </a:r>
            <a:r>
              <a:rPr lang="en-US" sz="2500" dirty="0"/>
              <a:t> </a:t>
            </a:r>
            <a:r>
              <a:rPr lang="en-US" sz="2500" dirty="0" err="1"/>
              <a:t>tuyên</a:t>
            </a:r>
            <a:r>
              <a:rPr lang="en-US" sz="2500" dirty="0"/>
              <a:t> </a:t>
            </a:r>
            <a:r>
              <a:rPr lang="en-US" sz="2500" dirty="0" err="1"/>
              <a:t>truyền</a:t>
            </a:r>
            <a:r>
              <a:rPr lang="en-US" sz="2500" dirty="0"/>
              <a:t>, </a:t>
            </a:r>
            <a:r>
              <a:rPr lang="en-US" sz="2500" dirty="0" err="1" smtClean="0"/>
              <a:t>tổ</a:t>
            </a:r>
            <a:r>
              <a:rPr lang="en-US" sz="2500" dirty="0" smtClean="0"/>
              <a:t> </a:t>
            </a:r>
            <a:r>
              <a:rPr lang="en-US" sz="2500" dirty="0" err="1" smtClean="0"/>
              <a:t>chức</a:t>
            </a:r>
            <a:r>
              <a:rPr lang="en-US" sz="2500" dirty="0" smtClean="0"/>
              <a:t> </a:t>
            </a:r>
            <a:r>
              <a:rPr lang="en-US" sz="2500" dirty="0" err="1" smtClean="0"/>
              <a:t>các</a:t>
            </a:r>
            <a:r>
              <a:rPr lang="en-US" sz="2500" dirty="0" smtClean="0"/>
              <a:t> </a:t>
            </a:r>
            <a:r>
              <a:rPr lang="en-US" sz="2500" dirty="0" err="1"/>
              <a:t>phong</a:t>
            </a:r>
            <a:r>
              <a:rPr lang="en-US" sz="2500" dirty="0"/>
              <a:t> </a:t>
            </a:r>
            <a:r>
              <a:rPr lang="en-US" sz="2500" dirty="0" err="1"/>
              <a:t>trào</a:t>
            </a:r>
            <a:r>
              <a:rPr lang="en-US" sz="2500" dirty="0"/>
              <a:t> </a:t>
            </a:r>
            <a:r>
              <a:rPr lang="en-US" sz="2500" dirty="0" err="1"/>
              <a:t>thi</a:t>
            </a:r>
            <a:r>
              <a:rPr lang="en-US" sz="2500" dirty="0"/>
              <a:t> </a:t>
            </a:r>
            <a:r>
              <a:rPr lang="en-US" sz="2500" dirty="0" err="1"/>
              <a:t>đua</a:t>
            </a:r>
            <a:r>
              <a:rPr lang="en-US" sz="2500" dirty="0"/>
              <a:t> </a:t>
            </a:r>
            <a:r>
              <a:rPr lang="en-US" sz="2500" dirty="0" err="1"/>
              <a:t>yêu</a:t>
            </a:r>
            <a:r>
              <a:rPr lang="en-US" sz="2500" dirty="0"/>
              <a:t> </a:t>
            </a:r>
            <a:r>
              <a:rPr lang="en-US" sz="2500" dirty="0" err="1"/>
              <a:t>nước</a:t>
            </a:r>
            <a:r>
              <a:rPr lang="en-US" sz="2500" dirty="0"/>
              <a:t>, </a:t>
            </a:r>
            <a:r>
              <a:rPr lang="en-US" sz="2500" dirty="0" err="1"/>
              <a:t>thi</a:t>
            </a:r>
            <a:r>
              <a:rPr lang="en-US" sz="2500" dirty="0"/>
              <a:t> </a:t>
            </a:r>
            <a:r>
              <a:rPr lang="en-US" sz="2500" dirty="0" err="1"/>
              <a:t>đua</a:t>
            </a:r>
            <a:r>
              <a:rPr lang="en-US" sz="2500" dirty="0"/>
              <a:t> </a:t>
            </a:r>
            <a:r>
              <a:rPr lang="en-US" sz="2500" dirty="0" err="1"/>
              <a:t>dạy</a:t>
            </a:r>
            <a:r>
              <a:rPr lang="en-US" sz="2500" dirty="0"/>
              <a:t> </a:t>
            </a:r>
            <a:r>
              <a:rPr lang="en-US" sz="2500" dirty="0" err="1"/>
              <a:t>tốt</a:t>
            </a:r>
            <a:r>
              <a:rPr lang="en-US" sz="2500" dirty="0"/>
              <a:t>, </a:t>
            </a:r>
            <a:r>
              <a:rPr lang="en-US" sz="2500" dirty="0" err="1"/>
              <a:t>học</a:t>
            </a:r>
            <a:r>
              <a:rPr lang="en-US" sz="2500" dirty="0"/>
              <a:t> </a:t>
            </a:r>
            <a:r>
              <a:rPr lang="en-US" sz="2500" dirty="0" err="1"/>
              <a:t>tốt</a:t>
            </a:r>
            <a:r>
              <a:rPr lang="en-US" sz="2500" dirty="0"/>
              <a:t> </a:t>
            </a:r>
            <a:r>
              <a:rPr lang="en-US" sz="2500" dirty="0" err="1"/>
              <a:t>và</a:t>
            </a:r>
            <a:r>
              <a:rPr lang="en-US" sz="2500" dirty="0"/>
              <a:t> </a:t>
            </a:r>
            <a:r>
              <a:rPr lang="en-US" sz="2500" dirty="0" err="1"/>
              <a:t>các</a:t>
            </a:r>
            <a:r>
              <a:rPr lang="en-US" sz="2500" dirty="0"/>
              <a:t> </a:t>
            </a:r>
            <a:r>
              <a:rPr lang="en-US" sz="2500" dirty="0" err="1"/>
              <a:t>cuộc</a:t>
            </a:r>
            <a:r>
              <a:rPr lang="en-US" sz="2500" dirty="0"/>
              <a:t> </a:t>
            </a:r>
            <a:r>
              <a:rPr lang="en-US" sz="2500" dirty="0" err="1"/>
              <a:t>vận</a:t>
            </a:r>
            <a:r>
              <a:rPr lang="en-US" sz="2500" dirty="0"/>
              <a:t> </a:t>
            </a:r>
            <a:r>
              <a:rPr lang="en-US" sz="2500" dirty="0" err="1"/>
              <a:t>động</a:t>
            </a:r>
            <a:r>
              <a:rPr lang="en-US" sz="2500" dirty="0"/>
              <a:t> </a:t>
            </a:r>
            <a:r>
              <a:rPr lang="en-US" sz="2500" dirty="0" err="1"/>
              <a:t>của</a:t>
            </a:r>
            <a:r>
              <a:rPr lang="en-US" sz="2500" dirty="0"/>
              <a:t> </a:t>
            </a:r>
            <a:r>
              <a:rPr lang="en-US" sz="2500" dirty="0" err="1"/>
              <a:t>Bộ</a:t>
            </a:r>
            <a:r>
              <a:rPr lang="en-US" sz="2500" dirty="0"/>
              <a:t>; </a:t>
            </a:r>
            <a:r>
              <a:rPr lang="en-US" sz="2500" dirty="0" err="1" smtClean="0"/>
              <a:t>Ngành</a:t>
            </a:r>
            <a:r>
              <a:rPr lang="en-US" sz="2500" dirty="0" smtClean="0"/>
              <a:t>.</a:t>
            </a:r>
            <a:endParaRPr lang="vi-VN" sz="2500" dirty="0"/>
          </a:p>
        </p:txBody>
      </p:sp>
      <p:sp>
        <p:nvSpPr>
          <p:cNvPr id="10" name="Text Placeholder 2"/>
          <p:cNvSpPr>
            <a:spLocks noGrp="1"/>
          </p:cNvSpPr>
          <p:nvPr>
            <p:ph type="body" sz="quarter" idx="14"/>
          </p:nvPr>
        </p:nvSpPr>
        <p:spPr/>
        <p:txBody>
          <a:bodyPr/>
          <a:lstStyle/>
          <a:p>
            <a:pPr algn="l"/>
            <a:r>
              <a:rPr lang="en-US" smtClean="0"/>
              <a:t>1. CÔNG TÁC CHÍNH TRỊ TƯ TƯỞNG </a:t>
            </a:r>
            <a:endParaRPr lang="vi-VN">
              <a:effectLst/>
            </a:endParaRPr>
          </a:p>
        </p:txBody>
      </p:sp>
    </p:spTree>
    <p:extLst>
      <p:ext uri="{BB962C8B-B14F-4D97-AF65-F5344CB8AC3E}">
        <p14:creationId xmlns:p14="http://schemas.microsoft.com/office/powerpoint/2010/main" val="1649540377"/>
      </p:ext>
    </p:extLst>
  </p:cSld>
  <p:clrMapOvr>
    <a:masterClrMapping/>
  </p:clrMapOvr>
  <p:transition spd="slow" advClick="0">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457200" y="1219200"/>
            <a:ext cx="8077200" cy="4876800"/>
          </a:xfrm>
        </p:spPr>
        <p:txBody>
          <a:bodyPr/>
          <a:lstStyle/>
          <a:p>
            <a:pPr marL="0" lvl="1" indent="0" algn="just">
              <a:buNone/>
            </a:pPr>
            <a:r>
              <a:rPr lang="en-US" sz="2400" dirty="0" smtClean="0"/>
              <a:t>- </a:t>
            </a:r>
            <a:r>
              <a:rPr lang="en-US" sz="2500" dirty="0" err="1" smtClean="0"/>
              <a:t>Đổi</a:t>
            </a:r>
            <a:r>
              <a:rPr lang="en-US" sz="2500" dirty="0" smtClean="0"/>
              <a:t> </a:t>
            </a:r>
            <a:r>
              <a:rPr lang="en-US" sz="2500" dirty="0" err="1"/>
              <a:t>mới</a:t>
            </a:r>
            <a:r>
              <a:rPr lang="en-US" sz="2500" dirty="0"/>
              <a:t> </a:t>
            </a:r>
            <a:r>
              <a:rPr lang="en-US" sz="2500" dirty="0" err="1"/>
              <a:t>các</a:t>
            </a:r>
            <a:r>
              <a:rPr lang="en-US" sz="2500" dirty="0"/>
              <a:t> </a:t>
            </a:r>
            <a:r>
              <a:rPr lang="en-US" sz="2500" dirty="0" err="1"/>
              <a:t>hoạt</a:t>
            </a:r>
            <a:r>
              <a:rPr lang="en-US" sz="2500" dirty="0"/>
              <a:t> </a:t>
            </a:r>
            <a:r>
              <a:rPr lang="en-US" sz="2500" dirty="0" err="1"/>
              <a:t>động</a:t>
            </a:r>
            <a:r>
              <a:rPr lang="en-US" sz="2500" dirty="0"/>
              <a:t> </a:t>
            </a:r>
            <a:r>
              <a:rPr lang="en-US" sz="2500" dirty="0" err="1"/>
              <a:t>tuyên</a:t>
            </a:r>
            <a:r>
              <a:rPr lang="en-US" sz="2500" dirty="0"/>
              <a:t> </a:t>
            </a:r>
            <a:r>
              <a:rPr lang="en-US" sz="2500" dirty="0" err="1"/>
              <a:t>truyền</a:t>
            </a:r>
            <a:r>
              <a:rPr lang="en-US" sz="2500" dirty="0"/>
              <a:t>, </a:t>
            </a:r>
            <a:r>
              <a:rPr lang="en-US" sz="2500" dirty="0" err="1"/>
              <a:t>giáo</a:t>
            </a:r>
            <a:r>
              <a:rPr lang="en-US" sz="2500" dirty="0"/>
              <a:t> </a:t>
            </a:r>
            <a:r>
              <a:rPr lang="en-US" sz="2500" dirty="0" err="1"/>
              <a:t>dục</a:t>
            </a:r>
            <a:r>
              <a:rPr lang="en-US" sz="2500" dirty="0"/>
              <a:t> </a:t>
            </a:r>
            <a:r>
              <a:rPr lang="en-US" sz="2500" dirty="0" err="1"/>
              <a:t>với</a:t>
            </a:r>
            <a:r>
              <a:rPr lang="en-US" sz="2500" dirty="0"/>
              <a:t> </a:t>
            </a:r>
            <a:r>
              <a:rPr lang="en-US" sz="2500" dirty="0" err="1"/>
              <a:t>nhiều</a:t>
            </a:r>
            <a:r>
              <a:rPr lang="en-US" sz="2500" dirty="0"/>
              <a:t> </a:t>
            </a:r>
            <a:r>
              <a:rPr lang="en-US" sz="2500" dirty="0" err="1"/>
              <a:t>hình</a:t>
            </a:r>
            <a:r>
              <a:rPr lang="en-US" sz="2500" dirty="0"/>
              <a:t> </a:t>
            </a:r>
            <a:r>
              <a:rPr lang="en-US" sz="2500" dirty="0" err="1"/>
              <a:t>thức</a:t>
            </a:r>
            <a:r>
              <a:rPr lang="en-US" sz="2500" dirty="0"/>
              <a:t> </a:t>
            </a:r>
            <a:r>
              <a:rPr lang="en-US" sz="2500" dirty="0" err="1"/>
              <a:t>đa</a:t>
            </a:r>
            <a:r>
              <a:rPr lang="en-US" sz="2500" dirty="0"/>
              <a:t> </a:t>
            </a:r>
            <a:r>
              <a:rPr lang="en-US" sz="2500" dirty="0" err="1"/>
              <a:t>dạng</a:t>
            </a:r>
            <a:r>
              <a:rPr lang="en-US" sz="2500" dirty="0"/>
              <a:t>, </a:t>
            </a:r>
            <a:r>
              <a:rPr lang="en-US" sz="2500" dirty="0" err="1"/>
              <a:t>có</a:t>
            </a:r>
            <a:r>
              <a:rPr lang="en-US" sz="2500" dirty="0"/>
              <a:t> </a:t>
            </a:r>
            <a:r>
              <a:rPr lang="en-US" sz="2500" dirty="0" err="1"/>
              <a:t>trọng</a:t>
            </a:r>
            <a:r>
              <a:rPr lang="en-US" sz="2500" dirty="0"/>
              <a:t> </a:t>
            </a:r>
            <a:r>
              <a:rPr lang="en-US" sz="2500" dirty="0" err="1"/>
              <a:t>tâm</a:t>
            </a:r>
            <a:r>
              <a:rPr lang="en-US" sz="2500" dirty="0"/>
              <a:t> </a:t>
            </a:r>
            <a:r>
              <a:rPr lang="en-US" sz="2500" dirty="0" err="1"/>
              <a:t>gắn</a:t>
            </a:r>
            <a:r>
              <a:rPr lang="en-US" sz="2500" dirty="0"/>
              <a:t> </a:t>
            </a:r>
            <a:r>
              <a:rPr lang="en-US" sz="2500" dirty="0" err="1"/>
              <a:t>với</a:t>
            </a:r>
            <a:r>
              <a:rPr lang="en-US" sz="2500" dirty="0"/>
              <a:t> </a:t>
            </a:r>
            <a:r>
              <a:rPr lang="en-US" sz="2500" dirty="0" err="1"/>
              <a:t>việc</a:t>
            </a:r>
            <a:r>
              <a:rPr lang="en-US" sz="2500" dirty="0"/>
              <a:t> </a:t>
            </a:r>
            <a:r>
              <a:rPr lang="en-US" sz="2500" dirty="0" err="1"/>
              <a:t>tiếp</a:t>
            </a:r>
            <a:r>
              <a:rPr lang="en-US" sz="2500" dirty="0"/>
              <a:t> </a:t>
            </a:r>
            <a:r>
              <a:rPr lang="en-US" sz="2500" dirty="0" err="1"/>
              <a:t>tục</a:t>
            </a:r>
            <a:r>
              <a:rPr lang="en-US" sz="2500" dirty="0"/>
              <a:t> </a:t>
            </a:r>
            <a:r>
              <a:rPr lang="en-US" sz="2500" dirty="0" err="1"/>
              <a:t>đẩy</a:t>
            </a:r>
            <a:r>
              <a:rPr lang="en-US" sz="2500" dirty="0"/>
              <a:t> </a:t>
            </a:r>
            <a:r>
              <a:rPr lang="en-US" sz="2500" dirty="0" err="1"/>
              <a:t>mạnh</a:t>
            </a:r>
            <a:r>
              <a:rPr lang="en-US" sz="2500" dirty="0"/>
              <a:t> </a:t>
            </a:r>
            <a:r>
              <a:rPr lang="en-US" sz="2500" dirty="0" err="1"/>
              <a:t>học</a:t>
            </a:r>
            <a:r>
              <a:rPr lang="en-US" sz="2500" dirty="0"/>
              <a:t> </a:t>
            </a:r>
            <a:r>
              <a:rPr lang="en-US" sz="2500" dirty="0" err="1"/>
              <a:t>tập</a:t>
            </a:r>
            <a:r>
              <a:rPr lang="en-US" sz="2500" dirty="0"/>
              <a:t> </a:t>
            </a:r>
            <a:r>
              <a:rPr lang="en-US" sz="2500" dirty="0" err="1"/>
              <a:t>Chỉ</a:t>
            </a:r>
            <a:r>
              <a:rPr lang="en-US" sz="2500" dirty="0"/>
              <a:t> </a:t>
            </a:r>
            <a:r>
              <a:rPr lang="en-US" sz="2500" dirty="0" err="1"/>
              <a:t>thị</a:t>
            </a:r>
            <a:r>
              <a:rPr lang="en-US" sz="2500" dirty="0"/>
              <a:t> 05, </a:t>
            </a:r>
            <a:r>
              <a:rPr lang="en-US" sz="2500" dirty="0" err="1"/>
              <a:t>ngày</a:t>
            </a:r>
            <a:r>
              <a:rPr lang="en-US" sz="2500" dirty="0"/>
              <a:t> 15/5/2016 </a:t>
            </a:r>
            <a:r>
              <a:rPr lang="en-US" sz="2500" dirty="0" err="1"/>
              <a:t>học</a:t>
            </a:r>
            <a:r>
              <a:rPr lang="en-US" sz="2500" dirty="0"/>
              <a:t> </a:t>
            </a:r>
            <a:r>
              <a:rPr lang="en-US" sz="2500" dirty="0" err="1"/>
              <a:t>tập</a:t>
            </a:r>
            <a:r>
              <a:rPr lang="en-US" sz="2500" dirty="0"/>
              <a:t> </a:t>
            </a:r>
            <a:r>
              <a:rPr lang="en-US" sz="2500" dirty="0" err="1"/>
              <a:t>làm</a:t>
            </a:r>
            <a:r>
              <a:rPr lang="en-US" sz="2500" dirty="0"/>
              <a:t> </a:t>
            </a:r>
            <a:r>
              <a:rPr lang="en-US" sz="2500" dirty="0" err="1"/>
              <a:t>theo</a:t>
            </a:r>
            <a:r>
              <a:rPr lang="en-US" sz="2500" dirty="0"/>
              <a:t> </a:t>
            </a:r>
            <a:r>
              <a:rPr lang="en-US" sz="2500" dirty="0" err="1"/>
              <a:t>tấm</a:t>
            </a:r>
            <a:r>
              <a:rPr lang="en-US" sz="2500" dirty="0"/>
              <a:t> </a:t>
            </a:r>
            <a:r>
              <a:rPr lang="en-US" sz="2500" dirty="0" err="1"/>
              <a:t>gương</a:t>
            </a:r>
            <a:r>
              <a:rPr lang="en-US" sz="2500" dirty="0"/>
              <a:t> </a:t>
            </a:r>
            <a:r>
              <a:rPr lang="en-US" sz="2500" dirty="0" err="1"/>
              <a:t>đạo</a:t>
            </a:r>
            <a:r>
              <a:rPr lang="en-US" sz="2500" dirty="0"/>
              <a:t> </a:t>
            </a:r>
            <a:r>
              <a:rPr lang="en-US" sz="2500" dirty="0" err="1"/>
              <a:t>đức</a:t>
            </a:r>
            <a:r>
              <a:rPr lang="en-US" sz="2500" dirty="0"/>
              <a:t>, </a:t>
            </a:r>
            <a:r>
              <a:rPr lang="en-US" sz="2500" dirty="0" err="1"/>
              <a:t>phong</a:t>
            </a:r>
            <a:r>
              <a:rPr lang="en-US" sz="2500" dirty="0"/>
              <a:t> </a:t>
            </a:r>
            <a:r>
              <a:rPr lang="en-US" sz="2500" dirty="0" err="1"/>
              <a:t>cách</a:t>
            </a:r>
            <a:r>
              <a:rPr lang="en-US" sz="2500" dirty="0"/>
              <a:t> </a:t>
            </a:r>
            <a:r>
              <a:rPr lang="en-US" sz="2500" dirty="0" err="1"/>
              <a:t>Hồ</a:t>
            </a:r>
            <a:r>
              <a:rPr lang="en-US" sz="2500" dirty="0"/>
              <a:t> </a:t>
            </a:r>
            <a:r>
              <a:rPr lang="en-US" sz="2500" dirty="0" err="1"/>
              <a:t>Chí</a:t>
            </a:r>
            <a:r>
              <a:rPr lang="en-US" sz="2500" dirty="0"/>
              <a:t> </a:t>
            </a:r>
            <a:r>
              <a:rPr lang="en-US" sz="2500" dirty="0" smtClean="0"/>
              <a:t>Minh; </a:t>
            </a:r>
          </a:p>
          <a:p>
            <a:pPr marL="0" lvl="1" indent="0" algn="just">
              <a:buNone/>
            </a:pPr>
            <a:r>
              <a:rPr lang="en-US" sz="2500" dirty="0" smtClean="0"/>
              <a:t>- </a:t>
            </a:r>
            <a:r>
              <a:rPr lang="en-US" sz="2500" dirty="0" err="1" smtClean="0"/>
              <a:t>Các</a:t>
            </a:r>
            <a:r>
              <a:rPr lang="en-US" sz="2500" dirty="0" smtClean="0"/>
              <a:t> </a:t>
            </a:r>
            <a:r>
              <a:rPr lang="en-US" sz="2500" dirty="0" err="1"/>
              <a:t>cấp</a:t>
            </a:r>
            <a:r>
              <a:rPr lang="en-US" sz="2500" dirty="0"/>
              <a:t> </a:t>
            </a:r>
            <a:r>
              <a:rPr lang="en-US" sz="2500" dirty="0" err="1"/>
              <a:t>ủy</a:t>
            </a:r>
            <a:r>
              <a:rPr lang="en-US" sz="2500" dirty="0"/>
              <a:t> chi </a:t>
            </a:r>
            <a:r>
              <a:rPr lang="en-US" sz="2500" dirty="0" err="1"/>
              <a:t>bộ</a:t>
            </a:r>
            <a:r>
              <a:rPr lang="en-US" sz="2500" dirty="0"/>
              <a:t> </a:t>
            </a:r>
            <a:r>
              <a:rPr lang="en-US" sz="2500" dirty="0" err="1" smtClean="0"/>
              <a:t>tập</a:t>
            </a:r>
            <a:r>
              <a:rPr lang="en-US" sz="2500" dirty="0" smtClean="0"/>
              <a:t> </a:t>
            </a:r>
            <a:r>
              <a:rPr lang="en-US" sz="2500" dirty="0" err="1"/>
              <a:t>trung</a:t>
            </a:r>
            <a:r>
              <a:rPr lang="en-US" sz="2500" dirty="0"/>
              <a:t> </a:t>
            </a:r>
            <a:r>
              <a:rPr lang="en-US" sz="2500" dirty="0" err="1"/>
              <a:t>nắm</a:t>
            </a:r>
            <a:r>
              <a:rPr lang="en-US" sz="2500" dirty="0"/>
              <a:t> </a:t>
            </a:r>
            <a:r>
              <a:rPr lang="en-US" sz="2500" dirty="0" err="1"/>
              <a:t>bắt</a:t>
            </a:r>
            <a:r>
              <a:rPr lang="en-US" sz="2500" dirty="0"/>
              <a:t> </a:t>
            </a:r>
            <a:r>
              <a:rPr lang="en-US" sz="2500" dirty="0" err="1"/>
              <a:t>tình</a:t>
            </a:r>
            <a:r>
              <a:rPr lang="en-US" sz="2500" dirty="0"/>
              <a:t> </a:t>
            </a:r>
            <a:r>
              <a:rPr lang="en-US" sz="2500" dirty="0" err="1"/>
              <a:t>hình</a:t>
            </a:r>
            <a:r>
              <a:rPr lang="en-US" sz="2500" dirty="0"/>
              <a:t> </a:t>
            </a:r>
            <a:r>
              <a:rPr lang="en-US" sz="2500" dirty="0" err="1"/>
              <a:t>tư</a:t>
            </a:r>
            <a:r>
              <a:rPr lang="en-US" sz="2500" dirty="0"/>
              <a:t> </a:t>
            </a:r>
            <a:r>
              <a:rPr lang="en-US" sz="2500" dirty="0" err="1"/>
              <a:t>tưởng</a:t>
            </a:r>
            <a:r>
              <a:rPr lang="en-US" sz="2500" dirty="0"/>
              <a:t>, </a:t>
            </a:r>
            <a:r>
              <a:rPr lang="en-US" sz="2500" dirty="0" err="1"/>
              <a:t>dư</a:t>
            </a:r>
            <a:r>
              <a:rPr lang="en-US" sz="2500" dirty="0"/>
              <a:t> </a:t>
            </a:r>
            <a:r>
              <a:rPr lang="en-US" sz="2500" dirty="0" err="1"/>
              <a:t>luận</a:t>
            </a:r>
            <a:r>
              <a:rPr lang="en-US" sz="2500" dirty="0"/>
              <a:t> </a:t>
            </a:r>
            <a:r>
              <a:rPr lang="en-US" sz="2500" dirty="0" err="1"/>
              <a:t>trong</a:t>
            </a:r>
            <a:r>
              <a:rPr lang="en-US" sz="2500" dirty="0"/>
              <a:t> </a:t>
            </a:r>
            <a:r>
              <a:rPr lang="en-US" sz="2500" dirty="0" err="1"/>
              <a:t>cán</a:t>
            </a:r>
            <a:r>
              <a:rPr lang="en-US" sz="2500" dirty="0"/>
              <a:t> </a:t>
            </a:r>
            <a:r>
              <a:rPr lang="en-US" sz="2500" dirty="0" err="1"/>
              <a:t>bộ</a:t>
            </a:r>
            <a:r>
              <a:rPr lang="en-US" sz="2500" dirty="0"/>
              <a:t> </a:t>
            </a:r>
            <a:r>
              <a:rPr lang="en-US" sz="2500" dirty="0" err="1"/>
              <a:t>đảng</a:t>
            </a:r>
            <a:r>
              <a:rPr lang="en-US" sz="2500" dirty="0"/>
              <a:t> </a:t>
            </a:r>
            <a:r>
              <a:rPr lang="en-US" sz="2500" dirty="0" err="1"/>
              <a:t>viên</a:t>
            </a:r>
            <a:r>
              <a:rPr lang="en-US" sz="2500" dirty="0"/>
              <a:t>, </a:t>
            </a:r>
            <a:r>
              <a:rPr lang="en-US" sz="2500" dirty="0" err="1"/>
              <a:t>giảng</a:t>
            </a:r>
            <a:r>
              <a:rPr lang="en-US" sz="2500" dirty="0"/>
              <a:t> </a:t>
            </a:r>
            <a:r>
              <a:rPr lang="en-US" sz="2500" dirty="0" err="1"/>
              <a:t>viên</a:t>
            </a:r>
            <a:r>
              <a:rPr lang="en-US" sz="2500" dirty="0"/>
              <a:t>, </a:t>
            </a:r>
            <a:r>
              <a:rPr lang="en-US" sz="2500" dirty="0" err="1"/>
              <a:t>nhân</a:t>
            </a:r>
            <a:r>
              <a:rPr lang="en-US" sz="2500" dirty="0"/>
              <a:t> </a:t>
            </a:r>
            <a:r>
              <a:rPr lang="en-US" sz="2500" dirty="0" err="1"/>
              <a:t>viên</a:t>
            </a:r>
            <a:r>
              <a:rPr lang="en-US" sz="2500" dirty="0"/>
              <a:t> </a:t>
            </a:r>
            <a:r>
              <a:rPr lang="en-US" sz="2500" dirty="0" err="1"/>
              <a:t>và</a:t>
            </a:r>
            <a:r>
              <a:rPr lang="en-US" sz="2500" dirty="0"/>
              <a:t> HSSV, </a:t>
            </a:r>
            <a:r>
              <a:rPr lang="en-US" sz="2500" dirty="0" err="1"/>
              <a:t>về</a:t>
            </a:r>
            <a:r>
              <a:rPr lang="en-US" sz="2500" dirty="0"/>
              <a:t> </a:t>
            </a:r>
            <a:r>
              <a:rPr lang="en-US" sz="2500" dirty="0" err="1"/>
              <a:t>những</a:t>
            </a:r>
            <a:r>
              <a:rPr lang="en-US" sz="2500" dirty="0"/>
              <a:t> </a:t>
            </a:r>
            <a:r>
              <a:rPr lang="en-US" sz="2500" dirty="0" err="1"/>
              <a:t>vấn</a:t>
            </a:r>
            <a:r>
              <a:rPr lang="en-US" sz="2500" dirty="0"/>
              <a:t> </a:t>
            </a:r>
            <a:r>
              <a:rPr lang="en-US" sz="2500" dirty="0" err="1"/>
              <a:t>đề</a:t>
            </a:r>
            <a:r>
              <a:rPr lang="en-US" sz="2500" dirty="0"/>
              <a:t> </a:t>
            </a:r>
            <a:r>
              <a:rPr lang="en-US" sz="2500" dirty="0" err="1"/>
              <a:t>đang</a:t>
            </a:r>
            <a:r>
              <a:rPr lang="en-US" sz="2500" dirty="0"/>
              <a:t> </a:t>
            </a:r>
            <a:r>
              <a:rPr lang="en-US" sz="2500" dirty="0" err="1"/>
              <a:t>gây</a:t>
            </a:r>
            <a:r>
              <a:rPr lang="en-US" sz="2500" dirty="0"/>
              <a:t> </a:t>
            </a:r>
            <a:r>
              <a:rPr lang="en-US" sz="2500" dirty="0" err="1"/>
              <a:t>bức</a:t>
            </a:r>
            <a:r>
              <a:rPr lang="en-US" sz="2500" dirty="0"/>
              <a:t> </a:t>
            </a:r>
            <a:r>
              <a:rPr lang="en-US" sz="2500" dirty="0" err="1"/>
              <a:t>xúc</a:t>
            </a:r>
            <a:r>
              <a:rPr lang="en-US" sz="2500" dirty="0"/>
              <a:t> </a:t>
            </a:r>
            <a:r>
              <a:rPr lang="en-US" sz="2500" dirty="0" err="1"/>
              <a:t>trong</a:t>
            </a:r>
            <a:r>
              <a:rPr lang="en-US" sz="2500" dirty="0"/>
              <a:t> </a:t>
            </a:r>
            <a:r>
              <a:rPr lang="en-US" sz="2500" dirty="0" err="1"/>
              <a:t>dư</a:t>
            </a:r>
            <a:r>
              <a:rPr lang="en-US" sz="2500" dirty="0"/>
              <a:t> </a:t>
            </a:r>
            <a:r>
              <a:rPr lang="en-US" sz="2500" dirty="0" err="1"/>
              <a:t>luận</a:t>
            </a:r>
            <a:r>
              <a:rPr lang="en-US" sz="2500" dirty="0"/>
              <a:t> </a:t>
            </a:r>
            <a:r>
              <a:rPr lang="en-US" sz="2500" dirty="0" err="1"/>
              <a:t>xã</a:t>
            </a:r>
            <a:r>
              <a:rPr lang="en-US" sz="2500" dirty="0"/>
              <a:t> </a:t>
            </a:r>
            <a:r>
              <a:rPr lang="en-US" sz="2500" dirty="0" err="1"/>
              <a:t>hội</a:t>
            </a:r>
            <a:r>
              <a:rPr lang="en-US" sz="2500" dirty="0"/>
              <a:t>, </a:t>
            </a:r>
            <a:r>
              <a:rPr lang="en-US" sz="2500" dirty="0" err="1"/>
              <a:t>trong</a:t>
            </a:r>
            <a:r>
              <a:rPr lang="en-US" sz="2500" dirty="0"/>
              <a:t> </a:t>
            </a:r>
            <a:r>
              <a:rPr lang="en-US" sz="2500" dirty="0" err="1"/>
              <a:t>đội</a:t>
            </a:r>
            <a:r>
              <a:rPr lang="en-US" sz="2500" dirty="0"/>
              <a:t> </a:t>
            </a:r>
            <a:r>
              <a:rPr lang="en-US" sz="2500" dirty="0" err="1"/>
              <a:t>ngũ</a:t>
            </a:r>
            <a:r>
              <a:rPr lang="en-US" sz="2500" dirty="0"/>
              <a:t> </a:t>
            </a:r>
            <a:r>
              <a:rPr lang="en-US" sz="2500" dirty="0" err="1"/>
              <a:t>cán</a:t>
            </a:r>
            <a:r>
              <a:rPr lang="en-US" sz="2500" dirty="0"/>
              <a:t> </a:t>
            </a:r>
            <a:r>
              <a:rPr lang="en-US" sz="2500" dirty="0" err="1"/>
              <a:t>bộ</a:t>
            </a:r>
            <a:r>
              <a:rPr lang="en-US" sz="2500" dirty="0"/>
              <a:t> </a:t>
            </a:r>
            <a:r>
              <a:rPr lang="en-US" sz="2500" dirty="0" err="1"/>
              <a:t>đảng</a:t>
            </a:r>
            <a:r>
              <a:rPr lang="en-US" sz="2500" dirty="0"/>
              <a:t> </a:t>
            </a:r>
            <a:r>
              <a:rPr lang="en-US" sz="2500" dirty="0" err="1" smtClean="0"/>
              <a:t>viên</a:t>
            </a:r>
            <a:r>
              <a:rPr lang="en-US" sz="2500" dirty="0" smtClean="0"/>
              <a:t>, </a:t>
            </a:r>
            <a:r>
              <a:rPr lang="en-US" sz="2500" dirty="0" err="1"/>
              <a:t>cung</a:t>
            </a:r>
            <a:r>
              <a:rPr lang="en-US" sz="2500" dirty="0"/>
              <a:t> </a:t>
            </a:r>
            <a:r>
              <a:rPr lang="en-US" sz="2500" dirty="0" err="1"/>
              <a:t>cấp</a:t>
            </a:r>
            <a:r>
              <a:rPr lang="en-US" sz="2500" dirty="0"/>
              <a:t> </a:t>
            </a:r>
            <a:r>
              <a:rPr lang="en-US" sz="2500" dirty="0" err="1"/>
              <a:t>thông</a:t>
            </a:r>
            <a:r>
              <a:rPr lang="en-US" sz="2500" dirty="0"/>
              <a:t> tin </a:t>
            </a:r>
            <a:r>
              <a:rPr lang="en-US" sz="2500" dirty="0" err="1"/>
              <a:t>chính</a:t>
            </a:r>
            <a:r>
              <a:rPr lang="en-US" sz="2500" dirty="0"/>
              <a:t> </a:t>
            </a:r>
            <a:r>
              <a:rPr lang="en-US" sz="2500" dirty="0" err="1"/>
              <a:t>thống</a:t>
            </a:r>
            <a:r>
              <a:rPr lang="en-US" sz="2500" dirty="0"/>
              <a:t> </a:t>
            </a:r>
            <a:r>
              <a:rPr lang="en-US" sz="2500" dirty="0" err="1"/>
              <a:t>góp</a:t>
            </a:r>
            <a:r>
              <a:rPr lang="en-US" sz="2500" dirty="0"/>
              <a:t> </a:t>
            </a:r>
            <a:r>
              <a:rPr lang="en-US" sz="2500" dirty="0" err="1"/>
              <a:t>phần</a:t>
            </a:r>
            <a:r>
              <a:rPr lang="en-US" sz="2500" dirty="0"/>
              <a:t> </a:t>
            </a:r>
            <a:r>
              <a:rPr lang="en-US" sz="2500" dirty="0" err="1"/>
              <a:t>định</a:t>
            </a:r>
            <a:r>
              <a:rPr lang="en-US" sz="2500" dirty="0"/>
              <a:t> </a:t>
            </a:r>
            <a:r>
              <a:rPr lang="en-US" sz="2500" dirty="0" err="1"/>
              <a:t>hướng</a:t>
            </a:r>
            <a:r>
              <a:rPr lang="en-US" sz="2500" dirty="0"/>
              <a:t> </a:t>
            </a:r>
            <a:r>
              <a:rPr lang="en-US" sz="2500" dirty="0" err="1"/>
              <a:t>dư</a:t>
            </a:r>
            <a:r>
              <a:rPr lang="en-US" sz="2500" dirty="0"/>
              <a:t> </a:t>
            </a:r>
            <a:r>
              <a:rPr lang="en-US" sz="2500" dirty="0" err="1"/>
              <a:t>luận</a:t>
            </a:r>
            <a:r>
              <a:rPr lang="en-US" sz="2500" dirty="0"/>
              <a:t>, </a:t>
            </a:r>
            <a:r>
              <a:rPr lang="en-US" sz="2500" dirty="0" err="1"/>
              <a:t>ổn</a:t>
            </a:r>
            <a:r>
              <a:rPr lang="en-US" sz="2500" dirty="0"/>
              <a:t> </a:t>
            </a:r>
            <a:r>
              <a:rPr lang="en-US" sz="2500" dirty="0" err="1"/>
              <a:t>định</a:t>
            </a:r>
            <a:r>
              <a:rPr lang="en-US" sz="2500" dirty="0"/>
              <a:t> </a:t>
            </a:r>
            <a:r>
              <a:rPr lang="en-US" sz="2500" dirty="0" err="1"/>
              <a:t>tư</a:t>
            </a:r>
            <a:r>
              <a:rPr lang="en-US" sz="2500" dirty="0"/>
              <a:t> </a:t>
            </a:r>
            <a:r>
              <a:rPr lang="en-US" sz="2500" dirty="0" err="1"/>
              <a:t>tưởng</a:t>
            </a:r>
            <a:r>
              <a:rPr lang="en-US" sz="2500" dirty="0"/>
              <a:t>, </a:t>
            </a:r>
            <a:r>
              <a:rPr lang="en-US" sz="2500" dirty="0" err="1"/>
              <a:t>chống</a:t>
            </a:r>
            <a:r>
              <a:rPr lang="en-US" sz="2500" dirty="0"/>
              <a:t> </a:t>
            </a:r>
            <a:r>
              <a:rPr lang="en-US" sz="2500" dirty="0" err="1"/>
              <a:t>suy</a:t>
            </a:r>
            <a:r>
              <a:rPr lang="en-US" sz="2500" dirty="0"/>
              <a:t> </a:t>
            </a:r>
            <a:r>
              <a:rPr lang="en-US" sz="2500" dirty="0" err="1"/>
              <a:t>thoái</a:t>
            </a:r>
            <a:r>
              <a:rPr lang="en-US" sz="2500" dirty="0"/>
              <a:t> </a:t>
            </a:r>
            <a:r>
              <a:rPr lang="en-US" sz="2500" dirty="0" err="1"/>
              <a:t>về</a:t>
            </a:r>
            <a:r>
              <a:rPr lang="en-US" sz="2500" dirty="0"/>
              <a:t> </a:t>
            </a:r>
            <a:r>
              <a:rPr lang="en-US" sz="2500" dirty="0" err="1"/>
              <a:t>tư</a:t>
            </a:r>
            <a:r>
              <a:rPr lang="en-US" sz="2500" dirty="0"/>
              <a:t> </a:t>
            </a:r>
            <a:r>
              <a:rPr lang="en-US" sz="2500" dirty="0" err="1"/>
              <a:t>tưởng</a:t>
            </a:r>
            <a:r>
              <a:rPr lang="en-US" sz="2500" dirty="0"/>
              <a:t>, </a:t>
            </a:r>
            <a:r>
              <a:rPr lang="en-US" sz="2500" dirty="0" err="1"/>
              <a:t>chính</a:t>
            </a:r>
            <a:r>
              <a:rPr lang="en-US" sz="2500" dirty="0"/>
              <a:t> </a:t>
            </a:r>
            <a:r>
              <a:rPr lang="en-US" sz="2500" dirty="0" err="1"/>
              <a:t>trị</a:t>
            </a:r>
            <a:r>
              <a:rPr lang="en-US" sz="2500" dirty="0"/>
              <a:t>, </a:t>
            </a:r>
            <a:r>
              <a:rPr lang="en-US" sz="2500" dirty="0" err="1"/>
              <a:t>đạo</a:t>
            </a:r>
            <a:r>
              <a:rPr lang="en-US" sz="2500" dirty="0"/>
              <a:t> </a:t>
            </a:r>
            <a:r>
              <a:rPr lang="en-US" sz="2500" dirty="0" err="1"/>
              <a:t>đức</a:t>
            </a:r>
            <a:r>
              <a:rPr lang="en-US" sz="2500" dirty="0"/>
              <a:t> </a:t>
            </a:r>
            <a:r>
              <a:rPr lang="en-US" sz="2500" dirty="0" err="1"/>
              <a:t>lối</a:t>
            </a:r>
            <a:r>
              <a:rPr lang="en-US" sz="2500" dirty="0"/>
              <a:t> </a:t>
            </a:r>
            <a:r>
              <a:rPr lang="en-US" sz="2500" dirty="0" err="1"/>
              <a:t>sống</a:t>
            </a:r>
            <a:r>
              <a:rPr lang="en-US" sz="2500" dirty="0"/>
              <a:t>, </a:t>
            </a:r>
            <a:r>
              <a:rPr lang="en-US" sz="2500" dirty="0" err="1"/>
              <a:t>tự</a:t>
            </a:r>
            <a:r>
              <a:rPr lang="en-US" sz="2500" dirty="0"/>
              <a:t> </a:t>
            </a:r>
            <a:r>
              <a:rPr lang="en-US" sz="2500" dirty="0" err="1"/>
              <a:t>diễn</a:t>
            </a:r>
            <a:r>
              <a:rPr lang="en-US" sz="2500" dirty="0"/>
              <a:t> </a:t>
            </a:r>
            <a:r>
              <a:rPr lang="en-US" sz="2500" dirty="0" err="1"/>
              <a:t>biến</a:t>
            </a:r>
            <a:r>
              <a:rPr lang="en-US" sz="2500" dirty="0"/>
              <a:t>, </a:t>
            </a:r>
            <a:r>
              <a:rPr lang="en-US" sz="2500" dirty="0" err="1"/>
              <a:t>tự</a:t>
            </a:r>
            <a:r>
              <a:rPr lang="en-US" sz="2500" dirty="0"/>
              <a:t> </a:t>
            </a:r>
            <a:r>
              <a:rPr lang="en-US" sz="2500" dirty="0" err="1"/>
              <a:t>chuyển</a:t>
            </a:r>
            <a:r>
              <a:rPr lang="en-US" sz="2500" dirty="0"/>
              <a:t> </a:t>
            </a:r>
            <a:r>
              <a:rPr lang="en-US" sz="2500" dirty="0" err="1"/>
              <a:t>hóa</a:t>
            </a:r>
            <a:r>
              <a:rPr lang="en-US" sz="2500" dirty="0"/>
              <a:t> </a:t>
            </a:r>
            <a:r>
              <a:rPr lang="en-US" sz="2500" dirty="0" err="1"/>
              <a:t>trong</a:t>
            </a:r>
            <a:r>
              <a:rPr lang="en-US" sz="2500" dirty="0"/>
              <a:t> </a:t>
            </a:r>
            <a:r>
              <a:rPr lang="en-US" sz="2500" dirty="0" err="1"/>
              <a:t>cán</a:t>
            </a:r>
            <a:r>
              <a:rPr lang="en-US" sz="2500" dirty="0"/>
              <a:t> </a:t>
            </a:r>
            <a:r>
              <a:rPr lang="en-US" sz="2500" dirty="0" err="1"/>
              <a:t>bộ</a:t>
            </a:r>
            <a:r>
              <a:rPr lang="en-US" sz="2500" dirty="0"/>
              <a:t> </a:t>
            </a:r>
            <a:r>
              <a:rPr lang="en-US" sz="2500" dirty="0" err="1"/>
              <a:t>đảng</a:t>
            </a:r>
            <a:r>
              <a:rPr lang="en-US" sz="2500" dirty="0"/>
              <a:t> </a:t>
            </a:r>
            <a:r>
              <a:rPr lang="en-US" sz="2500" dirty="0" err="1"/>
              <a:t>viên</a:t>
            </a:r>
            <a:r>
              <a:rPr lang="en-US" sz="2500" dirty="0"/>
              <a:t>, </a:t>
            </a:r>
            <a:r>
              <a:rPr lang="en-US" sz="2500" dirty="0" err="1"/>
              <a:t>giảng</a:t>
            </a:r>
            <a:r>
              <a:rPr lang="en-US" sz="2500" dirty="0"/>
              <a:t> </a:t>
            </a:r>
            <a:r>
              <a:rPr lang="en-US" sz="2500" dirty="0" err="1"/>
              <a:t>viên</a:t>
            </a:r>
            <a:r>
              <a:rPr lang="en-US" sz="2500" dirty="0"/>
              <a:t>, </a:t>
            </a:r>
            <a:r>
              <a:rPr lang="en-US" sz="2500" dirty="0" err="1"/>
              <a:t>nhân</a:t>
            </a:r>
            <a:r>
              <a:rPr lang="en-US" sz="2500" dirty="0"/>
              <a:t> </a:t>
            </a:r>
            <a:r>
              <a:rPr lang="en-US" sz="2500" dirty="0" err="1"/>
              <a:t>viên</a:t>
            </a:r>
            <a:r>
              <a:rPr lang="en-US" sz="2500" dirty="0"/>
              <a:t> </a:t>
            </a:r>
            <a:r>
              <a:rPr lang="en-US" sz="2500" dirty="0" err="1"/>
              <a:t>và</a:t>
            </a:r>
            <a:r>
              <a:rPr lang="en-US" sz="2500" dirty="0"/>
              <a:t> </a:t>
            </a:r>
            <a:r>
              <a:rPr lang="en-US" sz="2500" dirty="0" smtClean="0"/>
              <a:t>HSSV</a:t>
            </a:r>
            <a:r>
              <a:rPr lang="en-US" sz="2400" dirty="0" smtClean="0"/>
              <a:t>.</a:t>
            </a:r>
            <a:endParaRPr lang="vi-VN" sz="2400" dirty="0"/>
          </a:p>
        </p:txBody>
      </p:sp>
      <p:sp>
        <p:nvSpPr>
          <p:cNvPr id="10" name="Text Placeholder 2"/>
          <p:cNvSpPr>
            <a:spLocks noGrp="1"/>
          </p:cNvSpPr>
          <p:nvPr>
            <p:ph type="body" sz="quarter" idx="14"/>
          </p:nvPr>
        </p:nvSpPr>
        <p:spPr/>
        <p:txBody>
          <a:bodyPr/>
          <a:lstStyle/>
          <a:p>
            <a:pPr algn="l"/>
            <a:r>
              <a:rPr lang="en-US" smtClean="0"/>
              <a:t>1. CÔNG TÁC CHÍNH TRỊ TƯ TƯỞNG </a:t>
            </a:r>
            <a:endParaRPr lang="vi-VN">
              <a:effectLst/>
            </a:endParaRPr>
          </a:p>
        </p:txBody>
      </p:sp>
    </p:spTree>
    <p:extLst>
      <p:ext uri="{BB962C8B-B14F-4D97-AF65-F5344CB8AC3E}">
        <p14:creationId xmlns:p14="http://schemas.microsoft.com/office/powerpoint/2010/main" val="2020720529"/>
      </p:ext>
    </p:extLst>
  </p:cSld>
  <p:clrMapOvr>
    <a:masterClrMapping/>
  </p:clrMapOvr>
  <p:transition spd="slow" advClick="0">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0"/>
            <a:r>
              <a:rPr lang="en-US" smtClean="0"/>
              <a:t>2.1 </a:t>
            </a:r>
            <a:r>
              <a:rPr lang="en-US"/>
              <a:t>Công tác đào tạo:</a:t>
            </a:r>
            <a:endParaRPr lang="vi-VN"/>
          </a:p>
        </p:txBody>
      </p:sp>
      <p:sp>
        <p:nvSpPr>
          <p:cNvPr id="9" name="Text Placeholder 2"/>
          <p:cNvSpPr>
            <a:spLocks noGrp="1"/>
          </p:cNvSpPr>
          <p:nvPr>
            <p:ph type="body" sz="quarter" idx="13"/>
          </p:nvPr>
        </p:nvSpPr>
        <p:spPr>
          <a:xfrm>
            <a:off x="514350" y="1584326"/>
            <a:ext cx="8096250" cy="4206874"/>
          </a:xfrm>
        </p:spPr>
        <p:txBody>
          <a:bodyPr/>
          <a:lstStyle/>
          <a:p>
            <a:pPr marL="0" lvl="0" indent="0" algn="just">
              <a:buNone/>
            </a:pPr>
            <a:r>
              <a:rPr lang="en-US" sz="2400" dirty="0" smtClean="0"/>
              <a:t>- </a:t>
            </a:r>
            <a:r>
              <a:rPr lang="en-US" sz="2500" dirty="0" err="1" smtClean="0"/>
              <a:t>Chuẩn</a:t>
            </a:r>
            <a:r>
              <a:rPr lang="en-US" sz="2500" dirty="0" smtClean="0"/>
              <a:t> </a:t>
            </a:r>
            <a:r>
              <a:rPr lang="en-US" sz="2500" dirty="0" err="1" smtClean="0"/>
              <a:t>bị</a:t>
            </a:r>
            <a:r>
              <a:rPr lang="en-US" sz="2500" dirty="0" smtClean="0"/>
              <a:t> </a:t>
            </a:r>
            <a:r>
              <a:rPr lang="en-US" sz="2500" dirty="0" err="1"/>
              <a:t>đầy</a:t>
            </a:r>
            <a:r>
              <a:rPr lang="en-US" sz="2500" dirty="0"/>
              <a:t> </a:t>
            </a:r>
            <a:r>
              <a:rPr lang="en-US" sz="2500" dirty="0" err="1"/>
              <a:t>đủ</a:t>
            </a:r>
            <a:r>
              <a:rPr lang="en-US" sz="2500" dirty="0"/>
              <a:t> </a:t>
            </a:r>
            <a:r>
              <a:rPr lang="en-US" sz="2500" dirty="0" err="1"/>
              <a:t>các</a:t>
            </a:r>
            <a:r>
              <a:rPr lang="en-US" sz="2500" dirty="0"/>
              <a:t> </a:t>
            </a:r>
            <a:r>
              <a:rPr lang="en-US" sz="2500" dirty="0" err="1"/>
              <a:t>điều</a:t>
            </a:r>
            <a:r>
              <a:rPr lang="en-US" sz="2500" dirty="0"/>
              <a:t> </a:t>
            </a:r>
            <a:r>
              <a:rPr lang="en-US" sz="2500" dirty="0" err="1"/>
              <a:t>kiện</a:t>
            </a:r>
            <a:r>
              <a:rPr lang="en-US" sz="2500" dirty="0"/>
              <a:t> </a:t>
            </a:r>
            <a:r>
              <a:rPr lang="en-US" sz="2500" dirty="0" err="1"/>
              <a:t>về</a:t>
            </a:r>
            <a:r>
              <a:rPr lang="en-US" sz="2500" dirty="0"/>
              <a:t> </a:t>
            </a:r>
            <a:r>
              <a:rPr lang="en-US" sz="2500" dirty="0" err="1"/>
              <a:t>đội</a:t>
            </a:r>
            <a:r>
              <a:rPr lang="en-US" sz="2500" dirty="0"/>
              <a:t> </a:t>
            </a:r>
            <a:r>
              <a:rPr lang="en-US" sz="2500" dirty="0" err="1"/>
              <a:t>ngũ</a:t>
            </a:r>
            <a:r>
              <a:rPr lang="en-US" sz="2500" dirty="0"/>
              <a:t> </a:t>
            </a:r>
            <a:r>
              <a:rPr lang="en-US" sz="2500" dirty="0" err="1"/>
              <a:t>giảng</a:t>
            </a:r>
            <a:r>
              <a:rPr lang="en-US" sz="2500" dirty="0"/>
              <a:t> </a:t>
            </a:r>
            <a:r>
              <a:rPr lang="en-US" sz="2500" dirty="0" err="1"/>
              <a:t>viên</a:t>
            </a:r>
            <a:r>
              <a:rPr lang="en-US" sz="2500" dirty="0"/>
              <a:t>, </a:t>
            </a:r>
            <a:r>
              <a:rPr lang="en-US" sz="2500" dirty="0" err="1"/>
              <a:t>trang</a:t>
            </a:r>
            <a:r>
              <a:rPr lang="en-US" sz="2500" dirty="0"/>
              <a:t> </a:t>
            </a:r>
            <a:r>
              <a:rPr lang="en-US" sz="2500" dirty="0" err="1"/>
              <a:t>thiết</a:t>
            </a:r>
            <a:r>
              <a:rPr lang="en-US" sz="2500" dirty="0"/>
              <a:t> </a:t>
            </a:r>
            <a:r>
              <a:rPr lang="en-US" sz="2500" dirty="0" err="1"/>
              <a:t>bị</a:t>
            </a:r>
            <a:r>
              <a:rPr lang="en-US" sz="2500" dirty="0"/>
              <a:t>, </a:t>
            </a:r>
            <a:r>
              <a:rPr lang="en-US" sz="2500" dirty="0" err="1"/>
              <a:t>thư</a:t>
            </a:r>
            <a:r>
              <a:rPr lang="en-US" sz="2500" dirty="0"/>
              <a:t> </a:t>
            </a:r>
            <a:r>
              <a:rPr lang="en-US" sz="2500" dirty="0" err="1"/>
              <a:t>viện</a:t>
            </a:r>
            <a:r>
              <a:rPr lang="en-US" sz="2500" dirty="0"/>
              <a:t> </a:t>
            </a:r>
            <a:r>
              <a:rPr lang="en-US" sz="2500" dirty="0" err="1"/>
              <a:t>phục</a:t>
            </a:r>
            <a:r>
              <a:rPr lang="en-US" sz="2500" dirty="0"/>
              <a:t> </a:t>
            </a:r>
            <a:r>
              <a:rPr lang="en-US" sz="2500" dirty="0" err="1"/>
              <a:t>vụ</a:t>
            </a:r>
            <a:r>
              <a:rPr lang="en-US" sz="2500" dirty="0"/>
              <a:t> </a:t>
            </a:r>
            <a:r>
              <a:rPr lang="en-US" sz="2500" dirty="0" err="1"/>
              <a:t>đào</a:t>
            </a:r>
            <a:r>
              <a:rPr lang="en-US" sz="2500" dirty="0"/>
              <a:t> </a:t>
            </a:r>
            <a:r>
              <a:rPr lang="en-US" sz="2500" dirty="0" err="1" smtClean="0"/>
              <a:t>tạo</a:t>
            </a:r>
            <a:r>
              <a:rPr lang="en-US" sz="2500" dirty="0" smtClean="0"/>
              <a:t>. </a:t>
            </a:r>
            <a:r>
              <a:rPr lang="en-US" sz="2500" dirty="0" err="1" smtClean="0"/>
              <a:t>Mở</a:t>
            </a:r>
            <a:r>
              <a:rPr lang="en-US" sz="2500" dirty="0" smtClean="0"/>
              <a:t> </a:t>
            </a:r>
            <a:r>
              <a:rPr lang="en-US" sz="2500" dirty="0" err="1" smtClean="0"/>
              <a:t>rộng</a:t>
            </a:r>
            <a:r>
              <a:rPr lang="en-US" sz="2500" dirty="0" smtClean="0"/>
              <a:t> </a:t>
            </a:r>
            <a:r>
              <a:rPr lang="en-US" sz="2500" dirty="0" err="1"/>
              <a:t>ngành</a:t>
            </a:r>
            <a:r>
              <a:rPr lang="en-US" sz="2500" dirty="0"/>
              <a:t>, </a:t>
            </a:r>
            <a:r>
              <a:rPr lang="en-US" sz="2500" dirty="0" err="1" smtClean="0"/>
              <a:t>nghề</a:t>
            </a:r>
            <a:r>
              <a:rPr lang="en-US" sz="2500" dirty="0" smtClean="0"/>
              <a:t>, </a:t>
            </a:r>
            <a:r>
              <a:rPr lang="en-US" sz="2500" dirty="0" err="1" smtClean="0"/>
              <a:t>phát</a:t>
            </a:r>
            <a:r>
              <a:rPr lang="en-US" sz="2500" dirty="0" smtClean="0"/>
              <a:t> </a:t>
            </a:r>
            <a:r>
              <a:rPr lang="en-US" sz="2500" dirty="0" err="1"/>
              <a:t>triển</a:t>
            </a:r>
            <a:r>
              <a:rPr lang="en-US" sz="2500" dirty="0"/>
              <a:t> </a:t>
            </a:r>
            <a:r>
              <a:rPr lang="en-US" sz="2500" dirty="0" err="1"/>
              <a:t>quy</a:t>
            </a:r>
            <a:r>
              <a:rPr lang="en-US" sz="2500" dirty="0"/>
              <a:t> </a:t>
            </a:r>
            <a:r>
              <a:rPr lang="en-US" sz="2500" dirty="0" err="1"/>
              <a:t>mô</a:t>
            </a:r>
            <a:r>
              <a:rPr lang="en-US" sz="2500" dirty="0"/>
              <a:t> </a:t>
            </a:r>
            <a:r>
              <a:rPr lang="en-US" sz="2500" dirty="0" err="1"/>
              <a:t>đào</a:t>
            </a:r>
            <a:r>
              <a:rPr lang="en-US" sz="2500" dirty="0"/>
              <a:t> </a:t>
            </a:r>
            <a:r>
              <a:rPr lang="en-US" sz="2500" dirty="0" err="1" smtClean="0"/>
              <a:t>tạo</a:t>
            </a:r>
            <a:r>
              <a:rPr lang="en-US" sz="2500" dirty="0" smtClean="0"/>
              <a:t>;</a:t>
            </a:r>
            <a:endParaRPr lang="en-US" sz="2500" dirty="0"/>
          </a:p>
          <a:p>
            <a:pPr marL="0" indent="0" algn="just">
              <a:buNone/>
            </a:pPr>
            <a:r>
              <a:rPr lang="en-US" sz="2500" dirty="0" smtClean="0"/>
              <a:t>- </a:t>
            </a:r>
            <a:r>
              <a:rPr lang="en-US" sz="2500" dirty="0" err="1" smtClean="0"/>
              <a:t>Đào</a:t>
            </a:r>
            <a:r>
              <a:rPr lang="en-US" sz="2500" dirty="0" smtClean="0"/>
              <a:t> </a:t>
            </a:r>
            <a:r>
              <a:rPr lang="en-US" sz="2500" dirty="0" err="1"/>
              <a:t>tạo</a:t>
            </a:r>
            <a:r>
              <a:rPr lang="en-US" sz="2500" dirty="0"/>
              <a:t> </a:t>
            </a:r>
            <a:r>
              <a:rPr lang="en-US" sz="2500" dirty="0" err="1"/>
              <a:t>thí</a:t>
            </a:r>
            <a:r>
              <a:rPr lang="en-US" sz="2500" dirty="0"/>
              <a:t> </a:t>
            </a:r>
            <a:r>
              <a:rPr lang="en-US" sz="2500" dirty="0" err="1"/>
              <a:t>điểm</a:t>
            </a:r>
            <a:r>
              <a:rPr lang="en-US" sz="2500" dirty="0"/>
              <a:t> </a:t>
            </a:r>
            <a:r>
              <a:rPr lang="en-US" sz="2500" dirty="0" err="1"/>
              <a:t>ngành</a:t>
            </a:r>
            <a:r>
              <a:rPr lang="en-US" sz="2500" dirty="0"/>
              <a:t> </a:t>
            </a:r>
            <a:r>
              <a:rPr lang="en-US" sz="2500" dirty="0" err="1"/>
              <a:t>công</a:t>
            </a:r>
            <a:r>
              <a:rPr lang="en-US" sz="2500" dirty="0"/>
              <a:t> </a:t>
            </a:r>
            <a:r>
              <a:rPr lang="en-US" sz="2500" dirty="0" err="1"/>
              <a:t>nghệ</a:t>
            </a:r>
            <a:r>
              <a:rPr lang="en-US" sz="2500" dirty="0"/>
              <a:t> ô </a:t>
            </a:r>
            <a:r>
              <a:rPr lang="en-US" sz="2500" dirty="0" err="1"/>
              <a:t>tô</a:t>
            </a:r>
            <a:r>
              <a:rPr lang="en-US" sz="2500" dirty="0"/>
              <a:t> </a:t>
            </a:r>
            <a:r>
              <a:rPr lang="en-US" sz="2500" dirty="0" err="1"/>
              <a:t>đào</a:t>
            </a:r>
            <a:r>
              <a:rPr lang="en-US" sz="2500" dirty="0"/>
              <a:t> </a:t>
            </a:r>
            <a:r>
              <a:rPr lang="en-US" sz="2500" dirty="0" err="1"/>
              <a:t>tạo</a:t>
            </a:r>
            <a:r>
              <a:rPr lang="en-US" sz="2500" dirty="0"/>
              <a:t> </a:t>
            </a:r>
            <a:r>
              <a:rPr lang="en-US" sz="2500" dirty="0" err="1"/>
              <a:t>theo</a:t>
            </a:r>
            <a:r>
              <a:rPr lang="en-US" sz="2500" dirty="0"/>
              <a:t> </a:t>
            </a:r>
            <a:r>
              <a:rPr lang="en-US" sz="2500" dirty="0" err="1"/>
              <a:t>chương</a:t>
            </a:r>
            <a:r>
              <a:rPr lang="en-US" sz="2500" dirty="0"/>
              <a:t> </a:t>
            </a:r>
            <a:r>
              <a:rPr lang="en-US" sz="2500" dirty="0" err="1"/>
              <a:t>trình</a:t>
            </a:r>
            <a:r>
              <a:rPr lang="en-US" sz="2500" dirty="0"/>
              <a:t> </a:t>
            </a:r>
            <a:r>
              <a:rPr lang="en-US" sz="2500" dirty="0" err="1"/>
              <a:t>của</a:t>
            </a:r>
            <a:r>
              <a:rPr lang="en-US" sz="2500" dirty="0"/>
              <a:t> CHLB </a:t>
            </a:r>
            <a:r>
              <a:rPr lang="en-US" sz="2500" dirty="0" err="1"/>
              <a:t>Đức</a:t>
            </a:r>
            <a:r>
              <a:rPr lang="en-US" sz="2500" dirty="0"/>
              <a:t>, </a:t>
            </a:r>
            <a:r>
              <a:rPr lang="en-US" sz="2500" dirty="0" err="1"/>
              <a:t>Sinh</a:t>
            </a:r>
            <a:r>
              <a:rPr lang="en-US" sz="2500" dirty="0"/>
              <a:t> </a:t>
            </a:r>
            <a:r>
              <a:rPr lang="en-US" sz="2500" dirty="0" err="1"/>
              <a:t>viên</a:t>
            </a:r>
            <a:r>
              <a:rPr lang="en-US" sz="2500" dirty="0"/>
              <a:t> </a:t>
            </a:r>
            <a:r>
              <a:rPr lang="en-US" sz="2500" dirty="0" err="1"/>
              <a:t>ra</a:t>
            </a:r>
            <a:r>
              <a:rPr lang="en-US" sz="2500" dirty="0"/>
              <a:t> </a:t>
            </a:r>
            <a:r>
              <a:rPr lang="en-US" sz="2500" dirty="0" err="1"/>
              <a:t>trường</a:t>
            </a:r>
            <a:r>
              <a:rPr lang="en-US" sz="2500" dirty="0"/>
              <a:t> </a:t>
            </a:r>
            <a:r>
              <a:rPr lang="en-US" sz="2500" dirty="0" err="1"/>
              <a:t>được</a:t>
            </a:r>
            <a:r>
              <a:rPr lang="en-US" sz="2500" dirty="0"/>
              <a:t> </a:t>
            </a:r>
            <a:r>
              <a:rPr lang="en-US" sz="2500" dirty="0" err="1"/>
              <a:t>cấp</a:t>
            </a:r>
            <a:r>
              <a:rPr lang="en-US" sz="2500" dirty="0"/>
              <a:t> 2 </a:t>
            </a:r>
            <a:r>
              <a:rPr lang="en-US" sz="2500" dirty="0" err="1"/>
              <a:t>bằng</a:t>
            </a:r>
            <a:r>
              <a:rPr lang="en-US" sz="2500" dirty="0"/>
              <a:t>: </a:t>
            </a:r>
            <a:r>
              <a:rPr lang="en-US" sz="2500" dirty="0" err="1"/>
              <a:t>Việt</a:t>
            </a:r>
            <a:r>
              <a:rPr lang="en-US" sz="2500" dirty="0"/>
              <a:t> Nam </a:t>
            </a:r>
            <a:r>
              <a:rPr lang="en-US" sz="2500" dirty="0" err="1"/>
              <a:t>và</a:t>
            </a:r>
            <a:r>
              <a:rPr lang="en-US" sz="2500" dirty="0"/>
              <a:t> CHLB </a:t>
            </a:r>
            <a:r>
              <a:rPr lang="en-US" sz="2500" dirty="0" err="1"/>
              <a:t>Đức</a:t>
            </a:r>
            <a:r>
              <a:rPr lang="en-US" sz="2500" dirty="0" smtClean="0"/>
              <a:t>.</a:t>
            </a:r>
          </a:p>
          <a:p>
            <a:pPr marL="0" indent="0" algn="just">
              <a:buNone/>
            </a:pPr>
            <a:r>
              <a:rPr lang="en-US" sz="2500" dirty="0" smtClean="0"/>
              <a:t>- </a:t>
            </a:r>
            <a:r>
              <a:rPr lang="en-US" sz="2500" dirty="0" err="1" smtClean="0"/>
              <a:t>Triển</a:t>
            </a:r>
            <a:r>
              <a:rPr lang="en-US" sz="2500" dirty="0" smtClean="0"/>
              <a:t> </a:t>
            </a:r>
            <a:r>
              <a:rPr lang="en-US" sz="2500" dirty="0" err="1"/>
              <a:t>khai</a:t>
            </a:r>
            <a:r>
              <a:rPr lang="en-US" sz="2500" dirty="0"/>
              <a:t> </a:t>
            </a:r>
            <a:r>
              <a:rPr lang="en-US" sz="2500" dirty="0" err="1"/>
              <a:t>xây</a:t>
            </a:r>
            <a:r>
              <a:rPr lang="en-US" sz="2500" dirty="0"/>
              <a:t> </a:t>
            </a:r>
            <a:r>
              <a:rPr lang="en-US" sz="2500" dirty="0" err="1"/>
              <a:t>dựng</a:t>
            </a:r>
            <a:r>
              <a:rPr lang="en-US" sz="2500" dirty="0"/>
              <a:t> </a:t>
            </a:r>
            <a:r>
              <a:rPr lang="en-US" sz="2500" dirty="0" err="1"/>
              <a:t>và</a:t>
            </a:r>
            <a:r>
              <a:rPr lang="en-US" sz="2500" dirty="0"/>
              <a:t> </a:t>
            </a:r>
            <a:r>
              <a:rPr lang="en-US" sz="2500" dirty="0" err="1"/>
              <a:t>thực</a:t>
            </a:r>
            <a:r>
              <a:rPr lang="en-US" sz="2500" dirty="0"/>
              <a:t> </a:t>
            </a:r>
            <a:r>
              <a:rPr lang="en-US" sz="2500" dirty="0" err="1"/>
              <a:t>hiện</a:t>
            </a:r>
            <a:r>
              <a:rPr lang="en-US" sz="2500" dirty="0"/>
              <a:t> </a:t>
            </a:r>
            <a:r>
              <a:rPr lang="en-US" sz="2500" dirty="0" err="1"/>
              <a:t>chương</a:t>
            </a:r>
            <a:r>
              <a:rPr lang="en-US" sz="2500" dirty="0"/>
              <a:t> </a:t>
            </a:r>
            <a:r>
              <a:rPr lang="en-US" sz="2500" dirty="0" err="1"/>
              <a:t>trình</a:t>
            </a:r>
            <a:r>
              <a:rPr lang="en-US" sz="2500" dirty="0"/>
              <a:t> </a:t>
            </a:r>
            <a:r>
              <a:rPr lang="en-US" sz="2500" dirty="0" err="1"/>
              <a:t>đào</a:t>
            </a:r>
            <a:r>
              <a:rPr lang="en-US" sz="2500" dirty="0"/>
              <a:t> </a:t>
            </a:r>
            <a:r>
              <a:rPr lang="en-US" sz="2500" dirty="0" err="1"/>
              <a:t>tạo</a:t>
            </a:r>
            <a:r>
              <a:rPr lang="en-US" sz="2500" dirty="0"/>
              <a:t> 12 </a:t>
            </a:r>
            <a:r>
              <a:rPr lang="en-US" sz="2500" dirty="0" err="1"/>
              <a:t>ngành</a:t>
            </a:r>
            <a:r>
              <a:rPr lang="en-US" sz="2500" dirty="0"/>
              <a:t> </a:t>
            </a:r>
            <a:r>
              <a:rPr lang="en-US" sz="2500" dirty="0" err="1"/>
              <a:t>chất</a:t>
            </a:r>
            <a:r>
              <a:rPr lang="en-US" sz="2500" dirty="0"/>
              <a:t> </a:t>
            </a:r>
            <a:r>
              <a:rPr lang="en-US" sz="2500" dirty="0" err="1"/>
              <a:t>lượng</a:t>
            </a:r>
            <a:r>
              <a:rPr lang="en-US" sz="2500" dirty="0"/>
              <a:t> </a:t>
            </a:r>
            <a:r>
              <a:rPr lang="en-US" sz="2500" dirty="0" err="1"/>
              <a:t>cao</a:t>
            </a:r>
            <a:r>
              <a:rPr lang="en-US" sz="2500" dirty="0"/>
              <a:t>; </a:t>
            </a:r>
            <a:r>
              <a:rPr lang="en-US" sz="2500" dirty="0" err="1"/>
              <a:t>Xây</a:t>
            </a:r>
            <a:r>
              <a:rPr lang="en-US" sz="2500" dirty="0"/>
              <a:t> </a:t>
            </a:r>
            <a:r>
              <a:rPr lang="en-US" sz="2500" dirty="0" err="1"/>
              <a:t>dựng</a:t>
            </a:r>
            <a:r>
              <a:rPr lang="en-US" sz="2500" dirty="0"/>
              <a:t> </a:t>
            </a:r>
            <a:r>
              <a:rPr lang="en-US" sz="2500" dirty="0" err="1"/>
              <a:t>chương</a:t>
            </a:r>
            <a:r>
              <a:rPr lang="en-US" sz="2500" dirty="0"/>
              <a:t> </a:t>
            </a:r>
            <a:r>
              <a:rPr lang="en-US" sz="2500" dirty="0" err="1"/>
              <a:t>trình</a:t>
            </a:r>
            <a:r>
              <a:rPr lang="en-US" sz="2500" dirty="0"/>
              <a:t> </a:t>
            </a:r>
            <a:r>
              <a:rPr lang="en-US" sz="2500" dirty="0" err="1"/>
              <a:t>đào</a:t>
            </a:r>
            <a:r>
              <a:rPr lang="en-US" sz="2500" dirty="0"/>
              <a:t> </a:t>
            </a:r>
            <a:r>
              <a:rPr lang="en-US" sz="2500" dirty="0" err="1"/>
              <a:t>tạo</a:t>
            </a:r>
            <a:r>
              <a:rPr lang="en-US" sz="2500" dirty="0"/>
              <a:t> </a:t>
            </a:r>
            <a:r>
              <a:rPr lang="en-US" sz="2500" dirty="0" err="1"/>
              <a:t>theo</a:t>
            </a:r>
            <a:r>
              <a:rPr lang="en-US" sz="2500" dirty="0"/>
              <a:t> </a:t>
            </a:r>
            <a:r>
              <a:rPr lang="en-US" sz="2500" dirty="0" err="1"/>
              <a:t>phương</a:t>
            </a:r>
            <a:r>
              <a:rPr lang="en-US" sz="2500" dirty="0"/>
              <a:t> </a:t>
            </a:r>
            <a:r>
              <a:rPr lang="en-US" sz="2500" dirty="0" err="1"/>
              <a:t>pháp</a:t>
            </a:r>
            <a:r>
              <a:rPr lang="en-US" sz="2500" dirty="0"/>
              <a:t> CDIO </a:t>
            </a:r>
            <a:r>
              <a:rPr lang="en-US" sz="2500" dirty="0" err="1"/>
              <a:t>ngành</a:t>
            </a:r>
            <a:r>
              <a:rPr lang="en-US" sz="2500" dirty="0"/>
              <a:t> </a:t>
            </a:r>
            <a:r>
              <a:rPr lang="en-US" sz="2500" dirty="0" err="1"/>
              <a:t>Điện</a:t>
            </a:r>
            <a:r>
              <a:rPr lang="en-US" sz="2500" dirty="0"/>
              <a:t> – </a:t>
            </a:r>
            <a:r>
              <a:rPr lang="en-US" sz="2500" dirty="0" err="1"/>
              <a:t>Điện</a:t>
            </a:r>
            <a:r>
              <a:rPr lang="en-US" sz="2500" dirty="0"/>
              <a:t> </a:t>
            </a:r>
            <a:r>
              <a:rPr lang="en-US" sz="2500" dirty="0" err="1"/>
              <a:t>tử</a:t>
            </a:r>
            <a:r>
              <a:rPr lang="en-US" sz="2500" dirty="0"/>
              <a:t>, </a:t>
            </a:r>
            <a:r>
              <a:rPr lang="en-US" sz="2500" dirty="0" err="1"/>
              <a:t>ngành</a:t>
            </a:r>
            <a:r>
              <a:rPr lang="en-US" sz="2500" dirty="0"/>
              <a:t> </a:t>
            </a:r>
            <a:r>
              <a:rPr lang="en-US" sz="2500" dirty="0" err="1"/>
              <a:t>Cơ</a:t>
            </a:r>
            <a:r>
              <a:rPr lang="en-US" sz="2500" dirty="0"/>
              <a:t> </a:t>
            </a:r>
            <a:r>
              <a:rPr lang="en-US" sz="2500" dirty="0" err="1"/>
              <a:t>khí</a:t>
            </a:r>
            <a:r>
              <a:rPr lang="en-US" sz="2500" dirty="0"/>
              <a:t> </a:t>
            </a:r>
            <a:r>
              <a:rPr lang="en-US" sz="2500" dirty="0" err="1"/>
              <a:t>theo</a:t>
            </a:r>
            <a:r>
              <a:rPr lang="en-US" sz="2500" dirty="0"/>
              <a:t> </a:t>
            </a:r>
            <a:r>
              <a:rPr lang="en-US" sz="2500" dirty="0" err="1"/>
              <a:t>chuẩn</a:t>
            </a:r>
            <a:r>
              <a:rPr lang="en-US" sz="2500" dirty="0"/>
              <a:t> </a:t>
            </a:r>
            <a:r>
              <a:rPr lang="en-US" sz="2500" dirty="0" err="1"/>
              <a:t>kiểm</a:t>
            </a:r>
            <a:r>
              <a:rPr lang="en-US" sz="2500" dirty="0"/>
              <a:t> </a:t>
            </a:r>
            <a:r>
              <a:rPr lang="en-US" sz="2500" dirty="0" err="1"/>
              <a:t>định</a:t>
            </a:r>
            <a:r>
              <a:rPr lang="en-US" sz="2500" dirty="0"/>
              <a:t> ABET;</a:t>
            </a:r>
            <a:r>
              <a:rPr lang="en-US" sz="2400" dirty="0"/>
              <a:t> </a:t>
            </a:r>
            <a:endParaRPr lang="en-US" sz="2400" dirty="0" smtClean="0"/>
          </a:p>
        </p:txBody>
      </p:sp>
      <p:sp>
        <p:nvSpPr>
          <p:cNvPr id="10" name="Text Placeholder 2"/>
          <p:cNvSpPr>
            <a:spLocks noGrp="1"/>
          </p:cNvSpPr>
          <p:nvPr>
            <p:ph type="body" sz="quarter" idx="14"/>
          </p:nvPr>
        </p:nvSpPr>
        <p:spPr/>
        <p:txBody>
          <a:bodyPr/>
          <a:lstStyle/>
          <a:p>
            <a:pPr algn="l"/>
            <a:r>
              <a:rPr lang="en-US" sz="1800" smtClean="0"/>
              <a:t>2. NÂNG CAO CHẤT LƯỢNG VÀ HIỆU QUẢ GIÁO DỤC VÀ ĐÀO TẠO</a:t>
            </a:r>
            <a:endParaRPr lang="vi-VN" sz="2000">
              <a:effectLst/>
            </a:endParaRPr>
          </a:p>
        </p:txBody>
      </p:sp>
    </p:spTree>
    <p:extLst>
      <p:ext uri="{BB962C8B-B14F-4D97-AF65-F5344CB8AC3E}">
        <p14:creationId xmlns:p14="http://schemas.microsoft.com/office/powerpoint/2010/main" val="370283264"/>
      </p:ext>
    </p:extLst>
  </p:cSld>
  <p:clrMapOvr>
    <a:masterClrMapping/>
  </p:clrMapOvr>
  <p:transition spd="slow" advClick="0">
    <p:push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0"/>
            <a:r>
              <a:rPr lang="en-US" smtClean="0"/>
              <a:t>2.1 </a:t>
            </a:r>
            <a:r>
              <a:rPr lang="en-US"/>
              <a:t>Công tác đào tạo:</a:t>
            </a:r>
            <a:endParaRPr lang="vi-VN"/>
          </a:p>
        </p:txBody>
      </p:sp>
      <p:sp>
        <p:nvSpPr>
          <p:cNvPr id="9" name="Text Placeholder 2"/>
          <p:cNvSpPr>
            <a:spLocks noGrp="1"/>
          </p:cNvSpPr>
          <p:nvPr>
            <p:ph type="body" sz="quarter" idx="13"/>
          </p:nvPr>
        </p:nvSpPr>
        <p:spPr>
          <a:xfrm>
            <a:off x="209550" y="1584326"/>
            <a:ext cx="8763000" cy="4419600"/>
          </a:xfrm>
        </p:spPr>
        <p:txBody>
          <a:bodyPr/>
          <a:lstStyle/>
          <a:p>
            <a:pPr marL="0" lvl="0" indent="0" algn="just">
              <a:buNone/>
            </a:pPr>
            <a:r>
              <a:rPr lang="en-US" sz="2300" dirty="0" smtClean="0"/>
              <a:t>- </a:t>
            </a:r>
            <a:r>
              <a:rPr lang="en-US" sz="2500" dirty="0" err="1" smtClean="0"/>
              <a:t>Tập</a:t>
            </a:r>
            <a:r>
              <a:rPr lang="en-US" sz="2500" dirty="0" smtClean="0"/>
              <a:t> </a:t>
            </a:r>
            <a:r>
              <a:rPr lang="en-US" sz="2500" dirty="0" err="1" smtClean="0"/>
              <a:t>trung</a:t>
            </a:r>
            <a:r>
              <a:rPr lang="en-US" sz="2500" dirty="0" smtClean="0"/>
              <a:t> </a:t>
            </a:r>
            <a:r>
              <a:rPr lang="en-US" sz="2500" dirty="0" err="1" smtClean="0"/>
              <a:t>các</a:t>
            </a:r>
            <a:r>
              <a:rPr lang="en-US" sz="2500" dirty="0" smtClean="0"/>
              <a:t> </a:t>
            </a:r>
            <a:r>
              <a:rPr lang="en-US" sz="2500" dirty="0" err="1" smtClean="0"/>
              <a:t>nguồn</a:t>
            </a:r>
            <a:r>
              <a:rPr lang="en-US" sz="2500" dirty="0" smtClean="0"/>
              <a:t> </a:t>
            </a:r>
            <a:r>
              <a:rPr lang="en-US" sz="2500" dirty="0" err="1" smtClean="0"/>
              <a:t>lực</a:t>
            </a:r>
            <a:r>
              <a:rPr lang="en-US" sz="2500" dirty="0" smtClean="0"/>
              <a:t> </a:t>
            </a:r>
            <a:r>
              <a:rPr lang="en-US" sz="2500" dirty="0" err="1" smtClean="0"/>
              <a:t>cho</a:t>
            </a:r>
            <a:r>
              <a:rPr lang="en-US" sz="2500" dirty="0" smtClean="0"/>
              <a:t> </a:t>
            </a:r>
            <a:r>
              <a:rPr lang="en-US" sz="2500" dirty="0" err="1" smtClean="0"/>
              <a:t>công</a:t>
            </a:r>
            <a:r>
              <a:rPr lang="en-US" sz="2500" dirty="0" smtClean="0"/>
              <a:t> </a:t>
            </a:r>
            <a:r>
              <a:rPr lang="en-US" sz="2500" dirty="0" err="1" smtClean="0"/>
              <a:t>tác</a:t>
            </a:r>
            <a:r>
              <a:rPr lang="en-US" sz="2500" dirty="0" smtClean="0"/>
              <a:t> </a:t>
            </a:r>
            <a:r>
              <a:rPr lang="en-US" sz="2500" dirty="0" err="1" smtClean="0"/>
              <a:t>tuyển</a:t>
            </a:r>
            <a:r>
              <a:rPr lang="en-US" sz="2500" dirty="0" smtClean="0"/>
              <a:t> </a:t>
            </a:r>
            <a:r>
              <a:rPr lang="en-US" sz="2500" dirty="0" err="1" smtClean="0"/>
              <a:t>sinh</a:t>
            </a:r>
            <a:r>
              <a:rPr lang="en-US" sz="2500" dirty="0" smtClean="0"/>
              <a:t> </a:t>
            </a:r>
            <a:r>
              <a:rPr lang="en-US" sz="2500" dirty="0" err="1" smtClean="0"/>
              <a:t>năm</a:t>
            </a:r>
            <a:r>
              <a:rPr lang="en-US" sz="2500" dirty="0" smtClean="0"/>
              <a:t> 2020;</a:t>
            </a:r>
          </a:p>
          <a:p>
            <a:pPr marL="0" lvl="0" indent="0" algn="just">
              <a:buNone/>
            </a:pPr>
            <a:r>
              <a:rPr lang="en-US" sz="2500" dirty="0" smtClean="0"/>
              <a:t>- </a:t>
            </a:r>
            <a:r>
              <a:rPr lang="en-US" sz="2500" dirty="0" err="1" smtClean="0"/>
              <a:t>Thực</a:t>
            </a:r>
            <a:r>
              <a:rPr lang="en-US" sz="2500" dirty="0" smtClean="0"/>
              <a:t> </a:t>
            </a:r>
            <a:r>
              <a:rPr lang="en-US" sz="2500" dirty="0" err="1" smtClean="0"/>
              <a:t>hiện</a:t>
            </a:r>
            <a:r>
              <a:rPr lang="en-US" sz="2500" dirty="0" smtClean="0"/>
              <a:t> </a:t>
            </a:r>
            <a:r>
              <a:rPr lang="en-US" sz="2500" dirty="0" err="1" smtClean="0"/>
              <a:t>tốt</a:t>
            </a:r>
            <a:r>
              <a:rPr lang="en-US" sz="2500" dirty="0" smtClean="0"/>
              <a:t> </a:t>
            </a:r>
            <a:r>
              <a:rPr lang="en-US" sz="2500" dirty="0" err="1" smtClean="0"/>
              <a:t>các</a:t>
            </a:r>
            <a:r>
              <a:rPr lang="en-US" sz="2500" dirty="0" smtClean="0"/>
              <a:t> </a:t>
            </a:r>
            <a:r>
              <a:rPr lang="en-US" sz="2500" dirty="0" err="1" smtClean="0"/>
              <a:t>quy</a:t>
            </a:r>
            <a:r>
              <a:rPr lang="en-US" sz="2500" dirty="0" smtClean="0"/>
              <a:t> </a:t>
            </a:r>
            <a:r>
              <a:rPr lang="en-US" sz="2500" dirty="0" err="1" smtClean="0"/>
              <a:t>định</a:t>
            </a:r>
            <a:r>
              <a:rPr lang="en-US" sz="2500" dirty="0" smtClean="0"/>
              <a:t>, </a:t>
            </a:r>
            <a:r>
              <a:rPr lang="en-US" sz="2500" dirty="0" err="1" smtClean="0"/>
              <a:t>quy</a:t>
            </a:r>
            <a:r>
              <a:rPr lang="en-US" sz="2500" dirty="0" smtClean="0"/>
              <a:t> </a:t>
            </a:r>
            <a:r>
              <a:rPr lang="en-US" sz="2500" dirty="0" err="1" smtClean="0"/>
              <a:t>chế</a:t>
            </a:r>
            <a:r>
              <a:rPr lang="en-US" sz="2500" dirty="0" smtClean="0"/>
              <a:t> </a:t>
            </a:r>
            <a:r>
              <a:rPr lang="en-US" sz="2500" dirty="0" err="1" smtClean="0"/>
              <a:t>đào</a:t>
            </a:r>
            <a:r>
              <a:rPr lang="en-US" sz="2500" dirty="0" smtClean="0"/>
              <a:t> </a:t>
            </a:r>
            <a:r>
              <a:rPr lang="en-US" sz="2500" dirty="0" err="1" smtClean="0"/>
              <a:t>tạo</a:t>
            </a:r>
            <a:r>
              <a:rPr lang="en-US" sz="2500" dirty="0" smtClean="0"/>
              <a:t> </a:t>
            </a:r>
            <a:r>
              <a:rPr lang="en-US" sz="2500" dirty="0" err="1" smtClean="0"/>
              <a:t>hiện</a:t>
            </a:r>
            <a:r>
              <a:rPr lang="en-US" sz="2500" dirty="0" smtClean="0"/>
              <a:t> </a:t>
            </a:r>
            <a:r>
              <a:rPr lang="en-US" sz="2500" dirty="0" err="1" smtClean="0"/>
              <a:t>hành</a:t>
            </a:r>
            <a:r>
              <a:rPr lang="en-US" sz="2500" dirty="0" smtClean="0"/>
              <a:t>; </a:t>
            </a:r>
          </a:p>
          <a:p>
            <a:pPr marL="0" lvl="0" indent="0" algn="just">
              <a:buNone/>
            </a:pPr>
            <a:r>
              <a:rPr lang="en-US" sz="2500" dirty="0" smtClean="0"/>
              <a:t>- X</a:t>
            </a:r>
            <a:r>
              <a:rPr lang="vi-VN" sz="2500" dirty="0" smtClean="0"/>
              <a:t>ây dựng, </a:t>
            </a:r>
            <a:r>
              <a:rPr lang="en-US" sz="2500" dirty="0" err="1" smtClean="0"/>
              <a:t>kiểm</a:t>
            </a:r>
            <a:r>
              <a:rPr lang="en-US" sz="2500" dirty="0" smtClean="0"/>
              <a:t> </a:t>
            </a:r>
            <a:r>
              <a:rPr lang="en-US" sz="2500" dirty="0" err="1" smtClean="0"/>
              <a:t>tra</a:t>
            </a:r>
            <a:r>
              <a:rPr lang="en-US" sz="2500" dirty="0" smtClean="0"/>
              <a:t>, </a:t>
            </a:r>
            <a:r>
              <a:rPr lang="vi-VN" sz="2500" dirty="0" smtClean="0"/>
              <a:t>giám sát kế hoạch </a:t>
            </a:r>
            <a:r>
              <a:rPr lang="en-US" sz="2500" dirty="0" err="1" smtClean="0"/>
              <a:t>đào</a:t>
            </a:r>
            <a:r>
              <a:rPr lang="en-US" sz="2500" dirty="0" smtClean="0"/>
              <a:t> </a:t>
            </a:r>
            <a:r>
              <a:rPr lang="en-US" sz="2500" dirty="0" err="1" smtClean="0"/>
              <a:t>tạo</a:t>
            </a:r>
            <a:r>
              <a:rPr lang="en-US" sz="2500" dirty="0" smtClean="0"/>
              <a:t> </a:t>
            </a:r>
            <a:r>
              <a:rPr lang="en-US" sz="2500" dirty="0" err="1" smtClean="0"/>
              <a:t>và</a:t>
            </a:r>
            <a:r>
              <a:rPr lang="en-US" sz="2500" dirty="0" smtClean="0"/>
              <a:t> </a:t>
            </a:r>
            <a:r>
              <a:rPr lang="en-US" sz="2500" dirty="0" err="1" smtClean="0"/>
              <a:t>tiến</a:t>
            </a:r>
            <a:r>
              <a:rPr lang="en-US" sz="2500" dirty="0" smtClean="0"/>
              <a:t> </a:t>
            </a:r>
            <a:r>
              <a:rPr lang="en-US" sz="2500" dirty="0" err="1" smtClean="0"/>
              <a:t>độ</a:t>
            </a:r>
            <a:r>
              <a:rPr lang="en-US" sz="2500" dirty="0" smtClean="0"/>
              <a:t> </a:t>
            </a:r>
            <a:r>
              <a:rPr lang="en-US" sz="2500" dirty="0" err="1" smtClean="0"/>
              <a:t>đào</a:t>
            </a:r>
            <a:r>
              <a:rPr lang="en-US" sz="2500" dirty="0" smtClean="0"/>
              <a:t> </a:t>
            </a:r>
            <a:r>
              <a:rPr lang="en-US" sz="2500" dirty="0" err="1" smtClean="0"/>
              <a:t>tạo</a:t>
            </a:r>
            <a:r>
              <a:rPr lang="en-US" sz="2500" dirty="0" smtClean="0"/>
              <a:t>;</a:t>
            </a:r>
          </a:p>
          <a:p>
            <a:pPr marL="0" indent="0">
              <a:buNone/>
            </a:pPr>
            <a:r>
              <a:rPr lang="en-US" sz="2500" dirty="0" smtClean="0"/>
              <a:t>- </a:t>
            </a:r>
            <a:r>
              <a:rPr lang="en-US" sz="2500" dirty="0" err="1" smtClean="0"/>
              <a:t>Điều</a:t>
            </a:r>
            <a:r>
              <a:rPr lang="en-US" sz="2500" dirty="0" smtClean="0"/>
              <a:t> </a:t>
            </a:r>
            <a:r>
              <a:rPr lang="en-US" sz="2500" dirty="0" err="1" smtClean="0"/>
              <a:t>chỉnh</a:t>
            </a:r>
            <a:r>
              <a:rPr lang="en-US" sz="2500" dirty="0" smtClean="0"/>
              <a:t>, </a:t>
            </a:r>
            <a:r>
              <a:rPr lang="en-US" sz="2500" dirty="0" err="1" smtClean="0"/>
              <a:t>bổ</a:t>
            </a:r>
            <a:r>
              <a:rPr lang="en-US" sz="2500" dirty="0" smtClean="0"/>
              <a:t> sung </a:t>
            </a:r>
            <a:r>
              <a:rPr lang="en-US" sz="2500" dirty="0" err="1" smtClean="0"/>
              <a:t>quy</a:t>
            </a:r>
            <a:r>
              <a:rPr lang="en-US" sz="2500" dirty="0" smtClean="0"/>
              <a:t> </a:t>
            </a:r>
            <a:r>
              <a:rPr lang="en-US" sz="2500" dirty="0" err="1" smtClean="0"/>
              <a:t>chế</a:t>
            </a:r>
            <a:r>
              <a:rPr lang="en-US" sz="2500" dirty="0" smtClean="0"/>
              <a:t> </a:t>
            </a:r>
            <a:r>
              <a:rPr lang="en-US" sz="2500" dirty="0" err="1" smtClean="0"/>
              <a:t>học</a:t>
            </a:r>
            <a:r>
              <a:rPr lang="en-US" sz="2500" dirty="0" smtClean="0"/>
              <a:t> </a:t>
            </a:r>
            <a:r>
              <a:rPr lang="en-US" sz="2500" dirty="0" err="1" smtClean="0"/>
              <a:t>vụ</a:t>
            </a:r>
            <a:r>
              <a:rPr lang="en-US" sz="2500" dirty="0" smtClean="0"/>
              <a:t> </a:t>
            </a:r>
            <a:r>
              <a:rPr lang="en-US" sz="2500" dirty="0" err="1" smtClean="0"/>
              <a:t>theo</a:t>
            </a:r>
            <a:r>
              <a:rPr lang="en-US" sz="2500" dirty="0" smtClean="0"/>
              <a:t> </a:t>
            </a:r>
            <a:r>
              <a:rPr lang="en-US" sz="2500" dirty="0" err="1" smtClean="0"/>
              <a:t>hướng</a:t>
            </a:r>
            <a:r>
              <a:rPr lang="en-US" sz="2500" dirty="0" smtClean="0"/>
              <a:t> </a:t>
            </a:r>
            <a:r>
              <a:rPr lang="en-US" sz="2500" dirty="0" err="1" smtClean="0"/>
              <a:t>chuẩn</a:t>
            </a:r>
            <a:r>
              <a:rPr lang="en-US" sz="2500" dirty="0" smtClean="0"/>
              <a:t> </a:t>
            </a:r>
            <a:r>
              <a:rPr lang="en-US" sz="2500" dirty="0" err="1" smtClean="0"/>
              <a:t>hóa</a:t>
            </a:r>
            <a:r>
              <a:rPr lang="en-US" sz="2500" dirty="0" smtClean="0"/>
              <a:t> </a:t>
            </a:r>
            <a:r>
              <a:rPr lang="en-US" sz="2500" dirty="0" err="1" smtClean="0"/>
              <a:t>quy</a:t>
            </a:r>
            <a:r>
              <a:rPr lang="en-US" sz="2500" dirty="0" smtClean="0"/>
              <a:t> </a:t>
            </a:r>
            <a:r>
              <a:rPr lang="en-US" sz="2500" dirty="0" err="1" smtClean="0"/>
              <a:t>trình</a:t>
            </a:r>
            <a:r>
              <a:rPr lang="en-US" sz="2500" dirty="0" smtClean="0"/>
              <a:t> </a:t>
            </a:r>
            <a:r>
              <a:rPr lang="en-US" sz="2500" dirty="0" err="1" smtClean="0"/>
              <a:t>công</a:t>
            </a:r>
            <a:r>
              <a:rPr lang="en-US" sz="2500" dirty="0" smtClean="0"/>
              <a:t> </a:t>
            </a:r>
            <a:r>
              <a:rPr lang="en-US" sz="2500" dirty="0" err="1" smtClean="0"/>
              <a:t>tác</a:t>
            </a:r>
            <a:r>
              <a:rPr lang="en-US" sz="2500" dirty="0" smtClean="0"/>
              <a:t> </a:t>
            </a:r>
            <a:r>
              <a:rPr lang="en-US" sz="2500" dirty="0" err="1" smtClean="0"/>
              <a:t>và</a:t>
            </a:r>
            <a:r>
              <a:rPr lang="en-US" sz="2500" dirty="0" smtClean="0"/>
              <a:t> </a:t>
            </a:r>
            <a:r>
              <a:rPr lang="en-US" sz="2500" dirty="0" err="1" smtClean="0"/>
              <a:t>ứng</a:t>
            </a:r>
            <a:r>
              <a:rPr lang="en-US" sz="2500" dirty="0" smtClean="0"/>
              <a:t> </a:t>
            </a:r>
            <a:r>
              <a:rPr lang="en-US" sz="2500" dirty="0" err="1" smtClean="0"/>
              <a:t>dụng</a:t>
            </a:r>
            <a:r>
              <a:rPr lang="en-US" sz="2500" dirty="0" smtClean="0"/>
              <a:t> </a:t>
            </a:r>
            <a:r>
              <a:rPr lang="en-US" sz="2500" dirty="0" err="1" smtClean="0"/>
              <a:t>công</a:t>
            </a:r>
            <a:r>
              <a:rPr lang="en-US" sz="2500" dirty="0" smtClean="0"/>
              <a:t> </a:t>
            </a:r>
            <a:r>
              <a:rPr lang="en-US" sz="2500" dirty="0" err="1" smtClean="0"/>
              <a:t>nghệ</a:t>
            </a:r>
            <a:r>
              <a:rPr lang="en-US" sz="2500" dirty="0" smtClean="0"/>
              <a:t> </a:t>
            </a:r>
            <a:r>
              <a:rPr lang="en-US" sz="2500" dirty="0" err="1" smtClean="0"/>
              <a:t>thông</a:t>
            </a:r>
            <a:r>
              <a:rPr lang="en-US" sz="2500" dirty="0" smtClean="0"/>
              <a:t> tin </a:t>
            </a:r>
            <a:r>
              <a:rPr lang="en-US" sz="2500" dirty="0" err="1" smtClean="0"/>
              <a:t>trong</a:t>
            </a:r>
            <a:r>
              <a:rPr lang="en-US" sz="2500" dirty="0" smtClean="0"/>
              <a:t> </a:t>
            </a:r>
            <a:r>
              <a:rPr lang="en-US" sz="2500" dirty="0" err="1" smtClean="0"/>
              <a:t>quản</a:t>
            </a:r>
            <a:r>
              <a:rPr lang="en-US" sz="2500" dirty="0" smtClean="0"/>
              <a:t> </a:t>
            </a:r>
            <a:r>
              <a:rPr lang="en-US" sz="2500" dirty="0" err="1" smtClean="0"/>
              <a:t>lý</a:t>
            </a:r>
            <a:r>
              <a:rPr lang="en-US" sz="2500" dirty="0" smtClean="0"/>
              <a:t>;</a:t>
            </a:r>
          </a:p>
          <a:p>
            <a:pPr marL="0" indent="0">
              <a:buNone/>
            </a:pPr>
            <a:r>
              <a:rPr lang="en-US" sz="2500" dirty="0" smtClean="0"/>
              <a:t>- </a:t>
            </a:r>
            <a:r>
              <a:rPr lang="en-US" sz="2500" dirty="0" err="1" smtClean="0"/>
              <a:t>Nâng</a:t>
            </a:r>
            <a:r>
              <a:rPr lang="en-US" sz="2500" dirty="0" smtClean="0"/>
              <a:t> </a:t>
            </a:r>
            <a:r>
              <a:rPr lang="en-US" sz="2500" dirty="0" err="1" smtClean="0"/>
              <a:t>cao</a:t>
            </a:r>
            <a:r>
              <a:rPr lang="en-US" sz="2500" dirty="0" smtClean="0"/>
              <a:t> </a:t>
            </a:r>
            <a:r>
              <a:rPr lang="en-US" sz="2500" dirty="0" err="1" smtClean="0"/>
              <a:t>vai</a:t>
            </a:r>
            <a:r>
              <a:rPr lang="en-US" sz="2500" dirty="0" smtClean="0"/>
              <a:t> </a:t>
            </a:r>
            <a:r>
              <a:rPr lang="en-US" sz="2500" dirty="0" err="1" smtClean="0"/>
              <a:t>trò</a:t>
            </a:r>
            <a:r>
              <a:rPr lang="en-US" sz="2500" dirty="0" smtClean="0"/>
              <a:t>, </a:t>
            </a:r>
            <a:r>
              <a:rPr lang="en-US" sz="2500" dirty="0" err="1" smtClean="0"/>
              <a:t>trách</a:t>
            </a:r>
            <a:r>
              <a:rPr lang="en-US" sz="2500" dirty="0" smtClean="0"/>
              <a:t> </a:t>
            </a:r>
            <a:r>
              <a:rPr lang="en-US" sz="2500" dirty="0" err="1" smtClean="0"/>
              <a:t>nhiệm</a:t>
            </a:r>
            <a:r>
              <a:rPr lang="en-US" sz="2500" dirty="0" smtClean="0"/>
              <a:t> </a:t>
            </a:r>
            <a:r>
              <a:rPr lang="en-US" sz="2500" dirty="0" err="1" smtClean="0"/>
              <a:t>của</a:t>
            </a:r>
            <a:r>
              <a:rPr lang="en-US" sz="2500" dirty="0" smtClean="0"/>
              <a:t> </a:t>
            </a:r>
            <a:r>
              <a:rPr lang="en-US" sz="2500" dirty="0" err="1" smtClean="0"/>
              <a:t>các</a:t>
            </a:r>
            <a:r>
              <a:rPr lang="en-US" sz="2500" dirty="0" smtClean="0"/>
              <a:t> </a:t>
            </a:r>
            <a:r>
              <a:rPr lang="en-US" sz="2500" dirty="0" err="1" smtClean="0"/>
              <a:t>đơn</a:t>
            </a:r>
            <a:r>
              <a:rPr lang="en-US" sz="2500" dirty="0" smtClean="0"/>
              <a:t> </a:t>
            </a:r>
            <a:r>
              <a:rPr lang="en-US" sz="2500" dirty="0" err="1" smtClean="0"/>
              <a:t>vị</a:t>
            </a:r>
            <a:r>
              <a:rPr lang="en-US" sz="2500" dirty="0" smtClean="0"/>
              <a:t>, </a:t>
            </a:r>
            <a:r>
              <a:rPr lang="en-US" sz="2500" dirty="0" err="1" smtClean="0"/>
              <a:t>các</a:t>
            </a:r>
            <a:r>
              <a:rPr lang="en-US" sz="2500" dirty="0" smtClean="0"/>
              <a:t> </a:t>
            </a:r>
            <a:r>
              <a:rPr lang="en-US" sz="2500" dirty="0" err="1" smtClean="0"/>
              <a:t>khoa</a:t>
            </a:r>
            <a:r>
              <a:rPr lang="en-US" sz="2500" dirty="0" smtClean="0"/>
              <a:t> </a:t>
            </a:r>
            <a:r>
              <a:rPr lang="en-US" sz="2500" dirty="0" err="1" smtClean="0"/>
              <a:t>và</a:t>
            </a:r>
            <a:r>
              <a:rPr lang="en-US" sz="2500" dirty="0" smtClean="0"/>
              <a:t> </a:t>
            </a:r>
            <a:r>
              <a:rPr lang="en-US" sz="2500" dirty="0" err="1" smtClean="0"/>
              <a:t>tổ</a:t>
            </a:r>
            <a:r>
              <a:rPr lang="en-US" sz="2500" dirty="0" smtClean="0"/>
              <a:t> </a:t>
            </a:r>
            <a:r>
              <a:rPr lang="en-US" sz="2500" dirty="0" err="1" smtClean="0"/>
              <a:t>bộ</a:t>
            </a:r>
            <a:r>
              <a:rPr lang="en-US" sz="2500" dirty="0" smtClean="0"/>
              <a:t> </a:t>
            </a:r>
            <a:r>
              <a:rPr lang="en-US" sz="2500" dirty="0" err="1" smtClean="0"/>
              <a:t>môn</a:t>
            </a:r>
            <a:r>
              <a:rPr lang="en-US" sz="2500" dirty="0" smtClean="0"/>
              <a:t> </a:t>
            </a:r>
            <a:r>
              <a:rPr lang="en-US" sz="2500" dirty="0" err="1" smtClean="0"/>
              <a:t>trong</a:t>
            </a:r>
            <a:r>
              <a:rPr lang="en-US" sz="2500" dirty="0" smtClean="0"/>
              <a:t> </a:t>
            </a:r>
            <a:r>
              <a:rPr lang="en-US" sz="2500" dirty="0" err="1" smtClean="0"/>
              <a:t>công</a:t>
            </a:r>
            <a:r>
              <a:rPr lang="en-US" sz="2500" dirty="0" smtClean="0"/>
              <a:t> </a:t>
            </a:r>
            <a:r>
              <a:rPr lang="en-US" sz="2500" dirty="0" err="1" smtClean="0"/>
              <a:t>tác</a:t>
            </a:r>
            <a:r>
              <a:rPr lang="en-US" sz="2500" dirty="0" smtClean="0"/>
              <a:t> </a:t>
            </a:r>
            <a:r>
              <a:rPr lang="en-US" sz="2500" dirty="0" err="1" smtClean="0"/>
              <a:t>quản</a:t>
            </a:r>
            <a:r>
              <a:rPr lang="en-US" sz="2500" dirty="0" smtClean="0"/>
              <a:t> </a:t>
            </a:r>
            <a:r>
              <a:rPr lang="en-US" sz="2500" dirty="0" err="1" smtClean="0"/>
              <a:t>lý</a:t>
            </a:r>
            <a:r>
              <a:rPr lang="en-US" sz="2500" dirty="0" smtClean="0"/>
              <a:t> </a:t>
            </a:r>
            <a:r>
              <a:rPr lang="en-US" sz="2500" dirty="0" err="1" smtClean="0"/>
              <a:t>giảng</a:t>
            </a:r>
            <a:r>
              <a:rPr lang="en-US" sz="2500" dirty="0" smtClean="0"/>
              <a:t> </a:t>
            </a:r>
            <a:r>
              <a:rPr lang="en-US" sz="2500" dirty="0" err="1" smtClean="0"/>
              <a:t>dạy</a:t>
            </a:r>
            <a:r>
              <a:rPr lang="en-US" sz="2500" dirty="0" smtClean="0"/>
              <a:t>, </a:t>
            </a:r>
            <a:r>
              <a:rPr lang="en-US" sz="2500" dirty="0" err="1" smtClean="0"/>
              <a:t>quản</a:t>
            </a:r>
            <a:r>
              <a:rPr lang="en-US" sz="2500" dirty="0" smtClean="0"/>
              <a:t> </a:t>
            </a:r>
            <a:r>
              <a:rPr lang="en-US" sz="2500" dirty="0" err="1" smtClean="0"/>
              <a:t>lý</a:t>
            </a:r>
            <a:r>
              <a:rPr lang="en-US" sz="2500" dirty="0" smtClean="0"/>
              <a:t> </a:t>
            </a:r>
            <a:r>
              <a:rPr lang="en-US" sz="2500" dirty="0" err="1" smtClean="0"/>
              <a:t>nội</a:t>
            </a:r>
            <a:r>
              <a:rPr lang="en-US" sz="2500" dirty="0" smtClean="0"/>
              <a:t> dung </a:t>
            </a:r>
            <a:r>
              <a:rPr lang="en-US" sz="2500" dirty="0" err="1" smtClean="0"/>
              <a:t>chương</a:t>
            </a:r>
            <a:r>
              <a:rPr lang="en-US" sz="2500" dirty="0" smtClean="0"/>
              <a:t> </a:t>
            </a:r>
            <a:r>
              <a:rPr lang="en-US" sz="2500" dirty="0" err="1" smtClean="0"/>
              <a:t>trình</a:t>
            </a:r>
            <a:r>
              <a:rPr lang="en-US" sz="2500" dirty="0" smtClean="0"/>
              <a:t> </a:t>
            </a:r>
            <a:r>
              <a:rPr lang="en-US" sz="2500" dirty="0" err="1" smtClean="0"/>
              <a:t>đào</a:t>
            </a:r>
            <a:r>
              <a:rPr lang="en-US" sz="2500" dirty="0" smtClean="0"/>
              <a:t> </a:t>
            </a:r>
            <a:r>
              <a:rPr lang="en-US" sz="2500" dirty="0" err="1" smtClean="0"/>
              <a:t>tạo</a:t>
            </a:r>
            <a:r>
              <a:rPr lang="en-US" sz="2500" dirty="0" smtClean="0"/>
              <a:t> </a:t>
            </a:r>
            <a:r>
              <a:rPr lang="en-US" sz="2500" dirty="0" err="1" smtClean="0"/>
              <a:t>và</a:t>
            </a:r>
            <a:r>
              <a:rPr lang="en-US" sz="2500" dirty="0" smtClean="0"/>
              <a:t> </a:t>
            </a:r>
            <a:r>
              <a:rPr lang="en-US" sz="2500" dirty="0" err="1" smtClean="0"/>
              <a:t>đảm</a:t>
            </a:r>
            <a:r>
              <a:rPr lang="en-US" sz="2500" dirty="0" smtClean="0"/>
              <a:t> </a:t>
            </a:r>
            <a:r>
              <a:rPr lang="en-US" sz="2500" dirty="0" err="1" smtClean="0"/>
              <a:t>bảo</a:t>
            </a:r>
            <a:r>
              <a:rPr lang="en-US" sz="2500" dirty="0" smtClean="0"/>
              <a:t> </a:t>
            </a:r>
            <a:r>
              <a:rPr lang="en-US" sz="2500" dirty="0" err="1" smtClean="0"/>
              <a:t>chất</a:t>
            </a:r>
            <a:r>
              <a:rPr lang="en-US" sz="2500" dirty="0" smtClean="0"/>
              <a:t> </a:t>
            </a:r>
            <a:r>
              <a:rPr lang="en-US" sz="2500" dirty="0" err="1" smtClean="0"/>
              <a:t>lượng</a:t>
            </a:r>
            <a:r>
              <a:rPr lang="en-US" sz="2500" dirty="0" smtClean="0"/>
              <a:t> </a:t>
            </a:r>
            <a:r>
              <a:rPr lang="en-US" sz="2500" dirty="0" err="1" smtClean="0"/>
              <a:t>đào</a:t>
            </a:r>
            <a:r>
              <a:rPr lang="en-US" sz="2500" dirty="0" smtClean="0"/>
              <a:t> </a:t>
            </a:r>
            <a:r>
              <a:rPr lang="en-US" sz="2500" dirty="0" err="1" smtClean="0"/>
              <a:t>tạo</a:t>
            </a:r>
            <a:r>
              <a:rPr lang="en-US" sz="2500" dirty="0" smtClean="0"/>
              <a:t>;</a:t>
            </a:r>
          </a:p>
          <a:p>
            <a:pPr marL="0" indent="0">
              <a:buNone/>
            </a:pPr>
            <a:r>
              <a:rPr lang="en-US" sz="2500" dirty="0" smtClean="0"/>
              <a:t>- </a:t>
            </a:r>
            <a:r>
              <a:rPr lang="en-US" sz="2500" dirty="0" err="1" smtClean="0"/>
              <a:t>Tăng</a:t>
            </a:r>
            <a:r>
              <a:rPr lang="en-US" sz="2500" dirty="0" smtClean="0"/>
              <a:t> </a:t>
            </a:r>
            <a:r>
              <a:rPr lang="en-US" sz="2500" dirty="0" err="1" smtClean="0"/>
              <a:t>cường</a:t>
            </a:r>
            <a:r>
              <a:rPr lang="en-US" sz="2500" dirty="0" smtClean="0"/>
              <a:t> </a:t>
            </a:r>
            <a:r>
              <a:rPr lang="en-US" sz="2500" dirty="0" err="1" smtClean="0"/>
              <a:t>công</a:t>
            </a:r>
            <a:r>
              <a:rPr lang="en-US" sz="2500" dirty="0" smtClean="0"/>
              <a:t> </a:t>
            </a:r>
            <a:r>
              <a:rPr lang="en-US" sz="2500" dirty="0" err="1" smtClean="0"/>
              <a:t>tác</a:t>
            </a:r>
            <a:r>
              <a:rPr lang="en-US" sz="2500" dirty="0" smtClean="0"/>
              <a:t> </a:t>
            </a:r>
            <a:r>
              <a:rPr lang="en-US" sz="2500" dirty="0" err="1" smtClean="0"/>
              <a:t>kiểm</a:t>
            </a:r>
            <a:r>
              <a:rPr lang="en-US" sz="2500" dirty="0" smtClean="0"/>
              <a:t> </a:t>
            </a:r>
            <a:r>
              <a:rPr lang="en-US" sz="2500" dirty="0" err="1" smtClean="0"/>
              <a:t>tra</a:t>
            </a:r>
            <a:r>
              <a:rPr lang="en-US" sz="2500" dirty="0" smtClean="0"/>
              <a:t> </a:t>
            </a:r>
            <a:r>
              <a:rPr lang="en-US" sz="2500" dirty="0" err="1" smtClean="0"/>
              <a:t>chuyên</a:t>
            </a:r>
            <a:r>
              <a:rPr lang="en-US" sz="2500" dirty="0" smtClean="0"/>
              <a:t> </a:t>
            </a:r>
            <a:r>
              <a:rPr lang="en-US" sz="2500" dirty="0" err="1" smtClean="0"/>
              <a:t>môn</a:t>
            </a:r>
            <a:r>
              <a:rPr lang="en-US" sz="2500" dirty="0" smtClean="0"/>
              <a:t>;</a:t>
            </a:r>
            <a:endParaRPr lang="en-US" sz="2500" b="1" dirty="0" smtClean="0"/>
          </a:p>
          <a:p>
            <a:pPr marL="0" indent="0">
              <a:buNone/>
            </a:pPr>
            <a:r>
              <a:rPr lang="en-US" sz="2500" dirty="0" smtClean="0"/>
              <a:t>- </a:t>
            </a:r>
            <a:r>
              <a:rPr lang="en-US" sz="2500" dirty="0" err="1" smtClean="0"/>
              <a:t>Thường</a:t>
            </a:r>
            <a:r>
              <a:rPr lang="en-US" sz="2500" dirty="0" smtClean="0"/>
              <a:t> </a:t>
            </a:r>
            <a:r>
              <a:rPr lang="en-US" sz="2500" dirty="0" err="1" smtClean="0"/>
              <a:t>xuyên</a:t>
            </a:r>
            <a:r>
              <a:rPr lang="en-US" sz="2500" dirty="0" smtClean="0"/>
              <a:t> </a:t>
            </a:r>
            <a:r>
              <a:rPr lang="en-US" sz="2500" dirty="0" err="1" smtClean="0"/>
              <a:t>quan</a:t>
            </a:r>
            <a:r>
              <a:rPr lang="en-US" sz="2500" dirty="0" smtClean="0"/>
              <a:t> </a:t>
            </a:r>
            <a:r>
              <a:rPr lang="en-US" sz="2500" dirty="0" err="1" smtClean="0"/>
              <a:t>tâm</a:t>
            </a:r>
            <a:r>
              <a:rPr lang="en-US" sz="2500" dirty="0" smtClean="0"/>
              <a:t> </a:t>
            </a:r>
            <a:r>
              <a:rPr lang="en-US" sz="2500" dirty="0" err="1" smtClean="0"/>
              <a:t>thực</a:t>
            </a:r>
            <a:r>
              <a:rPr lang="en-US" sz="2500" dirty="0" smtClean="0"/>
              <a:t> </a:t>
            </a:r>
            <a:r>
              <a:rPr lang="en-US" sz="2500" dirty="0" err="1" smtClean="0"/>
              <a:t>hiện</a:t>
            </a:r>
            <a:r>
              <a:rPr lang="en-US" sz="2500" dirty="0" smtClean="0"/>
              <a:t> </a:t>
            </a:r>
            <a:r>
              <a:rPr lang="en-US" sz="2500" dirty="0" err="1" smtClean="0"/>
              <a:t>đổi</a:t>
            </a:r>
            <a:r>
              <a:rPr lang="en-US" sz="2500" dirty="0" smtClean="0"/>
              <a:t> </a:t>
            </a:r>
            <a:r>
              <a:rPr lang="en-US" sz="2500" dirty="0" err="1" smtClean="0"/>
              <a:t>mới</a:t>
            </a:r>
            <a:r>
              <a:rPr lang="en-US" sz="2500" dirty="0" smtClean="0"/>
              <a:t> </a:t>
            </a:r>
            <a:r>
              <a:rPr lang="en-US" sz="2500" dirty="0" err="1" smtClean="0"/>
              <a:t>phương</a:t>
            </a:r>
            <a:r>
              <a:rPr lang="en-US" sz="2500" dirty="0" smtClean="0"/>
              <a:t> </a:t>
            </a:r>
            <a:r>
              <a:rPr lang="en-US" sz="2500" dirty="0" err="1" smtClean="0"/>
              <a:t>pháp</a:t>
            </a:r>
            <a:r>
              <a:rPr lang="en-US" sz="2500" dirty="0" smtClean="0"/>
              <a:t> </a:t>
            </a:r>
            <a:r>
              <a:rPr lang="en-US" sz="2500" dirty="0" err="1" smtClean="0"/>
              <a:t>dạy</a:t>
            </a:r>
            <a:r>
              <a:rPr lang="en-US" sz="2500" dirty="0" smtClean="0"/>
              <a:t> </a:t>
            </a:r>
            <a:r>
              <a:rPr lang="en-US" sz="2500" dirty="0" err="1" smtClean="0"/>
              <a:t>học</a:t>
            </a:r>
            <a:r>
              <a:rPr lang="en-US" sz="2500" dirty="0" smtClean="0"/>
              <a:t>;</a:t>
            </a:r>
          </a:p>
        </p:txBody>
      </p:sp>
      <p:sp>
        <p:nvSpPr>
          <p:cNvPr id="10" name="Text Placeholder 2"/>
          <p:cNvSpPr>
            <a:spLocks noGrp="1"/>
          </p:cNvSpPr>
          <p:nvPr>
            <p:ph type="body" sz="quarter" idx="14"/>
          </p:nvPr>
        </p:nvSpPr>
        <p:spPr/>
        <p:txBody>
          <a:bodyPr/>
          <a:lstStyle/>
          <a:p>
            <a:pPr algn="l"/>
            <a:r>
              <a:rPr lang="en-US" sz="1800" smtClean="0"/>
              <a:t>2. NÂNG CAO CHẤT LƯỢNG VÀ HIỆU QUẢ GIÁO DỤC VÀ ĐÀO TẠO</a:t>
            </a:r>
            <a:endParaRPr lang="vi-VN" sz="2000">
              <a:effectLst/>
            </a:endParaRPr>
          </a:p>
        </p:txBody>
      </p:sp>
    </p:spTree>
    <p:extLst>
      <p:ext uri="{BB962C8B-B14F-4D97-AF65-F5344CB8AC3E}">
        <p14:creationId xmlns:p14="http://schemas.microsoft.com/office/powerpoint/2010/main" val="510743757"/>
      </p:ext>
    </p:extLst>
  </p:cSld>
  <p:clrMapOvr>
    <a:masterClrMapping/>
  </p:clrMapOvr>
  <p:transition spd="slow" advClick="0">
    <p:push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0"/>
            <a:r>
              <a:rPr lang="en-US" smtClean="0"/>
              <a:t>2.1 </a:t>
            </a:r>
            <a:r>
              <a:rPr lang="en-US"/>
              <a:t>Công tác đào tạo:</a:t>
            </a:r>
            <a:endParaRPr lang="vi-VN"/>
          </a:p>
        </p:txBody>
      </p:sp>
      <p:sp>
        <p:nvSpPr>
          <p:cNvPr id="9" name="Text Placeholder 2"/>
          <p:cNvSpPr>
            <a:spLocks noGrp="1"/>
          </p:cNvSpPr>
          <p:nvPr>
            <p:ph type="body" sz="quarter" idx="13"/>
          </p:nvPr>
        </p:nvSpPr>
        <p:spPr>
          <a:xfrm>
            <a:off x="514350" y="1584326"/>
            <a:ext cx="8096250" cy="4283074"/>
          </a:xfrm>
        </p:spPr>
        <p:txBody>
          <a:bodyPr/>
          <a:lstStyle/>
          <a:p>
            <a:pPr marL="0" lvl="0" indent="0" algn="just">
              <a:buNone/>
            </a:pPr>
            <a:r>
              <a:rPr lang="pt-BR" sz="2400" dirty="0" smtClean="0"/>
              <a:t>- </a:t>
            </a:r>
            <a:r>
              <a:rPr lang="pt-BR" sz="2600" dirty="0" smtClean="0"/>
              <a:t>Biên soạn </a:t>
            </a:r>
            <a:r>
              <a:rPr lang="pt-BR" sz="2600" dirty="0"/>
              <a:t>và hoàn thiện hệ thống các giáo trình, </a:t>
            </a:r>
            <a:r>
              <a:rPr lang="en-US" sz="2600" dirty="0" err="1"/>
              <a:t>bài</a:t>
            </a:r>
            <a:r>
              <a:rPr lang="en-US" sz="2600" dirty="0"/>
              <a:t> </a:t>
            </a:r>
            <a:r>
              <a:rPr lang="en-US" sz="2600" dirty="0" err="1"/>
              <a:t>giảng</a:t>
            </a:r>
            <a:r>
              <a:rPr lang="pt-BR" sz="2600" dirty="0"/>
              <a:t> đề cương chi tiết học phần phục vụ dạy và </a:t>
            </a:r>
            <a:r>
              <a:rPr lang="pt-BR" sz="2600" dirty="0" smtClean="0"/>
              <a:t>học;</a:t>
            </a:r>
          </a:p>
          <a:p>
            <a:pPr marL="0" lvl="0" indent="0" algn="just">
              <a:buNone/>
            </a:pPr>
            <a:r>
              <a:rPr lang="en-US" sz="2600" dirty="0" smtClean="0"/>
              <a:t>- </a:t>
            </a:r>
            <a:r>
              <a:rPr lang="en-US" sz="2600" dirty="0" err="1" smtClean="0"/>
              <a:t>Tổ</a:t>
            </a:r>
            <a:r>
              <a:rPr lang="en-US" sz="2600" dirty="0" smtClean="0"/>
              <a:t> </a:t>
            </a:r>
            <a:r>
              <a:rPr lang="en-US" sz="2600" dirty="0" err="1"/>
              <a:t>chức</a:t>
            </a:r>
            <a:r>
              <a:rPr lang="vi-VN" sz="2600" dirty="0"/>
              <a:t> tham khảo ý kiến các nhà tuyển dụng lao động và người </a:t>
            </a:r>
            <a:r>
              <a:rPr lang="en-US" sz="2600" dirty="0" err="1"/>
              <a:t>học</a:t>
            </a:r>
            <a:r>
              <a:rPr lang="en-US" sz="2600" dirty="0"/>
              <a:t> </a:t>
            </a:r>
            <a:r>
              <a:rPr lang="vi-VN" sz="2600" dirty="0"/>
              <a:t>đã tốt </a:t>
            </a:r>
            <a:r>
              <a:rPr lang="vi-VN" sz="2600" dirty="0" smtClean="0"/>
              <a:t>nghiệp</a:t>
            </a:r>
            <a:r>
              <a:rPr lang="en-US" sz="2600" dirty="0" smtClean="0"/>
              <a:t>;</a:t>
            </a:r>
          </a:p>
          <a:p>
            <a:pPr marL="0" lvl="0" indent="0" algn="just">
              <a:buNone/>
            </a:pPr>
            <a:r>
              <a:rPr lang="en-US" sz="2600" dirty="0" smtClean="0"/>
              <a:t>- </a:t>
            </a:r>
            <a:r>
              <a:rPr lang="en-US" sz="2600" dirty="0" err="1" smtClean="0"/>
              <a:t>Thực</a:t>
            </a:r>
            <a:r>
              <a:rPr lang="en-US" sz="2600" dirty="0" smtClean="0"/>
              <a:t> </a:t>
            </a:r>
            <a:r>
              <a:rPr lang="en-US" sz="2600" dirty="0" err="1" smtClean="0"/>
              <a:t>hiện</a:t>
            </a:r>
            <a:r>
              <a:rPr lang="vi-VN" sz="2600" dirty="0"/>
              <a:t> phiếu khảo sát tham khảo </a:t>
            </a:r>
            <a:r>
              <a:rPr lang="vi-VN" sz="2600" dirty="0" smtClean="0"/>
              <a:t>của </a:t>
            </a:r>
            <a:r>
              <a:rPr lang="vi-VN" sz="2600" dirty="0"/>
              <a:t>các doanh nghiệp </a:t>
            </a:r>
            <a:r>
              <a:rPr lang="en-US" sz="2600" dirty="0" err="1"/>
              <a:t>để</a:t>
            </a:r>
            <a:r>
              <a:rPr lang="en-US" sz="2600" dirty="0"/>
              <a:t> </a:t>
            </a:r>
            <a:r>
              <a:rPr lang="en-US" sz="2600" dirty="0" err="1"/>
              <a:t>đảm</a:t>
            </a:r>
            <a:r>
              <a:rPr lang="en-US" sz="2600" dirty="0"/>
              <a:t> </a:t>
            </a:r>
            <a:r>
              <a:rPr lang="en-US" sz="2600" dirty="0" err="1"/>
              <a:t>bảo</a:t>
            </a:r>
            <a:r>
              <a:rPr lang="en-US" sz="2600" dirty="0"/>
              <a:t> </a:t>
            </a:r>
            <a:r>
              <a:rPr lang="en-US" sz="2600" dirty="0" err="1"/>
              <a:t>các</a:t>
            </a:r>
            <a:r>
              <a:rPr lang="en-US" sz="2600" dirty="0"/>
              <a:t> </a:t>
            </a:r>
            <a:r>
              <a:rPr lang="en-US" sz="2600" dirty="0" err="1"/>
              <a:t>chương</a:t>
            </a:r>
            <a:r>
              <a:rPr lang="en-US" sz="2600" dirty="0"/>
              <a:t> </a:t>
            </a:r>
            <a:r>
              <a:rPr lang="en-US" sz="2600" dirty="0" err="1"/>
              <a:t>trình</a:t>
            </a:r>
            <a:r>
              <a:rPr lang="en-US" sz="2600" dirty="0"/>
              <a:t> </a:t>
            </a:r>
            <a:r>
              <a:rPr lang="en-US" sz="2600" dirty="0" err="1"/>
              <a:t>đào</a:t>
            </a:r>
            <a:r>
              <a:rPr lang="en-US" sz="2600" dirty="0"/>
              <a:t> </a:t>
            </a:r>
            <a:r>
              <a:rPr lang="en-US" sz="2600" dirty="0" err="1"/>
              <a:t>tạo</a:t>
            </a:r>
            <a:r>
              <a:rPr lang="en-US" sz="2600" dirty="0"/>
              <a:t> </a:t>
            </a:r>
            <a:r>
              <a:rPr lang="en-US" sz="2600" dirty="0" err="1"/>
              <a:t>đáp</a:t>
            </a:r>
            <a:r>
              <a:rPr lang="en-US" sz="2600" dirty="0"/>
              <a:t> </a:t>
            </a:r>
            <a:r>
              <a:rPr lang="en-US" sz="2600" dirty="0" err="1"/>
              <a:t>ứng</a:t>
            </a:r>
            <a:r>
              <a:rPr lang="en-US" sz="2600" dirty="0"/>
              <a:t> </a:t>
            </a:r>
            <a:r>
              <a:rPr lang="en-US" sz="2600" dirty="0" err="1"/>
              <a:t>được</a:t>
            </a:r>
            <a:r>
              <a:rPr lang="en-US" sz="2600" dirty="0"/>
              <a:t> </a:t>
            </a:r>
            <a:r>
              <a:rPr lang="en-US" sz="2600" dirty="0" err="1"/>
              <a:t>các</a:t>
            </a:r>
            <a:r>
              <a:rPr lang="en-US" sz="2600" dirty="0"/>
              <a:t> </a:t>
            </a:r>
            <a:r>
              <a:rPr lang="en-US" sz="2600" dirty="0" err="1"/>
              <a:t>yêu</a:t>
            </a:r>
            <a:r>
              <a:rPr lang="en-US" sz="2600" dirty="0"/>
              <a:t> </a:t>
            </a:r>
            <a:r>
              <a:rPr lang="en-US" sz="2600" dirty="0" err="1"/>
              <a:t>cầu</a:t>
            </a:r>
            <a:r>
              <a:rPr lang="en-US" sz="2600" dirty="0"/>
              <a:t> </a:t>
            </a:r>
            <a:r>
              <a:rPr lang="en-US" sz="2600" dirty="0" err="1"/>
              <a:t>thực</a:t>
            </a:r>
            <a:r>
              <a:rPr lang="en-US" sz="2600" dirty="0"/>
              <a:t> </a:t>
            </a:r>
            <a:r>
              <a:rPr lang="en-US" sz="2600" dirty="0" err="1"/>
              <a:t>tế</a:t>
            </a:r>
            <a:r>
              <a:rPr lang="en-US" sz="2600" dirty="0"/>
              <a:t> </a:t>
            </a:r>
            <a:r>
              <a:rPr lang="en-US" sz="2600" dirty="0" err="1"/>
              <a:t>sản</a:t>
            </a:r>
            <a:r>
              <a:rPr lang="en-US" sz="2600" dirty="0"/>
              <a:t> </a:t>
            </a:r>
            <a:r>
              <a:rPr lang="en-US" sz="2600" dirty="0" err="1"/>
              <a:t>xuất</a:t>
            </a:r>
            <a:r>
              <a:rPr lang="en-US" sz="2600" dirty="0"/>
              <a:t>, </a:t>
            </a:r>
            <a:r>
              <a:rPr lang="en-US" sz="2600" dirty="0" err="1"/>
              <a:t>kinh</a:t>
            </a:r>
            <a:r>
              <a:rPr lang="en-US" sz="2600" dirty="0"/>
              <a:t> </a:t>
            </a:r>
            <a:r>
              <a:rPr lang="en-US" sz="2600" dirty="0" err="1"/>
              <a:t>doanh</a:t>
            </a:r>
            <a:r>
              <a:rPr lang="en-US" sz="2600" dirty="0"/>
              <a:t> </a:t>
            </a:r>
            <a:r>
              <a:rPr lang="en-US" sz="2600" dirty="0" err="1"/>
              <a:t>của</a:t>
            </a:r>
            <a:r>
              <a:rPr lang="en-US" sz="2600" dirty="0"/>
              <a:t> </a:t>
            </a:r>
            <a:r>
              <a:rPr lang="en-US" sz="2600" dirty="0" err="1"/>
              <a:t>doanh</a:t>
            </a:r>
            <a:r>
              <a:rPr lang="en-US" sz="2600" dirty="0"/>
              <a:t> </a:t>
            </a:r>
            <a:r>
              <a:rPr lang="en-US" sz="2600" dirty="0" err="1" smtClean="0"/>
              <a:t>nghiệp</a:t>
            </a:r>
            <a:r>
              <a:rPr lang="en-US" sz="2600" dirty="0" smtClean="0"/>
              <a:t>;</a:t>
            </a:r>
          </a:p>
          <a:p>
            <a:pPr marL="0" lvl="0" indent="0" algn="just">
              <a:buNone/>
            </a:pPr>
            <a:r>
              <a:rPr lang="en-US" sz="2600" dirty="0" smtClean="0"/>
              <a:t>- </a:t>
            </a:r>
            <a:r>
              <a:rPr lang="pt-BR" sz="2600" dirty="0" smtClean="0"/>
              <a:t>Quản lý</a:t>
            </a:r>
            <a:r>
              <a:rPr lang="pt-BR" sz="2600" dirty="0"/>
              <a:t>, cấp phát các loại văn bằng, chứng chỉ đúng theo quy định hiện </a:t>
            </a:r>
            <a:r>
              <a:rPr lang="pt-BR" sz="2600" dirty="0" smtClean="0"/>
              <a:t>hành.</a:t>
            </a:r>
            <a:endParaRPr lang="en-US" sz="2600" dirty="0"/>
          </a:p>
        </p:txBody>
      </p:sp>
      <p:sp>
        <p:nvSpPr>
          <p:cNvPr id="10" name="Text Placeholder 2"/>
          <p:cNvSpPr>
            <a:spLocks noGrp="1"/>
          </p:cNvSpPr>
          <p:nvPr>
            <p:ph type="body" sz="quarter" idx="14"/>
          </p:nvPr>
        </p:nvSpPr>
        <p:spPr/>
        <p:txBody>
          <a:bodyPr/>
          <a:lstStyle/>
          <a:p>
            <a:pPr algn="l"/>
            <a:r>
              <a:rPr lang="en-US" sz="1800" smtClean="0"/>
              <a:t>2. NÂNG CAO CHẤT LƯỢNG VÀ HIỆU QUẢ GIÁO DỤC VÀ ĐÀO TẠO</a:t>
            </a:r>
            <a:endParaRPr lang="vi-VN" sz="2000">
              <a:effectLst/>
            </a:endParaRPr>
          </a:p>
        </p:txBody>
      </p:sp>
    </p:spTree>
    <p:extLst>
      <p:ext uri="{BB962C8B-B14F-4D97-AF65-F5344CB8AC3E}">
        <p14:creationId xmlns:p14="http://schemas.microsoft.com/office/powerpoint/2010/main" val="2421217874"/>
      </p:ext>
    </p:extLst>
  </p:cSld>
  <p:clrMapOvr>
    <a:masterClrMapping/>
  </p:clrMapOvr>
  <p:transition spd="slow" advClick="0">
    <p:push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2.2. Công tác </a:t>
            </a:r>
            <a:r>
              <a:rPr lang="vi-VN"/>
              <a:t>khảo</a:t>
            </a:r>
            <a:r>
              <a:rPr lang="en-US"/>
              <a:t> thí và đảm bảo chất lượng:</a:t>
            </a:r>
          </a:p>
        </p:txBody>
      </p:sp>
      <p:sp>
        <p:nvSpPr>
          <p:cNvPr id="9" name="Text Placeholder 2"/>
          <p:cNvSpPr>
            <a:spLocks noGrp="1"/>
          </p:cNvSpPr>
          <p:nvPr>
            <p:ph type="body" sz="quarter" idx="13"/>
          </p:nvPr>
        </p:nvSpPr>
        <p:spPr>
          <a:xfrm>
            <a:off x="457200" y="1584326"/>
            <a:ext cx="8153400" cy="4587874"/>
          </a:xfrm>
        </p:spPr>
        <p:txBody>
          <a:bodyPr/>
          <a:lstStyle/>
          <a:p>
            <a:pPr marL="0" indent="0" algn="just">
              <a:buNone/>
            </a:pPr>
            <a:r>
              <a:rPr lang="en-US" sz="2400" dirty="0" smtClean="0"/>
              <a:t>- </a:t>
            </a:r>
            <a:r>
              <a:rPr lang="en-US" sz="2500" dirty="0" err="1" smtClean="0"/>
              <a:t>Tổ</a:t>
            </a:r>
            <a:r>
              <a:rPr lang="en-US" sz="2500" dirty="0" smtClean="0"/>
              <a:t> </a:t>
            </a:r>
            <a:r>
              <a:rPr lang="en-US" sz="2500" dirty="0" err="1" smtClean="0"/>
              <a:t>chức</a:t>
            </a:r>
            <a:r>
              <a:rPr lang="en-US" sz="2500" dirty="0" smtClean="0"/>
              <a:t> </a:t>
            </a:r>
            <a:r>
              <a:rPr lang="en-US" sz="2500" dirty="0" err="1" smtClean="0"/>
              <a:t>triển</a:t>
            </a:r>
            <a:r>
              <a:rPr lang="en-US" sz="2500" dirty="0" smtClean="0"/>
              <a:t> </a:t>
            </a:r>
            <a:r>
              <a:rPr lang="en-US" sz="2500" dirty="0" err="1" smtClean="0"/>
              <a:t>khai</a:t>
            </a:r>
            <a:r>
              <a:rPr lang="en-US" sz="2500" dirty="0" smtClean="0"/>
              <a:t> </a:t>
            </a:r>
            <a:r>
              <a:rPr lang="en-US" sz="2500" dirty="0" err="1" smtClean="0"/>
              <a:t>ứng</a:t>
            </a:r>
            <a:r>
              <a:rPr lang="en-US" sz="2500" dirty="0" smtClean="0"/>
              <a:t> </a:t>
            </a:r>
            <a:r>
              <a:rPr lang="en-US" sz="2500" dirty="0" err="1" smtClean="0"/>
              <a:t>dụng</a:t>
            </a:r>
            <a:r>
              <a:rPr lang="en-US" sz="2500" dirty="0" smtClean="0"/>
              <a:t> </a:t>
            </a:r>
            <a:r>
              <a:rPr lang="en-US" sz="2500" dirty="0" err="1" smtClean="0"/>
              <a:t>phần</a:t>
            </a:r>
            <a:r>
              <a:rPr lang="en-US" sz="2500" dirty="0" smtClean="0"/>
              <a:t> </a:t>
            </a:r>
            <a:r>
              <a:rPr lang="en-US" sz="2500" dirty="0" err="1" smtClean="0"/>
              <a:t>mềm</a:t>
            </a:r>
            <a:r>
              <a:rPr lang="en-US" sz="2500" dirty="0" smtClean="0"/>
              <a:t> </a:t>
            </a:r>
            <a:r>
              <a:rPr lang="en-US" sz="2500" dirty="0" err="1" smtClean="0"/>
              <a:t>hệ</a:t>
            </a:r>
            <a:r>
              <a:rPr lang="en-US" sz="2500" dirty="0" smtClean="0"/>
              <a:t> </a:t>
            </a:r>
            <a:r>
              <a:rPr lang="en-US" sz="2500" dirty="0" err="1" smtClean="0"/>
              <a:t>thống</a:t>
            </a:r>
            <a:r>
              <a:rPr lang="en-US" sz="2500" dirty="0" smtClean="0"/>
              <a:t> </a:t>
            </a:r>
            <a:r>
              <a:rPr lang="en-US" sz="2500" dirty="0" err="1" smtClean="0"/>
              <a:t>quản</a:t>
            </a:r>
            <a:r>
              <a:rPr lang="en-US" sz="2500" dirty="0" smtClean="0"/>
              <a:t> </a:t>
            </a:r>
            <a:r>
              <a:rPr lang="en-US" sz="2500" dirty="0" err="1" smtClean="0"/>
              <a:t>lý</a:t>
            </a:r>
            <a:r>
              <a:rPr lang="en-US" sz="2500" dirty="0" smtClean="0"/>
              <a:t> </a:t>
            </a:r>
            <a:r>
              <a:rPr lang="en-US" sz="2500" dirty="0" err="1" smtClean="0"/>
              <a:t>đào</a:t>
            </a:r>
            <a:r>
              <a:rPr lang="en-US" sz="2500" dirty="0" smtClean="0"/>
              <a:t> </a:t>
            </a:r>
            <a:r>
              <a:rPr lang="en-US" sz="2500" dirty="0" err="1" smtClean="0"/>
              <a:t>tạo</a:t>
            </a:r>
            <a:r>
              <a:rPr lang="en-US" sz="2500" dirty="0" smtClean="0"/>
              <a:t> PMT-EMS </a:t>
            </a:r>
            <a:r>
              <a:rPr lang="en-US" sz="2500" dirty="0" err="1" smtClean="0"/>
              <a:t>trong</a:t>
            </a:r>
            <a:r>
              <a:rPr lang="en-US" sz="2500" dirty="0" smtClean="0"/>
              <a:t> </a:t>
            </a:r>
            <a:r>
              <a:rPr lang="en-US" sz="2500" dirty="0" err="1" smtClean="0"/>
              <a:t>việc</a:t>
            </a:r>
            <a:r>
              <a:rPr lang="en-US" sz="2500" dirty="0" smtClean="0"/>
              <a:t> </a:t>
            </a:r>
            <a:r>
              <a:rPr lang="en-US" sz="2500" dirty="0" err="1" smtClean="0"/>
              <a:t>xây</a:t>
            </a:r>
            <a:r>
              <a:rPr lang="en-US" sz="2500" dirty="0" smtClean="0"/>
              <a:t> </a:t>
            </a:r>
            <a:r>
              <a:rPr lang="en-US" sz="2500" dirty="0" err="1" smtClean="0"/>
              <a:t>dựng</a:t>
            </a:r>
            <a:r>
              <a:rPr lang="en-US" sz="2500" dirty="0" smtClean="0"/>
              <a:t> </a:t>
            </a:r>
            <a:r>
              <a:rPr lang="en-US" sz="2500" dirty="0" err="1" smtClean="0"/>
              <a:t>lịch</a:t>
            </a:r>
            <a:r>
              <a:rPr lang="en-US" sz="2500" dirty="0" smtClean="0"/>
              <a:t> </a:t>
            </a:r>
            <a:r>
              <a:rPr lang="en-US" sz="2500" dirty="0" err="1" smtClean="0"/>
              <a:t>thi</a:t>
            </a:r>
            <a:r>
              <a:rPr lang="en-US" sz="2500" dirty="0" smtClean="0"/>
              <a:t>, </a:t>
            </a:r>
            <a:r>
              <a:rPr lang="en-US" sz="2500" dirty="0" err="1" smtClean="0"/>
              <a:t>danh</a:t>
            </a:r>
            <a:r>
              <a:rPr lang="en-US" sz="2500" dirty="0" smtClean="0"/>
              <a:t> </a:t>
            </a:r>
            <a:r>
              <a:rPr lang="en-US" sz="2500" dirty="0" err="1" smtClean="0"/>
              <a:t>sách</a:t>
            </a:r>
            <a:r>
              <a:rPr lang="en-US" sz="2500" dirty="0" smtClean="0"/>
              <a:t> </a:t>
            </a:r>
            <a:r>
              <a:rPr lang="en-US" sz="2500" dirty="0" err="1" smtClean="0"/>
              <a:t>thi</a:t>
            </a:r>
            <a:r>
              <a:rPr lang="en-US" sz="2500" dirty="0" smtClean="0"/>
              <a:t> </a:t>
            </a:r>
            <a:r>
              <a:rPr lang="en-US" sz="2500" dirty="0" err="1" smtClean="0"/>
              <a:t>và</a:t>
            </a:r>
            <a:r>
              <a:rPr lang="en-US" sz="2500" dirty="0" smtClean="0"/>
              <a:t> </a:t>
            </a:r>
            <a:r>
              <a:rPr lang="en-US" sz="2500" dirty="0" err="1" smtClean="0"/>
              <a:t>thông</a:t>
            </a:r>
            <a:r>
              <a:rPr lang="en-US" sz="2500" dirty="0" smtClean="0"/>
              <a:t> </a:t>
            </a:r>
            <a:r>
              <a:rPr lang="en-US" sz="2500" dirty="0" err="1" smtClean="0"/>
              <a:t>báo</a:t>
            </a:r>
            <a:r>
              <a:rPr lang="en-US" sz="2500" dirty="0" smtClean="0"/>
              <a:t> </a:t>
            </a:r>
            <a:r>
              <a:rPr lang="en-US" sz="2500" dirty="0" err="1" smtClean="0"/>
              <a:t>trên</a:t>
            </a:r>
            <a:r>
              <a:rPr lang="en-US" sz="2500" dirty="0" smtClean="0"/>
              <a:t> </a:t>
            </a:r>
            <a:r>
              <a:rPr lang="en-US" sz="2500" dirty="0" err="1" smtClean="0"/>
              <a:t>trang</a:t>
            </a:r>
            <a:r>
              <a:rPr lang="en-US" sz="2500" dirty="0" smtClean="0"/>
              <a:t> </a:t>
            </a:r>
            <a:r>
              <a:rPr lang="en-US" sz="2500" dirty="0" err="1" smtClean="0"/>
              <a:t>điện</a:t>
            </a:r>
            <a:r>
              <a:rPr lang="en-US" sz="2500" dirty="0" smtClean="0"/>
              <a:t> </a:t>
            </a:r>
            <a:r>
              <a:rPr lang="en-US" sz="2500" dirty="0" err="1" smtClean="0"/>
              <a:t>tử</a:t>
            </a:r>
            <a:r>
              <a:rPr lang="en-US" sz="2500" dirty="0" smtClean="0"/>
              <a:t> </a:t>
            </a:r>
            <a:r>
              <a:rPr lang="en-US" sz="2500" dirty="0" err="1" smtClean="0"/>
              <a:t>của</a:t>
            </a:r>
            <a:r>
              <a:rPr lang="en-US" sz="2500" dirty="0" smtClean="0"/>
              <a:t> </a:t>
            </a:r>
            <a:r>
              <a:rPr lang="en-US" sz="2500" dirty="0" err="1" smtClean="0"/>
              <a:t>trường</a:t>
            </a:r>
            <a:r>
              <a:rPr lang="en-US" sz="2500" dirty="0" smtClean="0"/>
              <a:t>, </a:t>
            </a:r>
            <a:r>
              <a:rPr lang="en-US" sz="2500" dirty="0" err="1" smtClean="0"/>
              <a:t>trang</a:t>
            </a:r>
            <a:r>
              <a:rPr lang="en-US" sz="2500" dirty="0" smtClean="0"/>
              <a:t> </a:t>
            </a:r>
            <a:r>
              <a:rPr lang="en-US" sz="2500" dirty="0" err="1" smtClean="0"/>
              <a:t>cá</a:t>
            </a:r>
            <a:r>
              <a:rPr lang="en-US" sz="2500" dirty="0" smtClean="0"/>
              <a:t> </a:t>
            </a:r>
            <a:r>
              <a:rPr lang="en-US" sz="2500" dirty="0" err="1" smtClean="0"/>
              <a:t>nhân</a:t>
            </a:r>
            <a:r>
              <a:rPr lang="en-US" sz="2500" dirty="0" smtClean="0"/>
              <a:t> </a:t>
            </a:r>
            <a:r>
              <a:rPr lang="en-US" sz="2500" dirty="0" err="1" smtClean="0"/>
              <a:t>của</a:t>
            </a:r>
            <a:r>
              <a:rPr lang="en-US" sz="2500" dirty="0" smtClean="0"/>
              <a:t> HSSV;</a:t>
            </a:r>
          </a:p>
          <a:p>
            <a:pPr marL="0" indent="0" algn="just">
              <a:buNone/>
            </a:pPr>
            <a:r>
              <a:rPr lang="en-US" sz="2500" dirty="0" smtClean="0"/>
              <a:t>- </a:t>
            </a:r>
            <a:r>
              <a:rPr lang="en-US" sz="2500" dirty="0" err="1" smtClean="0"/>
              <a:t>Xây</a:t>
            </a:r>
            <a:r>
              <a:rPr lang="en-US" sz="2500" dirty="0" smtClean="0"/>
              <a:t> </a:t>
            </a:r>
            <a:r>
              <a:rPr lang="en-US" sz="2500" dirty="0" err="1" smtClean="0"/>
              <a:t>dựng</a:t>
            </a:r>
            <a:r>
              <a:rPr lang="en-US" sz="2500" dirty="0" smtClean="0"/>
              <a:t>, </a:t>
            </a:r>
            <a:r>
              <a:rPr lang="en-US" sz="2500" dirty="0" err="1" smtClean="0"/>
              <a:t>bổ</a:t>
            </a:r>
            <a:r>
              <a:rPr lang="en-US" sz="2500" dirty="0" smtClean="0"/>
              <a:t> sung </a:t>
            </a:r>
            <a:r>
              <a:rPr lang="en-US" sz="2500" dirty="0" err="1" smtClean="0"/>
              <a:t>cập</a:t>
            </a:r>
            <a:r>
              <a:rPr lang="en-US" sz="2500" dirty="0" smtClean="0"/>
              <a:t> </a:t>
            </a:r>
            <a:r>
              <a:rPr lang="en-US" sz="2500" dirty="0" err="1" smtClean="0"/>
              <a:t>nhật</a:t>
            </a:r>
            <a:r>
              <a:rPr lang="en-US" sz="2500" dirty="0" smtClean="0"/>
              <a:t> </a:t>
            </a:r>
            <a:r>
              <a:rPr lang="en-US" sz="2500" dirty="0" err="1" smtClean="0"/>
              <a:t>ngân</a:t>
            </a:r>
            <a:r>
              <a:rPr lang="en-US" sz="2500" dirty="0" smtClean="0"/>
              <a:t> </a:t>
            </a:r>
            <a:r>
              <a:rPr lang="en-US" sz="2500" dirty="0" err="1" smtClean="0"/>
              <a:t>hàng</a:t>
            </a:r>
            <a:r>
              <a:rPr lang="en-US" sz="2500" dirty="0" smtClean="0"/>
              <a:t> </a:t>
            </a:r>
            <a:r>
              <a:rPr lang="en-US" sz="2500" dirty="0" err="1" smtClean="0"/>
              <a:t>câu</a:t>
            </a:r>
            <a:r>
              <a:rPr lang="en-US" sz="2500" dirty="0" smtClean="0"/>
              <a:t> </a:t>
            </a:r>
            <a:r>
              <a:rPr lang="en-US" sz="2500" dirty="0" err="1" smtClean="0"/>
              <a:t>hỏi</a:t>
            </a:r>
            <a:r>
              <a:rPr lang="en-US" sz="2500" dirty="0" smtClean="0"/>
              <a:t> </a:t>
            </a:r>
            <a:r>
              <a:rPr lang="en-US" sz="2500" dirty="0" err="1" smtClean="0"/>
              <a:t>thi</a:t>
            </a:r>
            <a:r>
              <a:rPr lang="en-US" sz="2500" dirty="0" smtClean="0"/>
              <a:t> </a:t>
            </a:r>
            <a:r>
              <a:rPr lang="en-US" sz="2500" dirty="0" err="1" smtClean="0"/>
              <a:t>phục</a:t>
            </a:r>
            <a:r>
              <a:rPr lang="en-US" sz="2500" dirty="0" smtClean="0"/>
              <a:t> </a:t>
            </a:r>
            <a:r>
              <a:rPr lang="en-US" sz="2500" dirty="0" err="1" smtClean="0"/>
              <a:t>vụ</a:t>
            </a:r>
            <a:r>
              <a:rPr lang="en-US" sz="2500" dirty="0" smtClean="0"/>
              <a:t> </a:t>
            </a:r>
            <a:r>
              <a:rPr lang="en-US" sz="2500" dirty="0" err="1" smtClean="0"/>
              <a:t>thi</a:t>
            </a:r>
            <a:r>
              <a:rPr lang="en-US" sz="2500" dirty="0" smtClean="0"/>
              <a:t> </a:t>
            </a:r>
            <a:r>
              <a:rPr lang="en-US" sz="2500" dirty="0" err="1" smtClean="0"/>
              <a:t>kết</a:t>
            </a:r>
            <a:r>
              <a:rPr lang="en-US" sz="2500" dirty="0" smtClean="0"/>
              <a:t> </a:t>
            </a:r>
            <a:r>
              <a:rPr lang="en-US" sz="2500" dirty="0" err="1" smtClean="0"/>
              <a:t>thúc</a:t>
            </a:r>
            <a:r>
              <a:rPr lang="en-US" sz="2500" dirty="0" smtClean="0"/>
              <a:t> </a:t>
            </a:r>
            <a:r>
              <a:rPr lang="en-US" sz="2500" dirty="0" err="1" smtClean="0"/>
              <a:t>học</a:t>
            </a:r>
            <a:r>
              <a:rPr lang="en-US" sz="2500" dirty="0" smtClean="0"/>
              <a:t> </a:t>
            </a:r>
            <a:r>
              <a:rPr lang="en-US" sz="2500" dirty="0" err="1" smtClean="0"/>
              <a:t>phần</a:t>
            </a:r>
            <a:r>
              <a:rPr lang="en-US" sz="2500" dirty="0" smtClean="0"/>
              <a:t> (</a:t>
            </a:r>
            <a:r>
              <a:rPr lang="en-US" sz="2500" dirty="0" err="1" smtClean="0"/>
              <a:t>môn</a:t>
            </a:r>
            <a:r>
              <a:rPr lang="en-US" sz="2500" dirty="0" smtClean="0"/>
              <a:t> </a:t>
            </a:r>
            <a:r>
              <a:rPr lang="en-US" sz="2500" dirty="0" err="1" smtClean="0"/>
              <a:t>học</a:t>
            </a:r>
            <a:r>
              <a:rPr lang="en-US" sz="2500" dirty="0" smtClean="0"/>
              <a:t>);</a:t>
            </a:r>
          </a:p>
          <a:p>
            <a:pPr marL="0" indent="0" algn="just">
              <a:buNone/>
            </a:pPr>
            <a:r>
              <a:rPr lang="en-US" sz="2500" dirty="0" smtClean="0"/>
              <a:t>- </a:t>
            </a:r>
            <a:r>
              <a:rPr lang="en-US" sz="2500" dirty="0" err="1" smtClean="0"/>
              <a:t>Tăng</a:t>
            </a:r>
            <a:r>
              <a:rPr lang="en-US" sz="2500" dirty="0" smtClean="0"/>
              <a:t> </a:t>
            </a:r>
            <a:r>
              <a:rPr lang="en-US" sz="2500" dirty="0" err="1" smtClean="0"/>
              <a:t>cường</a:t>
            </a:r>
            <a:r>
              <a:rPr lang="en-US" sz="2500" dirty="0" smtClean="0"/>
              <a:t> </a:t>
            </a:r>
            <a:r>
              <a:rPr lang="en-US" sz="2500" dirty="0" err="1" smtClean="0"/>
              <a:t>kiểm</a:t>
            </a:r>
            <a:r>
              <a:rPr lang="en-US" sz="2500" dirty="0" smtClean="0"/>
              <a:t> </a:t>
            </a:r>
            <a:r>
              <a:rPr lang="en-US" sz="2500" dirty="0" err="1" smtClean="0"/>
              <a:t>tra</a:t>
            </a:r>
            <a:r>
              <a:rPr lang="en-US" sz="2500" dirty="0" smtClean="0"/>
              <a:t>, </a:t>
            </a:r>
            <a:r>
              <a:rPr lang="en-US" sz="2500" dirty="0" err="1" smtClean="0"/>
              <a:t>giám</a:t>
            </a:r>
            <a:r>
              <a:rPr lang="en-US" sz="2500" dirty="0" smtClean="0"/>
              <a:t> </a:t>
            </a:r>
            <a:r>
              <a:rPr lang="en-US" sz="2500" dirty="0" err="1" smtClean="0"/>
              <a:t>sát</a:t>
            </a:r>
            <a:r>
              <a:rPr lang="en-US" sz="2500" dirty="0" smtClean="0"/>
              <a:t> </a:t>
            </a:r>
            <a:r>
              <a:rPr lang="en-US" sz="2500" dirty="0" err="1" smtClean="0"/>
              <a:t>các</a:t>
            </a:r>
            <a:r>
              <a:rPr lang="en-US" sz="2500" dirty="0" smtClean="0"/>
              <a:t> </a:t>
            </a:r>
            <a:r>
              <a:rPr lang="en-US" sz="2500" dirty="0" err="1" smtClean="0"/>
              <a:t>hoạt</a:t>
            </a:r>
            <a:r>
              <a:rPr lang="en-US" sz="2500" dirty="0" smtClean="0"/>
              <a:t> </a:t>
            </a:r>
            <a:r>
              <a:rPr lang="en-US" sz="2500" dirty="0" err="1" smtClean="0"/>
              <a:t>động</a:t>
            </a:r>
            <a:r>
              <a:rPr lang="en-US" sz="2500" dirty="0" smtClean="0"/>
              <a:t> </a:t>
            </a:r>
            <a:r>
              <a:rPr lang="en-US" sz="2500" dirty="0" err="1" smtClean="0"/>
              <a:t>đảm</a:t>
            </a:r>
            <a:r>
              <a:rPr lang="en-US" sz="2500" dirty="0" smtClean="0"/>
              <a:t> </a:t>
            </a:r>
            <a:r>
              <a:rPr lang="en-US" sz="2500" dirty="0" err="1" smtClean="0"/>
              <a:t>bảo</a:t>
            </a:r>
            <a:r>
              <a:rPr lang="en-US" sz="2500" dirty="0" smtClean="0"/>
              <a:t> </a:t>
            </a:r>
            <a:r>
              <a:rPr lang="en-US" sz="2500" dirty="0" err="1" smtClean="0"/>
              <a:t>chất</a:t>
            </a:r>
            <a:r>
              <a:rPr lang="en-US" sz="2500" dirty="0" smtClean="0"/>
              <a:t> </a:t>
            </a:r>
            <a:r>
              <a:rPr lang="en-US" sz="2500" dirty="0" err="1" smtClean="0"/>
              <a:t>lượng</a:t>
            </a:r>
            <a:r>
              <a:rPr lang="en-US" sz="2500" dirty="0" smtClean="0"/>
              <a:t> </a:t>
            </a:r>
            <a:r>
              <a:rPr lang="en-US" sz="2500" dirty="0" err="1" smtClean="0"/>
              <a:t>giáo</a:t>
            </a:r>
            <a:r>
              <a:rPr lang="en-US" sz="2500" dirty="0" smtClean="0"/>
              <a:t> </a:t>
            </a:r>
            <a:r>
              <a:rPr lang="en-US" sz="2500" dirty="0" err="1" smtClean="0"/>
              <a:t>dục</a:t>
            </a:r>
            <a:r>
              <a:rPr lang="en-US" sz="2500" dirty="0" smtClean="0"/>
              <a:t> </a:t>
            </a:r>
            <a:r>
              <a:rPr lang="en-US" sz="2500" dirty="0" err="1" smtClean="0"/>
              <a:t>nghề</a:t>
            </a:r>
            <a:r>
              <a:rPr lang="en-US" sz="2500" dirty="0" smtClean="0"/>
              <a:t> </a:t>
            </a:r>
            <a:r>
              <a:rPr lang="en-US" sz="2500" dirty="0" err="1" smtClean="0"/>
              <a:t>nghiệp</a:t>
            </a:r>
            <a:r>
              <a:rPr lang="en-US" sz="2500" dirty="0" smtClean="0"/>
              <a:t>; </a:t>
            </a:r>
          </a:p>
          <a:p>
            <a:pPr marL="0" indent="0" algn="just">
              <a:buNone/>
            </a:pPr>
            <a:r>
              <a:rPr lang="en-US" sz="2500" dirty="0" smtClean="0"/>
              <a:t>- </a:t>
            </a:r>
            <a:r>
              <a:rPr lang="en-US" sz="2400" dirty="0" err="1">
                <a:solidFill>
                  <a:prstClr val="black"/>
                </a:solidFill>
              </a:rPr>
              <a:t>Rà</a:t>
            </a:r>
            <a:r>
              <a:rPr lang="en-US" sz="2400" dirty="0">
                <a:solidFill>
                  <a:prstClr val="black"/>
                </a:solidFill>
              </a:rPr>
              <a:t> </a:t>
            </a:r>
            <a:r>
              <a:rPr lang="en-US" sz="2400" dirty="0" err="1">
                <a:solidFill>
                  <a:prstClr val="black"/>
                </a:solidFill>
              </a:rPr>
              <a:t>soát</a:t>
            </a:r>
            <a:r>
              <a:rPr lang="en-US" sz="2400" dirty="0">
                <a:solidFill>
                  <a:prstClr val="black"/>
                </a:solidFill>
              </a:rPr>
              <a:t> </a:t>
            </a:r>
            <a:r>
              <a:rPr lang="en-US" sz="2400" dirty="0" err="1">
                <a:solidFill>
                  <a:prstClr val="black"/>
                </a:solidFill>
              </a:rPr>
              <a:t>chuẩn</a:t>
            </a:r>
            <a:r>
              <a:rPr lang="en-US" sz="2400" dirty="0">
                <a:solidFill>
                  <a:prstClr val="black"/>
                </a:solidFill>
              </a:rPr>
              <a:t> </a:t>
            </a:r>
            <a:r>
              <a:rPr lang="en-US" sz="2400" dirty="0" err="1">
                <a:solidFill>
                  <a:prstClr val="black"/>
                </a:solidFill>
              </a:rPr>
              <a:t>đầu</a:t>
            </a:r>
            <a:r>
              <a:rPr lang="en-US" sz="2400" dirty="0">
                <a:solidFill>
                  <a:prstClr val="black"/>
                </a:solidFill>
              </a:rPr>
              <a:t> </a:t>
            </a:r>
            <a:r>
              <a:rPr lang="en-US" sz="2400" dirty="0" err="1">
                <a:solidFill>
                  <a:prstClr val="black"/>
                </a:solidFill>
              </a:rPr>
              <a:t>ra</a:t>
            </a:r>
            <a:r>
              <a:rPr lang="en-US" sz="2400" dirty="0">
                <a:solidFill>
                  <a:prstClr val="black"/>
                </a:solidFill>
              </a:rPr>
              <a:t>, </a:t>
            </a:r>
            <a:r>
              <a:rPr lang="en-US" sz="2400" dirty="0" err="1">
                <a:solidFill>
                  <a:prstClr val="black"/>
                </a:solidFill>
              </a:rPr>
              <a:t>chương</a:t>
            </a:r>
            <a:r>
              <a:rPr lang="en-US" sz="2400" dirty="0">
                <a:solidFill>
                  <a:prstClr val="black"/>
                </a:solidFill>
              </a:rPr>
              <a:t> </a:t>
            </a:r>
            <a:r>
              <a:rPr lang="en-US" sz="2400" dirty="0" err="1">
                <a:solidFill>
                  <a:prstClr val="black"/>
                </a:solidFill>
              </a:rPr>
              <a:t>trình</a:t>
            </a:r>
            <a:r>
              <a:rPr lang="en-US" sz="2400" dirty="0">
                <a:solidFill>
                  <a:prstClr val="black"/>
                </a:solidFill>
              </a:rPr>
              <a:t> </a:t>
            </a:r>
            <a:r>
              <a:rPr lang="en-US" sz="2400" dirty="0" err="1">
                <a:solidFill>
                  <a:prstClr val="black"/>
                </a:solidFill>
              </a:rPr>
              <a:t>đào</a:t>
            </a:r>
            <a:r>
              <a:rPr lang="en-US" sz="2400" dirty="0">
                <a:solidFill>
                  <a:prstClr val="black"/>
                </a:solidFill>
              </a:rPr>
              <a:t> </a:t>
            </a:r>
            <a:r>
              <a:rPr lang="en-US" sz="2400" dirty="0" err="1">
                <a:solidFill>
                  <a:prstClr val="black"/>
                </a:solidFill>
              </a:rPr>
              <a:t>tạo</a:t>
            </a:r>
            <a:r>
              <a:rPr lang="en-US" sz="2400" dirty="0">
                <a:solidFill>
                  <a:prstClr val="black"/>
                </a:solidFill>
              </a:rPr>
              <a:t> </a:t>
            </a:r>
            <a:r>
              <a:rPr lang="en-US" sz="2400" dirty="0" err="1">
                <a:solidFill>
                  <a:prstClr val="black"/>
                </a:solidFill>
              </a:rPr>
              <a:t>theo</a:t>
            </a:r>
            <a:r>
              <a:rPr lang="en-US" sz="2400" dirty="0">
                <a:solidFill>
                  <a:prstClr val="black"/>
                </a:solidFill>
              </a:rPr>
              <a:t> </a:t>
            </a:r>
            <a:r>
              <a:rPr lang="en-US" sz="2400" dirty="0" err="1">
                <a:solidFill>
                  <a:prstClr val="black"/>
                </a:solidFill>
              </a:rPr>
              <a:t>quy</a:t>
            </a:r>
            <a:r>
              <a:rPr lang="en-US" sz="2400" dirty="0">
                <a:solidFill>
                  <a:prstClr val="black"/>
                </a:solidFill>
              </a:rPr>
              <a:t> </a:t>
            </a:r>
            <a:r>
              <a:rPr lang="en-US" sz="2400" dirty="0" err="1">
                <a:solidFill>
                  <a:prstClr val="black"/>
                </a:solidFill>
              </a:rPr>
              <a:t>định</a:t>
            </a:r>
            <a:r>
              <a:rPr lang="en-US" sz="2400" dirty="0">
                <a:solidFill>
                  <a:prstClr val="black"/>
                </a:solidFill>
              </a:rPr>
              <a:t> </a:t>
            </a:r>
            <a:r>
              <a:rPr lang="en-US" sz="2400" dirty="0" err="1">
                <a:solidFill>
                  <a:prstClr val="black"/>
                </a:solidFill>
              </a:rPr>
              <a:t>về</a:t>
            </a:r>
            <a:r>
              <a:rPr lang="en-US" sz="2400" dirty="0">
                <a:solidFill>
                  <a:prstClr val="black"/>
                </a:solidFill>
              </a:rPr>
              <a:t> </a:t>
            </a:r>
            <a:r>
              <a:rPr lang="en-US" sz="2400" dirty="0" err="1">
                <a:solidFill>
                  <a:prstClr val="black"/>
                </a:solidFill>
              </a:rPr>
              <a:t>khối</a:t>
            </a:r>
            <a:r>
              <a:rPr lang="en-US" sz="2400" dirty="0">
                <a:solidFill>
                  <a:prstClr val="black"/>
                </a:solidFill>
              </a:rPr>
              <a:t> </a:t>
            </a:r>
            <a:r>
              <a:rPr lang="en-US" sz="2400" dirty="0" err="1">
                <a:solidFill>
                  <a:prstClr val="black"/>
                </a:solidFill>
              </a:rPr>
              <a:t>lượng</a:t>
            </a:r>
            <a:r>
              <a:rPr lang="en-US" sz="2400" dirty="0">
                <a:solidFill>
                  <a:prstClr val="black"/>
                </a:solidFill>
              </a:rPr>
              <a:t> </a:t>
            </a:r>
            <a:r>
              <a:rPr lang="en-US" sz="2400" dirty="0" err="1">
                <a:solidFill>
                  <a:prstClr val="black"/>
                </a:solidFill>
              </a:rPr>
              <a:t>kiến</a:t>
            </a:r>
            <a:r>
              <a:rPr lang="en-US" sz="2400" dirty="0">
                <a:solidFill>
                  <a:prstClr val="black"/>
                </a:solidFill>
              </a:rPr>
              <a:t> </a:t>
            </a:r>
            <a:r>
              <a:rPr lang="en-US" sz="2400" dirty="0" err="1">
                <a:solidFill>
                  <a:prstClr val="black"/>
                </a:solidFill>
              </a:rPr>
              <a:t>thức</a:t>
            </a:r>
            <a:r>
              <a:rPr lang="en-US" sz="2400" dirty="0">
                <a:solidFill>
                  <a:prstClr val="black"/>
                </a:solidFill>
              </a:rPr>
              <a:t> </a:t>
            </a:r>
            <a:r>
              <a:rPr lang="en-US" sz="2400" dirty="0" err="1">
                <a:solidFill>
                  <a:prstClr val="black"/>
                </a:solidFill>
              </a:rPr>
              <a:t>tối</a:t>
            </a:r>
            <a:r>
              <a:rPr lang="en-US" sz="2400" dirty="0">
                <a:solidFill>
                  <a:prstClr val="black"/>
                </a:solidFill>
              </a:rPr>
              <a:t> </a:t>
            </a:r>
            <a:r>
              <a:rPr lang="en-US" sz="2400" dirty="0" err="1">
                <a:solidFill>
                  <a:prstClr val="black"/>
                </a:solidFill>
              </a:rPr>
              <a:t>thiểu</a:t>
            </a:r>
            <a:r>
              <a:rPr lang="en-US" sz="2400" dirty="0">
                <a:solidFill>
                  <a:prstClr val="black"/>
                </a:solidFill>
              </a:rPr>
              <a:t>, </a:t>
            </a:r>
            <a:r>
              <a:rPr lang="en-US" sz="2400" dirty="0" err="1">
                <a:solidFill>
                  <a:prstClr val="black"/>
                </a:solidFill>
              </a:rPr>
              <a:t>yêu</a:t>
            </a:r>
            <a:r>
              <a:rPr lang="en-US" sz="2400" dirty="0">
                <a:solidFill>
                  <a:prstClr val="black"/>
                </a:solidFill>
              </a:rPr>
              <a:t> </a:t>
            </a:r>
            <a:r>
              <a:rPr lang="en-US" sz="2400" dirty="0" err="1">
                <a:solidFill>
                  <a:prstClr val="black"/>
                </a:solidFill>
              </a:rPr>
              <a:t>cầu</a:t>
            </a:r>
            <a:r>
              <a:rPr lang="en-US" sz="2400" dirty="0">
                <a:solidFill>
                  <a:prstClr val="black"/>
                </a:solidFill>
              </a:rPr>
              <a:t> </a:t>
            </a:r>
            <a:r>
              <a:rPr lang="en-US" sz="2400" dirty="0" err="1">
                <a:solidFill>
                  <a:prstClr val="black"/>
                </a:solidFill>
              </a:rPr>
              <a:t>về</a:t>
            </a:r>
            <a:r>
              <a:rPr lang="en-US" sz="2400" dirty="0">
                <a:solidFill>
                  <a:prstClr val="black"/>
                </a:solidFill>
              </a:rPr>
              <a:t> </a:t>
            </a:r>
            <a:r>
              <a:rPr lang="en-US" sz="2400" dirty="0" err="1">
                <a:solidFill>
                  <a:prstClr val="black"/>
                </a:solidFill>
              </a:rPr>
              <a:t>năng</a:t>
            </a:r>
            <a:r>
              <a:rPr lang="en-US" sz="2400" dirty="0">
                <a:solidFill>
                  <a:prstClr val="black"/>
                </a:solidFill>
              </a:rPr>
              <a:t> </a:t>
            </a:r>
            <a:r>
              <a:rPr lang="en-US" sz="2400" dirty="0" err="1">
                <a:solidFill>
                  <a:prstClr val="black"/>
                </a:solidFill>
              </a:rPr>
              <a:t>lực</a:t>
            </a:r>
            <a:r>
              <a:rPr lang="en-US" sz="2400" dirty="0">
                <a:solidFill>
                  <a:prstClr val="black"/>
                </a:solidFill>
              </a:rPr>
              <a:t> </a:t>
            </a:r>
            <a:r>
              <a:rPr lang="en-US" sz="2400" dirty="0" err="1">
                <a:solidFill>
                  <a:prstClr val="black"/>
                </a:solidFill>
              </a:rPr>
              <a:t>mà</a:t>
            </a:r>
            <a:r>
              <a:rPr lang="en-US" sz="2400" dirty="0">
                <a:solidFill>
                  <a:prstClr val="black"/>
                </a:solidFill>
              </a:rPr>
              <a:t> </a:t>
            </a:r>
            <a:r>
              <a:rPr lang="en-US" sz="2400" dirty="0" err="1">
                <a:solidFill>
                  <a:prstClr val="black"/>
                </a:solidFill>
              </a:rPr>
              <a:t>người</a:t>
            </a:r>
            <a:r>
              <a:rPr lang="en-US" sz="2400" dirty="0">
                <a:solidFill>
                  <a:prstClr val="black"/>
                </a:solidFill>
              </a:rPr>
              <a:t> </a:t>
            </a:r>
            <a:r>
              <a:rPr lang="en-US" sz="2400" dirty="0" err="1">
                <a:solidFill>
                  <a:prstClr val="black"/>
                </a:solidFill>
              </a:rPr>
              <a:t>học</a:t>
            </a:r>
            <a:r>
              <a:rPr lang="en-US" sz="2400" dirty="0">
                <a:solidFill>
                  <a:prstClr val="black"/>
                </a:solidFill>
              </a:rPr>
              <a:t> </a:t>
            </a:r>
            <a:r>
              <a:rPr lang="en-US" sz="2400" dirty="0" err="1">
                <a:solidFill>
                  <a:prstClr val="black"/>
                </a:solidFill>
              </a:rPr>
              <a:t>đạt</a:t>
            </a:r>
            <a:r>
              <a:rPr lang="en-US" sz="2400" dirty="0">
                <a:solidFill>
                  <a:prstClr val="black"/>
                </a:solidFill>
              </a:rPr>
              <a:t> </a:t>
            </a:r>
            <a:r>
              <a:rPr lang="en-US" sz="2400" dirty="0" err="1">
                <a:solidFill>
                  <a:prstClr val="black"/>
                </a:solidFill>
              </a:rPr>
              <a:t>được</a:t>
            </a:r>
            <a:r>
              <a:rPr lang="en-US" sz="2400" dirty="0">
                <a:solidFill>
                  <a:prstClr val="black"/>
                </a:solidFill>
              </a:rPr>
              <a:t> </a:t>
            </a:r>
            <a:r>
              <a:rPr lang="en-US" sz="2400" dirty="0" err="1">
                <a:solidFill>
                  <a:prstClr val="black"/>
                </a:solidFill>
              </a:rPr>
              <a:t>sau</a:t>
            </a:r>
            <a:r>
              <a:rPr lang="en-US" sz="2400" dirty="0">
                <a:solidFill>
                  <a:prstClr val="black"/>
                </a:solidFill>
              </a:rPr>
              <a:t> </a:t>
            </a:r>
            <a:r>
              <a:rPr lang="en-US" sz="2400" dirty="0" err="1">
                <a:solidFill>
                  <a:prstClr val="black"/>
                </a:solidFill>
              </a:rPr>
              <a:t>khi</a:t>
            </a:r>
            <a:r>
              <a:rPr lang="en-US" sz="2400" dirty="0">
                <a:solidFill>
                  <a:prstClr val="black"/>
                </a:solidFill>
              </a:rPr>
              <a:t> </a:t>
            </a:r>
            <a:r>
              <a:rPr lang="en-US" sz="2400" dirty="0" err="1">
                <a:solidFill>
                  <a:prstClr val="black"/>
                </a:solidFill>
              </a:rPr>
              <a:t>tốt</a:t>
            </a:r>
            <a:r>
              <a:rPr lang="en-US" sz="2400" dirty="0">
                <a:solidFill>
                  <a:prstClr val="black"/>
                </a:solidFill>
              </a:rPr>
              <a:t> </a:t>
            </a:r>
            <a:r>
              <a:rPr lang="en-US" sz="2400" dirty="0" err="1">
                <a:solidFill>
                  <a:prstClr val="black"/>
                </a:solidFill>
              </a:rPr>
              <a:t>nghiệp</a:t>
            </a:r>
            <a:r>
              <a:rPr lang="en-US" sz="2400" dirty="0" smtClean="0"/>
              <a:t>.</a:t>
            </a:r>
          </a:p>
        </p:txBody>
      </p:sp>
      <p:sp>
        <p:nvSpPr>
          <p:cNvPr id="10" name="Text Placeholder 2"/>
          <p:cNvSpPr>
            <a:spLocks noGrp="1"/>
          </p:cNvSpPr>
          <p:nvPr>
            <p:ph type="body" sz="quarter" idx="14"/>
          </p:nvPr>
        </p:nvSpPr>
        <p:spPr/>
        <p:txBody>
          <a:bodyPr/>
          <a:lstStyle/>
          <a:p>
            <a:pPr algn="l"/>
            <a:r>
              <a:rPr lang="en-US" sz="1800"/>
              <a:t>2. NÂNG CAO CHẤT LƯỢNG VÀ HIỆU QUẢ GIÁO DỤC VÀ ĐÀO TẠO</a:t>
            </a:r>
            <a:endParaRPr lang="vi-VN" sz="2000">
              <a:effectLst/>
            </a:endParaRPr>
          </a:p>
        </p:txBody>
      </p:sp>
    </p:spTree>
    <p:extLst>
      <p:ext uri="{BB962C8B-B14F-4D97-AF65-F5344CB8AC3E}">
        <p14:creationId xmlns:p14="http://schemas.microsoft.com/office/powerpoint/2010/main" val="185682650"/>
      </p:ext>
    </p:extLst>
  </p:cSld>
  <p:clrMapOvr>
    <a:masterClrMapping/>
  </p:clrMapOvr>
  <p:transition spd="slow" advClick="0">
    <p:push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2.2. Công tác </a:t>
            </a:r>
            <a:r>
              <a:rPr lang="vi-VN"/>
              <a:t>khảo</a:t>
            </a:r>
            <a:r>
              <a:rPr lang="en-US"/>
              <a:t> thí và đảm bảo chất lượng:</a:t>
            </a:r>
          </a:p>
        </p:txBody>
      </p:sp>
      <p:sp>
        <p:nvSpPr>
          <p:cNvPr id="9" name="Text Placeholder 2"/>
          <p:cNvSpPr>
            <a:spLocks noGrp="1"/>
          </p:cNvSpPr>
          <p:nvPr>
            <p:ph type="body" sz="quarter" idx="13"/>
          </p:nvPr>
        </p:nvSpPr>
        <p:spPr>
          <a:xfrm>
            <a:off x="533400" y="1584326"/>
            <a:ext cx="8077200" cy="4359274"/>
          </a:xfrm>
        </p:spPr>
        <p:txBody>
          <a:bodyPr/>
          <a:lstStyle/>
          <a:p>
            <a:pPr marL="0" indent="0" algn="just">
              <a:buNone/>
            </a:pPr>
            <a:r>
              <a:rPr lang="en-US" sz="2300" dirty="0" smtClean="0"/>
              <a:t>- </a:t>
            </a:r>
            <a:r>
              <a:rPr lang="en-US" sz="2500" dirty="0" err="1" smtClean="0"/>
              <a:t>Năm</a:t>
            </a:r>
            <a:r>
              <a:rPr lang="en-US" sz="2500" dirty="0" smtClean="0"/>
              <a:t> 2019 </a:t>
            </a:r>
            <a:r>
              <a:rPr lang="en-US" sz="2500" dirty="0" err="1" smtClean="0"/>
              <a:t>thực</a:t>
            </a:r>
            <a:r>
              <a:rPr lang="en-US" sz="2500" dirty="0" smtClean="0"/>
              <a:t> </a:t>
            </a:r>
            <a:r>
              <a:rPr lang="en-US" sz="2500" dirty="0" err="1"/>
              <a:t>hiện</a:t>
            </a:r>
            <a:r>
              <a:rPr lang="en-US" sz="2500" dirty="0"/>
              <a:t> </a:t>
            </a:r>
            <a:r>
              <a:rPr lang="en-US" sz="2500" dirty="0" err="1"/>
              <a:t>đánh</a:t>
            </a:r>
            <a:r>
              <a:rPr lang="en-US" sz="2500" dirty="0"/>
              <a:t> </a:t>
            </a:r>
            <a:r>
              <a:rPr lang="en-US" sz="2500" dirty="0" err="1"/>
              <a:t>giá</a:t>
            </a:r>
            <a:r>
              <a:rPr lang="en-US" sz="2500" dirty="0"/>
              <a:t> </a:t>
            </a:r>
            <a:r>
              <a:rPr lang="en-US" sz="2500" dirty="0" err="1"/>
              <a:t>theo</a:t>
            </a:r>
            <a:r>
              <a:rPr lang="en-US" sz="2500" dirty="0"/>
              <a:t> </a:t>
            </a:r>
            <a:r>
              <a:rPr lang="en-US" sz="2500" dirty="0" err="1"/>
              <a:t>hệ</a:t>
            </a:r>
            <a:r>
              <a:rPr lang="en-US" sz="2500" dirty="0"/>
              <a:t> </a:t>
            </a:r>
            <a:r>
              <a:rPr lang="en-US" sz="2500" dirty="0" err="1"/>
              <a:t>thống</a:t>
            </a:r>
            <a:r>
              <a:rPr lang="en-US" sz="2500" dirty="0"/>
              <a:t> </a:t>
            </a:r>
            <a:r>
              <a:rPr lang="en-US" sz="2500" dirty="0" err="1"/>
              <a:t>tiêu</a:t>
            </a:r>
            <a:r>
              <a:rPr lang="en-US" sz="2500" dirty="0"/>
              <a:t> </a:t>
            </a:r>
            <a:r>
              <a:rPr lang="en-US" sz="2500" dirty="0" err="1"/>
              <a:t>chí</a:t>
            </a:r>
            <a:r>
              <a:rPr lang="en-US" sz="2500" dirty="0"/>
              <a:t> </a:t>
            </a:r>
            <a:r>
              <a:rPr lang="en-US" sz="2500" dirty="0" err="1"/>
              <a:t>trường</a:t>
            </a:r>
            <a:r>
              <a:rPr lang="en-US" sz="2500" dirty="0"/>
              <a:t> </a:t>
            </a:r>
            <a:r>
              <a:rPr lang="en-US" sz="2500" dirty="0" err="1"/>
              <a:t>cao</a:t>
            </a:r>
            <a:r>
              <a:rPr lang="en-US" sz="2500" dirty="0"/>
              <a:t> </a:t>
            </a:r>
            <a:r>
              <a:rPr lang="en-US" sz="2500" dirty="0" err="1"/>
              <a:t>đẳng</a:t>
            </a:r>
            <a:r>
              <a:rPr lang="en-US" sz="2500" dirty="0"/>
              <a:t> </a:t>
            </a:r>
            <a:r>
              <a:rPr lang="en-US" sz="2500" dirty="0" err="1"/>
              <a:t>chất</a:t>
            </a:r>
            <a:r>
              <a:rPr lang="en-US" sz="2500" dirty="0"/>
              <a:t> </a:t>
            </a:r>
            <a:r>
              <a:rPr lang="en-US" sz="2500" dirty="0" err="1"/>
              <a:t>lượng</a:t>
            </a:r>
            <a:r>
              <a:rPr lang="en-US" sz="2500" dirty="0"/>
              <a:t> </a:t>
            </a:r>
            <a:r>
              <a:rPr lang="en-US" sz="2500" dirty="0" err="1" smtClean="0"/>
              <a:t>cao</a:t>
            </a:r>
            <a:r>
              <a:rPr lang="en-US" sz="2500" dirty="0" smtClean="0"/>
              <a:t>; </a:t>
            </a:r>
          </a:p>
          <a:p>
            <a:pPr marL="0" indent="0" algn="just">
              <a:buNone/>
            </a:pPr>
            <a:r>
              <a:rPr lang="en-US" sz="2500" dirty="0" smtClean="0"/>
              <a:t>- </a:t>
            </a:r>
            <a:r>
              <a:rPr lang="en-US" sz="2500" dirty="0" err="1" smtClean="0"/>
              <a:t>Thực</a:t>
            </a:r>
            <a:r>
              <a:rPr lang="en-US" sz="2500" dirty="0" smtClean="0"/>
              <a:t> </a:t>
            </a:r>
            <a:r>
              <a:rPr lang="en-US" sz="2500" dirty="0" err="1" smtClean="0"/>
              <a:t>hiện</a:t>
            </a:r>
            <a:r>
              <a:rPr lang="en-US" sz="2500" dirty="0" smtClean="0"/>
              <a:t> </a:t>
            </a:r>
            <a:r>
              <a:rPr lang="en-US" sz="2500" dirty="0" err="1"/>
              <a:t>công</a:t>
            </a:r>
            <a:r>
              <a:rPr lang="en-US" sz="2500" dirty="0"/>
              <a:t> </a:t>
            </a:r>
            <a:r>
              <a:rPr lang="en-US" sz="2500" dirty="0" err="1"/>
              <a:t>tác</a:t>
            </a:r>
            <a:r>
              <a:rPr lang="en-US" sz="2500" dirty="0"/>
              <a:t> </a:t>
            </a:r>
            <a:r>
              <a:rPr lang="en-US" sz="2500" dirty="0" err="1"/>
              <a:t>đánh</a:t>
            </a:r>
            <a:r>
              <a:rPr lang="en-US" sz="2500" dirty="0"/>
              <a:t> </a:t>
            </a:r>
            <a:r>
              <a:rPr lang="en-US" sz="2500" dirty="0" err="1"/>
              <a:t>giá</a:t>
            </a:r>
            <a:r>
              <a:rPr lang="en-US" sz="2500" dirty="0"/>
              <a:t> </a:t>
            </a:r>
            <a:r>
              <a:rPr lang="en-US" sz="2500" dirty="0" err="1"/>
              <a:t>chuẩn</a:t>
            </a:r>
            <a:r>
              <a:rPr lang="en-US" sz="2500" dirty="0"/>
              <a:t> </a:t>
            </a:r>
            <a:r>
              <a:rPr lang="en-US" sz="2500" dirty="0" err="1"/>
              <a:t>chuyên</a:t>
            </a:r>
            <a:r>
              <a:rPr lang="en-US" sz="2500" dirty="0"/>
              <a:t> </a:t>
            </a:r>
            <a:r>
              <a:rPr lang="en-US" sz="2500" dirty="0" err="1"/>
              <a:t>môn</a:t>
            </a:r>
            <a:r>
              <a:rPr lang="en-US" sz="2500" dirty="0"/>
              <a:t>, </a:t>
            </a:r>
            <a:r>
              <a:rPr lang="en-US" sz="2500" dirty="0" err="1"/>
              <a:t>nghiệp</a:t>
            </a:r>
            <a:r>
              <a:rPr lang="en-US" sz="2500" dirty="0"/>
              <a:t> </a:t>
            </a:r>
            <a:r>
              <a:rPr lang="en-US" sz="2500" dirty="0" err="1"/>
              <a:t>vụ</a:t>
            </a:r>
            <a:r>
              <a:rPr lang="en-US" sz="2500" dirty="0"/>
              <a:t> </a:t>
            </a:r>
            <a:r>
              <a:rPr lang="en-US" sz="2500" dirty="0" err="1"/>
              <a:t>của</a:t>
            </a:r>
            <a:r>
              <a:rPr lang="en-US" sz="2500" dirty="0"/>
              <a:t> </a:t>
            </a:r>
            <a:r>
              <a:rPr lang="en-US" sz="2500" dirty="0" err="1"/>
              <a:t>nhà</a:t>
            </a:r>
            <a:r>
              <a:rPr lang="en-US" sz="2500" dirty="0"/>
              <a:t> </a:t>
            </a:r>
            <a:r>
              <a:rPr lang="en-US" sz="2500" dirty="0" err="1"/>
              <a:t>giáo</a:t>
            </a:r>
            <a:r>
              <a:rPr lang="en-US" sz="2500" dirty="0"/>
              <a:t> </a:t>
            </a:r>
            <a:r>
              <a:rPr lang="en-US" sz="2500" dirty="0" err="1"/>
              <a:t>giáo</a:t>
            </a:r>
            <a:r>
              <a:rPr lang="en-US" sz="2500" dirty="0"/>
              <a:t> </a:t>
            </a:r>
            <a:r>
              <a:rPr lang="en-US" sz="2500" dirty="0" err="1"/>
              <a:t>dục</a:t>
            </a:r>
            <a:r>
              <a:rPr lang="en-US" sz="2500" dirty="0"/>
              <a:t> </a:t>
            </a:r>
            <a:r>
              <a:rPr lang="en-US" sz="2500" dirty="0" err="1"/>
              <a:t>nghề</a:t>
            </a:r>
            <a:r>
              <a:rPr lang="en-US" sz="2500" dirty="0"/>
              <a:t> </a:t>
            </a:r>
            <a:r>
              <a:rPr lang="en-US" sz="2500" dirty="0" err="1" smtClean="0"/>
              <a:t>nghiệp</a:t>
            </a:r>
            <a:r>
              <a:rPr lang="en-US" sz="2500" dirty="0" smtClean="0"/>
              <a:t> </a:t>
            </a:r>
            <a:r>
              <a:rPr lang="en-US" sz="2500" dirty="0" err="1" smtClean="0"/>
              <a:t>theo</a:t>
            </a:r>
            <a:r>
              <a:rPr lang="en-US" sz="2500" dirty="0" smtClean="0"/>
              <a:t> </a:t>
            </a:r>
            <a:r>
              <a:rPr lang="en-US" sz="2500" dirty="0" err="1" smtClean="0"/>
              <a:t>Thông</a:t>
            </a:r>
            <a:r>
              <a:rPr lang="en-US" sz="2500" dirty="0" smtClean="0"/>
              <a:t> </a:t>
            </a:r>
            <a:r>
              <a:rPr lang="en-US" sz="2500" dirty="0" err="1"/>
              <a:t>tư</a:t>
            </a:r>
            <a:r>
              <a:rPr lang="en-US" sz="2500" dirty="0"/>
              <a:t> 08/2017/TT-BLĐTBXH </a:t>
            </a:r>
            <a:r>
              <a:rPr lang="en-US" sz="2500" dirty="0" err="1"/>
              <a:t>ngày</a:t>
            </a:r>
            <a:r>
              <a:rPr lang="en-US" sz="2500" dirty="0"/>
              <a:t> 10 </a:t>
            </a:r>
            <a:r>
              <a:rPr lang="en-US" sz="2500" dirty="0" err="1"/>
              <a:t>tháng</a:t>
            </a:r>
            <a:r>
              <a:rPr lang="en-US" sz="2500" dirty="0"/>
              <a:t> 3 </a:t>
            </a:r>
            <a:r>
              <a:rPr lang="en-US" sz="2500" dirty="0" err="1"/>
              <a:t>năm</a:t>
            </a:r>
            <a:r>
              <a:rPr lang="en-US" sz="2500" dirty="0"/>
              <a:t> 2017 </a:t>
            </a:r>
            <a:r>
              <a:rPr lang="en-US" sz="2500" dirty="0" err="1"/>
              <a:t>của</a:t>
            </a:r>
            <a:r>
              <a:rPr lang="en-US" sz="2500" dirty="0"/>
              <a:t> </a:t>
            </a:r>
            <a:r>
              <a:rPr lang="en-US" sz="2500" dirty="0" err="1"/>
              <a:t>Bộ</a:t>
            </a:r>
            <a:r>
              <a:rPr lang="en-US" sz="2500" dirty="0"/>
              <a:t> Lao </a:t>
            </a:r>
            <a:r>
              <a:rPr lang="en-US" sz="2500" dirty="0" err="1"/>
              <a:t>động</a:t>
            </a:r>
            <a:r>
              <a:rPr lang="en-US" sz="2500" dirty="0"/>
              <a:t> - </a:t>
            </a:r>
            <a:r>
              <a:rPr lang="en-US" sz="2500" dirty="0" err="1"/>
              <a:t>Thương</a:t>
            </a:r>
            <a:r>
              <a:rPr lang="en-US" sz="2500" dirty="0"/>
              <a:t> </a:t>
            </a:r>
            <a:r>
              <a:rPr lang="en-US" sz="2500" dirty="0" err="1"/>
              <a:t>binh</a:t>
            </a:r>
            <a:r>
              <a:rPr lang="en-US" sz="2500" dirty="0"/>
              <a:t> </a:t>
            </a:r>
            <a:r>
              <a:rPr lang="en-US" sz="2500" dirty="0" err="1"/>
              <a:t>và</a:t>
            </a:r>
            <a:r>
              <a:rPr lang="en-US" sz="2500" dirty="0"/>
              <a:t> </a:t>
            </a:r>
            <a:r>
              <a:rPr lang="en-US" sz="2500" dirty="0" err="1"/>
              <a:t>Xã</a:t>
            </a:r>
            <a:r>
              <a:rPr lang="en-US" sz="2500" dirty="0"/>
              <a:t> </a:t>
            </a:r>
            <a:r>
              <a:rPr lang="en-US" sz="2500" dirty="0" err="1" smtClean="0"/>
              <a:t>hội</a:t>
            </a:r>
            <a:r>
              <a:rPr lang="en-US" sz="2500" dirty="0" smtClean="0"/>
              <a:t>; </a:t>
            </a:r>
          </a:p>
          <a:p>
            <a:pPr marL="0" indent="0" algn="just">
              <a:buNone/>
            </a:pPr>
            <a:r>
              <a:rPr lang="en-US" sz="2500" dirty="0" smtClean="0"/>
              <a:t>- </a:t>
            </a:r>
            <a:r>
              <a:rPr lang="en-US" sz="2500" dirty="0" err="1" smtClean="0"/>
              <a:t>Duy</a:t>
            </a:r>
            <a:r>
              <a:rPr lang="en-US" sz="2500" dirty="0" smtClean="0"/>
              <a:t> </a:t>
            </a:r>
            <a:r>
              <a:rPr lang="en-US" sz="2500" dirty="0" err="1" smtClean="0"/>
              <a:t>trì</a:t>
            </a:r>
            <a:r>
              <a:rPr lang="en-US" sz="2500" dirty="0" smtClean="0"/>
              <a:t> </a:t>
            </a:r>
            <a:r>
              <a:rPr lang="en-US" sz="2500" dirty="0" err="1" smtClean="0"/>
              <a:t>thực</a:t>
            </a:r>
            <a:r>
              <a:rPr lang="en-US" sz="2500" dirty="0" smtClean="0"/>
              <a:t> </a:t>
            </a:r>
            <a:r>
              <a:rPr lang="en-US" sz="2500" dirty="0" err="1"/>
              <a:t>hiện</a:t>
            </a:r>
            <a:r>
              <a:rPr lang="en-US" sz="2500" dirty="0"/>
              <a:t> </a:t>
            </a:r>
            <a:r>
              <a:rPr lang="en-US" sz="2500" dirty="0" err="1"/>
              <a:t>khảo</a:t>
            </a:r>
            <a:r>
              <a:rPr lang="en-US" sz="2500" dirty="0"/>
              <a:t> </a:t>
            </a:r>
            <a:r>
              <a:rPr lang="en-US" sz="2500" dirty="0" err="1"/>
              <a:t>sát</a:t>
            </a:r>
            <a:r>
              <a:rPr lang="en-US" sz="2500" dirty="0"/>
              <a:t> ý </a:t>
            </a:r>
            <a:r>
              <a:rPr lang="en-US" sz="2500" dirty="0" err="1"/>
              <a:t>kiến</a:t>
            </a:r>
            <a:r>
              <a:rPr lang="en-US" sz="2500" dirty="0"/>
              <a:t> </a:t>
            </a:r>
            <a:r>
              <a:rPr lang="en-US" sz="2500" dirty="0" err="1"/>
              <a:t>học</a:t>
            </a:r>
            <a:r>
              <a:rPr lang="en-US" sz="2500" dirty="0"/>
              <a:t> </a:t>
            </a:r>
            <a:r>
              <a:rPr lang="en-US" sz="2500" dirty="0" err="1"/>
              <a:t>sinh</a:t>
            </a:r>
            <a:r>
              <a:rPr lang="en-US" sz="2500" dirty="0"/>
              <a:t> </a:t>
            </a:r>
            <a:r>
              <a:rPr lang="en-US" sz="2500" dirty="0" err="1"/>
              <a:t>sinh</a:t>
            </a:r>
            <a:r>
              <a:rPr lang="en-US" sz="2500" dirty="0"/>
              <a:t> </a:t>
            </a:r>
            <a:r>
              <a:rPr lang="en-US" sz="2500" dirty="0" err="1"/>
              <a:t>viên</a:t>
            </a:r>
            <a:r>
              <a:rPr lang="en-US" sz="2500" dirty="0"/>
              <a:t> </a:t>
            </a:r>
            <a:r>
              <a:rPr lang="en-US" sz="2500" dirty="0" err="1"/>
              <a:t>về</a:t>
            </a:r>
            <a:r>
              <a:rPr lang="en-US" sz="2500" dirty="0"/>
              <a:t> </a:t>
            </a:r>
            <a:r>
              <a:rPr lang="en-US" sz="2500" dirty="0" err="1"/>
              <a:t>hoạt</a:t>
            </a:r>
            <a:r>
              <a:rPr lang="en-US" sz="2500" dirty="0"/>
              <a:t> </a:t>
            </a:r>
            <a:r>
              <a:rPr lang="en-US" sz="2500" dirty="0" err="1"/>
              <a:t>động</a:t>
            </a:r>
            <a:r>
              <a:rPr lang="en-US" sz="2500" dirty="0"/>
              <a:t> </a:t>
            </a:r>
            <a:r>
              <a:rPr lang="en-US" sz="2500" dirty="0" err="1"/>
              <a:t>giảng</a:t>
            </a:r>
            <a:r>
              <a:rPr lang="en-US" sz="2500" dirty="0"/>
              <a:t> </a:t>
            </a:r>
            <a:r>
              <a:rPr lang="en-US" sz="2500" dirty="0" err="1"/>
              <a:t>dạy</a:t>
            </a:r>
            <a:r>
              <a:rPr lang="en-US" sz="2500" dirty="0"/>
              <a:t> </a:t>
            </a:r>
            <a:r>
              <a:rPr lang="en-US" sz="2500" dirty="0" err="1"/>
              <a:t>của</a:t>
            </a:r>
            <a:r>
              <a:rPr lang="en-US" sz="2500" dirty="0"/>
              <a:t> </a:t>
            </a:r>
            <a:r>
              <a:rPr lang="en-US" sz="2500" dirty="0" err="1"/>
              <a:t>giảng</a:t>
            </a:r>
            <a:r>
              <a:rPr lang="en-US" sz="2500" dirty="0"/>
              <a:t> </a:t>
            </a:r>
            <a:r>
              <a:rPr lang="en-US" sz="2500" dirty="0" err="1" smtClean="0"/>
              <a:t>viên</a:t>
            </a:r>
            <a:r>
              <a:rPr lang="en-US" sz="2500" dirty="0" smtClean="0"/>
              <a:t>;</a:t>
            </a:r>
          </a:p>
          <a:p>
            <a:pPr marL="0" indent="0" algn="just">
              <a:buNone/>
            </a:pPr>
            <a:r>
              <a:rPr lang="en-US" sz="2500" dirty="0" smtClean="0"/>
              <a:t>- </a:t>
            </a:r>
            <a:r>
              <a:rPr lang="en-US" sz="2500" dirty="0" err="1" smtClean="0"/>
              <a:t>Duy</a:t>
            </a:r>
            <a:r>
              <a:rPr lang="en-US" sz="2500" dirty="0" smtClean="0"/>
              <a:t> </a:t>
            </a:r>
            <a:r>
              <a:rPr lang="en-US" sz="2500" dirty="0" err="1" smtClean="0"/>
              <a:t>trì</a:t>
            </a:r>
            <a:r>
              <a:rPr lang="en-US" sz="2500" dirty="0"/>
              <a:t>, </a:t>
            </a:r>
            <a:r>
              <a:rPr lang="en-US" sz="2500" dirty="0" err="1"/>
              <a:t>cải</a:t>
            </a:r>
            <a:r>
              <a:rPr lang="en-US" sz="2500" dirty="0"/>
              <a:t> </a:t>
            </a:r>
            <a:r>
              <a:rPr lang="en-US" sz="2500" dirty="0" err="1"/>
              <a:t>tiến</a:t>
            </a:r>
            <a:r>
              <a:rPr lang="en-US" sz="2500" dirty="0"/>
              <a:t> </a:t>
            </a:r>
            <a:r>
              <a:rPr lang="en-US" sz="2500" dirty="0" err="1"/>
              <a:t>thực</a:t>
            </a:r>
            <a:r>
              <a:rPr lang="en-US" sz="2500" dirty="0"/>
              <a:t> </a:t>
            </a:r>
            <a:r>
              <a:rPr lang="en-US" sz="2500" dirty="0" err="1"/>
              <a:t>hiện</a:t>
            </a:r>
            <a:r>
              <a:rPr lang="en-US" sz="2500" dirty="0"/>
              <a:t> </a:t>
            </a:r>
            <a:r>
              <a:rPr lang="en-US" sz="2500" dirty="0" err="1"/>
              <a:t>Chính</a:t>
            </a:r>
            <a:r>
              <a:rPr lang="en-US" sz="2500" dirty="0"/>
              <a:t> </a:t>
            </a:r>
            <a:r>
              <a:rPr lang="en-US" sz="2500" dirty="0" err="1"/>
              <a:t>sách</a:t>
            </a:r>
            <a:r>
              <a:rPr lang="en-US" sz="2500" dirty="0"/>
              <a:t> </a:t>
            </a:r>
            <a:r>
              <a:rPr lang="en-US" sz="2500" dirty="0" err="1"/>
              <a:t>chất</a:t>
            </a:r>
            <a:r>
              <a:rPr lang="en-US" sz="2500" dirty="0"/>
              <a:t> </a:t>
            </a:r>
            <a:r>
              <a:rPr lang="en-US" sz="2500" dirty="0" err="1"/>
              <a:t>lượng</a:t>
            </a:r>
            <a:r>
              <a:rPr lang="en-US" sz="2500" dirty="0"/>
              <a:t>, </a:t>
            </a:r>
            <a:r>
              <a:rPr lang="en-US" sz="2500" dirty="0" err="1"/>
              <a:t>mục</a:t>
            </a:r>
            <a:r>
              <a:rPr lang="en-US" sz="2500" dirty="0"/>
              <a:t> </a:t>
            </a:r>
            <a:r>
              <a:rPr lang="en-US" sz="2500" dirty="0" err="1"/>
              <a:t>tiêu</a:t>
            </a:r>
            <a:r>
              <a:rPr lang="en-US" sz="2500" dirty="0"/>
              <a:t> </a:t>
            </a:r>
            <a:r>
              <a:rPr lang="en-US" sz="2500" dirty="0" err="1"/>
              <a:t>chất</a:t>
            </a:r>
            <a:r>
              <a:rPr lang="en-US" sz="2500" dirty="0"/>
              <a:t> </a:t>
            </a:r>
            <a:r>
              <a:rPr lang="en-US" sz="2500" dirty="0" err="1"/>
              <a:t>lượng</a:t>
            </a:r>
            <a:r>
              <a:rPr lang="en-US" sz="2500" dirty="0"/>
              <a:t> </a:t>
            </a:r>
            <a:r>
              <a:rPr lang="en-US" sz="2500" dirty="0" err="1"/>
              <a:t>theo</a:t>
            </a:r>
            <a:r>
              <a:rPr lang="en-US" sz="2500" dirty="0"/>
              <a:t> </a:t>
            </a:r>
            <a:r>
              <a:rPr lang="en-US" sz="2500" dirty="0" err="1"/>
              <a:t>hệ</a:t>
            </a:r>
            <a:r>
              <a:rPr lang="en-US" sz="2500" dirty="0"/>
              <a:t> </a:t>
            </a:r>
            <a:r>
              <a:rPr lang="en-US" sz="2500" dirty="0" err="1"/>
              <a:t>thống</a:t>
            </a:r>
            <a:r>
              <a:rPr lang="en-US" sz="2500" dirty="0"/>
              <a:t> </a:t>
            </a:r>
            <a:r>
              <a:rPr lang="en-US" sz="2500" dirty="0" err="1"/>
              <a:t>quản</a:t>
            </a:r>
            <a:r>
              <a:rPr lang="en-US" sz="2500" dirty="0"/>
              <a:t> </a:t>
            </a:r>
            <a:r>
              <a:rPr lang="en-US" sz="2500" dirty="0" err="1"/>
              <a:t>lý</a:t>
            </a:r>
            <a:r>
              <a:rPr lang="en-US" sz="2500" dirty="0"/>
              <a:t> </a:t>
            </a:r>
            <a:r>
              <a:rPr lang="en-US" sz="2500" dirty="0" err="1"/>
              <a:t>chất</a:t>
            </a:r>
            <a:r>
              <a:rPr lang="en-US" sz="2500" dirty="0"/>
              <a:t> </a:t>
            </a:r>
            <a:r>
              <a:rPr lang="en-US" sz="2500" dirty="0" err="1"/>
              <a:t>lượng</a:t>
            </a:r>
            <a:r>
              <a:rPr lang="en-US" sz="2500" dirty="0"/>
              <a:t> ISO </a:t>
            </a:r>
            <a:r>
              <a:rPr lang="en-US" sz="2500" dirty="0" smtClean="0"/>
              <a:t>9001:2015.</a:t>
            </a:r>
          </a:p>
        </p:txBody>
      </p:sp>
      <p:sp>
        <p:nvSpPr>
          <p:cNvPr id="10" name="Text Placeholder 2"/>
          <p:cNvSpPr>
            <a:spLocks noGrp="1"/>
          </p:cNvSpPr>
          <p:nvPr>
            <p:ph type="body" sz="quarter" idx="14"/>
          </p:nvPr>
        </p:nvSpPr>
        <p:spPr/>
        <p:txBody>
          <a:bodyPr/>
          <a:lstStyle/>
          <a:p>
            <a:pPr algn="l"/>
            <a:r>
              <a:rPr lang="en-US" sz="1800"/>
              <a:t>2. NÂNG CAO CHẤT LƯỢNG VÀ HIỆU QUẢ GIÁO DỤC VÀ ĐÀO TẠO</a:t>
            </a:r>
            <a:endParaRPr lang="vi-VN" sz="2000">
              <a:effectLst/>
            </a:endParaRPr>
          </a:p>
        </p:txBody>
      </p:sp>
    </p:spTree>
    <p:extLst>
      <p:ext uri="{BB962C8B-B14F-4D97-AF65-F5344CB8AC3E}">
        <p14:creationId xmlns:p14="http://schemas.microsoft.com/office/powerpoint/2010/main" val="2612237330"/>
      </p:ext>
    </p:extLst>
  </p:cSld>
  <p:clrMapOvr>
    <a:masterClrMapping/>
  </p:clrMapOvr>
  <p:transition spd="slow" advClick="0">
    <p:push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2.3. Công tác Học sinh sinh viên:</a:t>
            </a:r>
          </a:p>
        </p:txBody>
      </p:sp>
      <p:sp>
        <p:nvSpPr>
          <p:cNvPr id="9" name="Text Placeholder 2"/>
          <p:cNvSpPr>
            <a:spLocks noGrp="1"/>
          </p:cNvSpPr>
          <p:nvPr>
            <p:ph type="body" sz="quarter" idx="13"/>
          </p:nvPr>
        </p:nvSpPr>
        <p:spPr>
          <a:xfrm>
            <a:off x="457200" y="1584326"/>
            <a:ext cx="8229600" cy="4206874"/>
          </a:xfrm>
        </p:spPr>
        <p:txBody>
          <a:bodyPr/>
          <a:lstStyle/>
          <a:p>
            <a:pPr marL="0" indent="0" algn="just">
              <a:buNone/>
            </a:pPr>
            <a:r>
              <a:rPr lang="en-US" sz="2400" dirty="0" smtClean="0"/>
              <a:t>- </a:t>
            </a:r>
            <a:r>
              <a:rPr lang="en-US" sz="2500" dirty="0" err="1" smtClean="0"/>
              <a:t>Tuyên</a:t>
            </a:r>
            <a:r>
              <a:rPr lang="en-US" sz="2500" dirty="0" smtClean="0"/>
              <a:t> </a:t>
            </a:r>
            <a:r>
              <a:rPr lang="en-US" sz="2500" dirty="0" err="1" smtClean="0"/>
              <a:t>truyền</a:t>
            </a:r>
            <a:r>
              <a:rPr lang="en-US" sz="2500" dirty="0" smtClean="0"/>
              <a:t> </a:t>
            </a:r>
            <a:r>
              <a:rPr lang="en-US" sz="2500" dirty="0" err="1"/>
              <a:t>các</a:t>
            </a:r>
            <a:r>
              <a:rPr lang="en-US" sz="2500" dirty="0"/>
              <a:t> </a:t>
            </a:r>
            <a:r>
              <a:rPr lang="en-US" sz="2500" dirty="0" err="1"/>
              <a:t>chủ</a:t>
            </a:r>
            <a:r>
              <a:rPr lang="en-US" sz="2500" dirty="0"/>
              <a:t> </a:t>
            </a:r>
            <a:r>
              <a:rPr lang="en-US" sz="2500" dirty="0" err="1"/>
              <a:t>trương</a:t>
            </a:r>
            <a:r>
              <a:rPr lang="en-US" sz="2500" dirty="0"/>
              <a:t> </a:t>
            </a:r>
            <a:r>
              <a:rPr lang="en-US" sz="2500" dirty="0" err="1"/>
              <a:t>của</a:t>
            </a:r>
            <a:r>
              <a:rPr lang="en-US" sz="2500" dirty="0"/>
              <a:t> </a:t>
            </a:r>
            <a:r>
              <a:rPr lang="en-US" sz="2500" dirty="0" err="1"/>
              <a:t>Đảng</a:t>
            </a:r>
            <a:r>
              <a:rPr lang="en-US" sz="2500" dirty="0"/>
              <a:t> </a:t>
            </a:r>
            <a:r>
              <a:rPr lang="en-US" sz="2500" dirty="0" err="1"/>
              <a:t>và</a:t>
            </a:r>
            <a:r>
              <a:rPr lang="en-US" sz="2500" dirty="0"/>
              <a:t> </a:t>
            </a:r>
            <a:r>
              <a:rPr lang="en-US" sz="2500" dirty="0" err="1"/>
              <a:t>chính</a:t>
            </a:r>
            <a:r>
              <a:rPr lang="en-US" sz="2500" dirty="0"/>
              <a:t> </a:t>
            </a:r>
            <a:r>
              <a:rPr lang="en-US" sz="2500" dirty="0" err="1"/>
              <a:t>sách</a:t>
            </a:r>
            <a:r>
              <a:rPr lang="en-US" sz="2500" dirty="0"/>
              <a:t>, </a:t>
            </a:r>
            <a:r>
              <a:rPr lang="en-US" sz="2500" dirty="0" err="1"/>
              <a:t>pháp</a:t>
            </a:r>
            <a:r>
              <a:rPr lang="en-US" sz="2500" dirty="0"/>
              <a:t> </a:t>
            </a:r>
            <a:r>
              <a:rPr lang="en-US" sz="2500" dirty="0" err="1"/>
              <a:t>luật</a:t>
            </a:r>
            <a:r>
              <a:rPr lang="en-US" sz="2500" dirty="0"/>
              <a:t> </a:t>
            </a:r>
            <a:r>
              <a:rPr lang="en-US" sz="2500" dirty="0" err="1"/>
              <a:t>của</a:t>
            </a:r>
            <a:r>
              <a:rPr lang="en-US" sz="2500" dirty="0"/>
              <a:t> </a:t>
            </a:r>
            <a:r>
              <a:rPr lang="en-US" sz="2500" dirty="0" err="1"/>
              <a:t>Nhà</a:t>
            </a:r>
            <a:r>
              <a:rPr lang="en-US" sz="2500" dirty="0"/>
              <a:t> </a:t>
            </a:r>
            <a:r>
              <a:rPr lang="en-US" sz="2500" dirty="0" err="1"/>
              <a:t>nước</a:t>
            </a:r>
            <a:r>
              <a:rPr lang="en-US" sz="2500" dirty="0"/>
              <a:t> </a:t>
            </a:r>
            <a:r>
              <a:rPr lang="en-US" sz="2500" dirty="0" err="1"/>
              <a:t>trong</a:t>
            </a:r>
            <a:r>
              <a:rPr lang="en-US" sz="2500" dirty="0"/>
              <a:t> </a:t>
            </a:r>
            <a:r>
              <a:rPr lang="en-US" sz="2500" dirty="0" err="1"/>
              <a:t>tuần</a:t>
            </a:r>
            <a:r>
              <a:rPr lang="en-US" sz="2500" dirty="0"/>
              <a:t> </a:t>
            </a:r>
            <a:r>
              <a:rPr lang="en-US" sz="2500" dirty="0" err="1"/>
              <a:t>giáo</a:t>
            </a:r>
            <a:r>
              <a:rPr lang="en-US" sz="2500" dirty="0"/>
              <a:t> </a:t>
            </a:r>
            <a:r>
              <a:rPr lang="en-US" sz="2500" dirty="0" err="1"/>
              <a:t>dục</a:t>
            </a:r>
            <a:r>
              <a:rPr lang="en-US" sz="2500" dirty="0"/>
              <a:t> </a:t>
            </a:r>
            <a:r>
              <a:rPr lang="en-US" sz="2500" dirty="0" err="1"/>
              <a:t>định</a:t>
            </a:r>
            <a:r>
              <a:rPr lang="en-US" sz="2500" dirty="0"/>
              <a:t> </a:t>
            </a:r>
            <a:r>
              <a:rPr lang="en-US" sz="2500" dirty="0" err="1"/>
              <a:t>hướng</a:t>
            </a:r>
            <a:r>
              <a:rPr lang="en-US" sz="2500" dirty="0"/>
              <a:t> </a:t>
            </a:r>
            <a:r>
              <a:rPr lang="en-US" sz="2500" dirty="0" err="1"/>
              <a:t>và</a:t>
            </a:r>
            <a:r>
              <a:rPr lang="en-US" sz="2500" dirty="0"/>
              <a:t> </a:t>
            </a:r>
            <a:r>
              <a:rPr lang="en-US" sz="2500" dirty="0" err="1"/>
              <a:t>sinh</a:t>
            </a:r>
            <a:r>
              <a:rPr lang="en-US" sz="2500" dirty="0"/>
              <a:t> </a:t>
            </a:r>
            <a:r>
              <a:rPr lang="en-US" sz="2500" dirty="0" err="1"/>
              <a:t>hoạt</a:t>
            </a:r>
            <a:r>
              <a:rPr lang="en-US" sz="2500" dirty="0"/>
              <a:t> </a:t>
            </a:r>
            <a:r>
              <a:rPr lang="en-US" sz="2500" dirty="0" err="1" smtClean="0"/>
              <a:t>chủ</a:t>
            </a:r>
            <a:r>
              <a:rPr lang="en-US" sz="2500" dirty="0" smtClean="0"/>
              <a:t> </a:t>
            </a:r>
            <a:r>
              <a:rPr lang="en-US" sz="2500" dirty="0" err="1"/>
              <a:t>nhiệm</a:t>
            </a:r>
            <a:r>
              <a:rPr lang="en-US" sz="2500" dirty="0"/>
              <a:t> </a:t>
            </a:r>
            <a:r>
              <a:rPr lang="en-US" sz="2500" dirty="0" err="1"/>
              <a:t>hàng</a:t>
            </a:r>
            <a:r>
              <a:rPr lang="en-US" sz="2500" dirty="0"/>
              <a:t> </a:t>
            </a:r>
            <a:r>
              <a:rPr lang="en-US" sz="2500" dirty="0" err="1"/>
              <a:t>tuần</a:t>
            </a:r>
            <a:r>
              <a:rPr lang="en-US" sz="2500" dirty="0"/>
              <a:t> </a:t>
            </a:r>
            <a:r>
              <a:rPr lang="en-US" sz="2500" dirty="0" err="1"/>
              <a:t>cho</a:t>
            </a:r>
            <a:r>
              <a:rPr lang="en-US" sz="2500" dirty="0"/>
              <a:t> </a:t>
            </a:r>
            <a:r>
              <a:rPr lang="en-US" sz="2500" dirty="0" smtClean="0"/>
              <a:t>HSSV;</a:t>
            </a:r>
          </a:p>
          <a:p>
            <a:pPr marL="0" indent="0" algn="just">
              <a:buNone/>
            </a:pPr>
            <a:r>
              <a:rPr lang="en-US" sz="2500" dirty="0" smtClean="0"/>
              <a:t>- </a:t>
            </a:r>
            <a:r>
              <a:rPr lang="en-US" sz="2500" dirty="0" err="1" smtClean="0"/>
              <a:t>Giáo</a:t>
            </a:r>
            <a:r>
              <a:rPr lang="en-US" sz="2500" dirty="0" smtClean="0"/>
              <a:t> </a:t>
            </a:r>
            <a:r>
              <a:rPr lang="en-US" sz="2500" dirty="0" err="1" smtClean="0"/>
              <a:t>dục</a:t>
            </a:r>
            <a:r>
              <a:rPr lang="en-US" sz="2500" dirty="0" smtClean="0"/>
              <a:t> </a:t>
            </a:r>
            <a:r>
              <a:rPr lang="en-US" sz="2500" dirty="0" err="1"/>
              <a:t>chính</a:t>
            </a:r>
            <a:r>
              <a:rPr lang="en-US" sz="2500" dirty="0"/>
              <a:t> </a:t>
            </a:r>
            <a:r>
              <a:rPr lang="en-US" sz="2500" dirty="0" err="1"/>
              <a:t>trị</a:t>
            </a:r>
            <a:r>
              <a:rPr lang="en-US" sz="2500" dirty="0"/>
              <a:t> </a:t>
            </a:r>
            <a:r>
              <a:rPr lang="en-US" sz="2500" dirty="0" err="1"/>
              <a:t>tư</a:t>
            </a:r>
            <a:r>
              <a:rPr lang="en-US" sz="2500" dirty="0"/>
              <a:t> </a:t>
            </a:r>
            <a:r>
              <a:rPr lang="en-US" sz="2500" dirty="0" err="1"/>
              <a:t>tưởng</a:t>
            </a:r>
            <a:r>
              <a:rPr lang="en-US" sz="2500" dirty="0"/>
              <a:t>, </a:t>
            </a:r>
            <a:r>
              <a:rPr lang="en-US" sz="2500" dirty="0" err="1"/>
              <a:t>đạo</a:t>
            </a:r>
            <a:r>
              <a:rPr lang="en-US" sz="2500" dirty="0"/>
              <a:t> </a:t>
            </a:r>
            <a:r>
              <a:rPr lang="en-US" sz="2500" dirty="0" err="1"/>
              <a:t>đức</a:t>
            </a:r>
            <a:r>
              <a:rPr lang="en-US" sz="2500" dirty="0"/>
              <a:t>, </a:t>
            </a:r>
            <a:r>
              <a:rPr lang="en-US" sz="2500" dirty="0" err="1"/>
              <a:t>lối</a:t>
            </a:r>
            <a:r>
              <a:rPr lang="en-US" sz="2500" dirty="0"/>
              <a:t> </a:t>
            </a:r>
            <a:r>
              <a:rPr lang="en-US" sz="2500" dirty="0" err="1"/>
              <a:t>sống</a:t>
            </a:r>
            <a:r>
              <a:rPr lang="en-US" sz="2500" dirty="0"/>
              <a:t>, </a:t>
            </a:r>
            <a:r>
              <a:rPr lang="en-US" sz="2500" dirty="0" err="1"/>
              <a:t>kỹ</a:t>
            </a:r>
            <a:r>
              <a:rPr lang="en-US" sz="2500" dirty="0"/>
              <a:t> </a:t>
            </a:r>
            <a:r>
              <a:rPr lang="en-US" sz="2500" dirty="0" err="1"/>
              <a:t>năng</a:t>
            </a:r>
            <a:r>
              <a:rPr lang="en-US" sz="2500" dirty="0"/>
              <a:t> </a:t>
            </a:r>
            <a:r>
              <a:rPr lang="en-US" sz="2500" dirty="0" err="1"/>
              <a:t>sống</a:t>
            </a:r>
            <a:r>
              <a:rPr lang="en-US" sz="2500" dirty="0"/>
              <a:t> </a:t>
            </a:r>
            <a:r>
              <a:rPr lang="en-US" sz="2500" dirty="0" err="1"/>
              <a:t>cho</a:t>
            </a:r>
            <a:r>
              <a:rPr lang="en-US" sz="2500" dirty="0"/>
              <a:t> HSSV; </a:t>
            </a:r>
            <a:r>
              <a:rPr lang="en-US" sz="2500" dirty="0" err="1"/>
              <a:t>tăng</a:t>
            </a:r>
            <a:r>
              <a:rPr lang="en-US" sz="2500" dirty="0"/>
              <a:t> </a:t>
            </a:r>
            <a:r>
              <a:rPr lang="en-US" sz="2500" dirty="0" err="1"/>
              <a:t>cường</a:t>
            </a:r>
            <a:r>
              <a:rPr lang="en-US" sz="2500" dirty="0"/>
              <a:t> an </a:t>
            </a:r>
            <a:r>
              <a:rPr lang="en-US" sz="2500" dirty="0" err="1"/>
              <a:t>ninh</a:t>
            </a:r>
            <a:r>
              <a:rPr lang="en-US" sz="2500" dirty="0"/>
              <a:t>, an </a:t>
            </a:r>
            <a:r>
              <a:rPr lang="en-US" sz="2500" dirty="0" err="1"/>
              <a:t>toàn</a:t>
            </a:r>
            <a:r>
              <a:rPr lang="en-US" sz="2500" dirty="0"/>
              <a:t> </a:t>
            </a:r>
            <a:r>
              <a:rPr lang="en-US" sz="2500" dirty="0" err="1"/>
              <a:t>trường</a:t>
            </a:r>
            <a:r>
              <a:rPr lang="en-US" sz="2500" dirty="0"/>
              <a:t> </a:t>
            </a:r>
            <a:r>
              <a:rPr lang="en-US" sz="2500" dirty="0" err="1"/>
              <a:t>học</a:t>
            </a:r>
            <a:r>
              <a:rPr lang="en-US" sz="2500" dirty="0"/>
              <a:t>, </a:t>
            </a:r>
            <a:r>
              <a:rPr lang="en-US" sz="2500" dirty="0" err="1"/>
              <a:t>xây</a:t>
            </a:r>
            <a:r>
              <a:rPr lang="en-US" sz="2500" dirty="0"/>
              <a:t> </a:t>
            </a:r>
            <a:r>
              <a:rPr lang="en-US" sz="2500" dirty="0" err="1"/>
              <a:t>dựng</a:t>
            </a:r>
            <a:r>
              <a:rPr lang="en-US" sz="2500" dirty="0"/>
              <a:t> </a:t>
            </a:r>
            <a:r>
              <a:rPr lang="en-US" sz="2500" dirty="0" err="1"/>
              <a:t>văn</a:t>
            </a:r>
            <a:r>
              <a:rPr lang="en-US" sz="2500" dirty="0"/>
              <a:t> </a:t>
            </a:r>
            <a:r>
              <a:rPr lang="en-US" sz="2500" dirty="0" err="1"/>
              <a:t>hóa</a:t>
            </a:r>
            <a:r>
              <a:rPr lang="en-US" sz="2500" dirty="0"/>
              <a:t> </a:t>
            </a:r>
            <a:r>
              <a:rPr lang="en-US" sz="2500" dirty="0" err="1"/>
              <a:t>học</a:t>
            </a:r>
            <a:r>
              <a:rPr lang="en-US" sz="2500" dirty="0"/>
              <a:t> </a:t>
            </a:r>
            <a:r>
              <a:rPr lang="en-US" sz="2500" dirty="0" err="1"/>
              <a:t>đường</a:t>
            </a:r>
            <a:r>
              <a:rPr lang="en-US" sz="2500" dirty="0"/>
              <a:t> </a:t>
            </a:r>
            <a:r>
              <a:rPr lang="en-US" sz="2500" dirty="0" err="1"/>
              <a:t>và</a:t>
            </a:r>
            <a:r>
              <a:rPr lang="en-US" sz="2500" dirty="0"/>
              <a:t> </a:t>
            </a:r>
            <a:r>
              <a:rPr lang="en-US" sz="2500" dirty="0" err="1"/>
              <a:t>môi</a:t>
            </a:r>
            <a:r>
              <a:rPr lang="en-US" sz="2500" dirty="0"/>
              <a:t> </a:t>
            </a:r>
            <a:r>
              <a:rPr lang="en-US" sz="2500" dirty="0" err="1"/>
              <a:t>trường</a:t>
            </a:r>
            <a:r>
              <a:rPr lang="en-US" sz="2500" dirty="0"/>
              <a:t> </a:t>
            </a:r>
            <a:r>
              <a:rPr lang="en-US" sz="2500" dirty="0" err="1"/>
              <a:t>giáo</a:t>
            </a:r>
            <a:r>
              <a:rPr lang="en-US" sz="2500" dirty="0"/>
              <a:t> </a:t>
            </a:r>
            <a:r>
              <a:rPr lang="en-US" sz="2500" dirty="0" err="1"/>
              <a:t>dục</a:t>
            </a:r>
            <a:r>
              <a:rPr lang="en-US" sz="2500" dirty="0"/>
              <a:t> </a:t>
            </a:r>
            <a:r>
              <a:rPr lang="en-US" sz="2500" dirty="0" err="1"/>
              <a:t>lành</a:t>
            </a:r>
            <a:r>
              <a:rPr lang="en-US" sz="2500" dirty="0"/>
              <a:t> </a:t>
            </a:r>
            <a:r>
              <a:rPr lang="en-US" sz="2500" dirty="0" err="1"/>
              <a:t>mạnh</a:t>
            </a:r>
            <a:r>
              <a:rPr lang="en-US" sz="2500" dirty="0"/>
              <a:t>, </a:t>
            </a:r>
            <a:r>
              <a:rPr lang="en-US" sz="2500" dirty="0" err="1"/>
              <a:t>dân</a:t>
            </a:r>
            <a:r>
              <a:rPr lang="en-US" sz="2500" dirty="0"/>
              <a:t> </a:t>
            </a:r>
            <a:r>
              <a:rPr lang="en-US" sz="2500" dirty="0" err="1"/>
              <a:t>chủ</a:t>
            </a:r>
            <a:r>
              <a:rPr lang="en-US" sz="2500" dirty="0"/>
              <a:t>, </a:t>
            </a:r>
            <a:r>
              <a:rPr lang="en-US" sz="2500" dirty="0" err="1"/>
              <a:t>kỷ</a:t>
            </a:r>
            <a:r>
              <a:rPr lang="en-US" sz="2500" dirty="0"/>
              <a:t> </a:t>
            </a:r>
            <a:r>
              <a:rPr lang="en-US" sz="2500" dirty="0" err="1" smtClean="0"/>
              <a:t>cương</a:t>
            </a:r>
            <a:r>
              <a:rPr lang="en-US" sz="2500" dirty="0" smtClean="0"/>
              <a:t>;</a:t>
            </a:r>
          </a:p>
          <a:p>
            <a:pPr marL="0" indent="0" algn="just">
              <a:buNone/>
            </a:pPr>
            <a:r>
              <a:rPr lang="en-US" sz="2500" dirty="0" smtClean="0"/>
              <a:t>- </a:t>
            </a:r>
            <a:r>
              <a:rPr lang="en-US" sz="2500" dirty="0" err="1" smtClean="0"/>
              <a:t>Tổ</a:t>
            </a:r>
            <a:r>
              <a:rPr lang="en-US" sz="2500" dirty="0" smtClean="0"/>
              <a:t> </a:t>
            </a:r>
            <a:r>
              <a:rPr lang="en-US" sz="2500" dirty="0" err="1"/>
              <a:t>chức</a:t>
            </a:r>
            <a:r>
              <a:rPr lang="en-US" sz="2500" dirty="0"/>
              <a:t> </a:t>
            </a:r>
            <a:r>
              <a:rPr lang="en-US" sz="2500" dirty="0" err="1"/>
              <a:t>các</a:t>
            </a:r>
            <a:r>
              <a:rPr lang="en-US" sz="2500" dirty="0"/>
              <a:t> </a:t>
            </a:r>
            <a:r>
              <a:rPr lang="en-US" sz="2500" dirty="0" err="1"/>
              <a:t>hoạt</a:t>
            </a:r>
            <a:r>
              <a:rPr lang="en-US" sz="2500" dirty="0"/>
              <a:t> </a:t>
            </a:r>
            <a:r>
              <a:rPr lang="en-US" sz="2500" dirty="0" err="1"/>
              <a:t>động</a:t>
            </a:r>
            <a:r>
              <a:rPr lang="en-US" sz="2500" dirty="0"/>
              <a:t> </a:t>
            </a:r>
            <a:r>
              <a:rPr lang="en-US" sz="2500" dirty="0" err="1"/>
              <a:t>ngoại</a:t>
            </a:r>
            <a:r>
              <a:rPr lang="en-US" sz="2500" dirty="0"/>
              <a:t> </a:t>
            </a:r>
            <a:r>
              <a:rPr lang="en-US" sz="2500" dirty="0" err="1" smtClean="0"/>
              <a:t>khóa</a:t>
            </a:r>
            <a:r>
              <a:rPr lang="en-US" sz="2500" dirty="0" smtClean="0"/>
              <a:t>, </a:t>
            </a:r>
            <a:r>
              <a:rPr lang="en-US" sz="2500" dirty="0" err="1"/>
              <a:t>các</a:t>
            </a:r>
            <a:r>
              <a:rPr lang="en-US" sz="2500" dirty="0"/>
              <a:t> </a:t>
            </a:r>
            <a:r>
              <a:rPr lang="en-US" sz="2500" dirty="0" err="1"/>
              <a:t>buổi</a:t>
            </a:r>
            <a:r>
              <a:rPr lang="en-US" sz="2500" dirty="0"/>
              <a:t> </a:t>
            </a:r>
            <a:r>
              <a:rPr lang="en-US" sz="2500" dirty="0" err="1"/>
              <a:t>tập</a:t>
            </a:r>
            <a:r>
              <a:rPr lang="en-US" sz="2500" dirty="0"/>
              <a:t> </a:t>
            </a:r>
            <a:r>
              <a:rPr lang="en-US" sz="2500" dirty="0" err="1"/>
              <a:t>huấn</a:t>
            </a:r>
            <a:r>
              <a:rPr lang="en-US" sz="2500" dirty="0"/>
              <a:t>, </a:t>
            </a:r>
            <a:r>
              <a:rPr lang="en-US" sz="2500" dirty="0" err="1"/>
              <a:t>giáo</a:t>
            </a:r>
            <a:r>
              <a:rPr lang="en-US" sz="2500" dirty="0"/>
              <a:t> </a:t>
            </a:r>
            <a:r>
              <a:rPr lang="en-US" sz="2500" dirty="0" err="1"/>
              <a:t>dục</a:t>
            </a:r>
            <a:r>
              <a:rPr lang="en-US" sz="2500" dirty="0"/>
              <a:t> </a:t>
            </a:r>
            <a:r>
              <a:rPr lang="en-US" sz="2500" dirty="0" err="1"/>
              <a:t>pháp</a:t>
            </a:r>
            <a:r>
              <a:rPr lang="en-US" sz="2500" dirty="0"/>
              <a:t> </a:t>
            </a:r>
            <a:r>
              <a:rPr lang="en-US" sz="2500" dirty="0" err="1"/>
              <a:t>luật</a:t>
            </a:r>
            <a:r>
              <a:rPr lang="en-US" sz="2500" dirty="0"/>
              <a:t>, an </a:t>
            </a:r>
            <a:r>
              <a:rPr lang="en-US" sz="2500" dirty="0" err="1"/>
              <a:t>toàn</a:t>
            </a:r>
            <a:r>
              <a:rPr lang="en-US" sz="2500" dirty="0"/>
              <a:t> </a:t>
            </a:r>
            <a:r>
              <a:rPr lang="en-US" sz="2500" dirty="0" err="1"/>
              <a:t>giao</a:t>
            </a:r>
            <a:r>
              <a:rPr lang="en-US" sz="2500" dirty="0"/>
              <a:t> </a:t>
            </a:r>
            <a:r>
              <a:rPr lang="en-US" sz="2500" dirty="0" err="1"/>
              <a:t>thông</a:t>
            </a:r>
            <a:r>
              <a:rPr lang="en-US" sz="2500" dirty="0"/>
              <a:t>, </a:t>
            </a:r>
            <a:r>
              <a:rPr lang="en-US" sz="2500" dirty="0" err="1"/>
              <a:t>phòng</a:t>
            </a:r>
            <a:r>
              <a:rPr lang="en-US" sz="2500" dirty="0"/>
              <a:t> </a:t>
            </a:r>
            <a:r>
              <a:rPr lang="en-US" sz="2500" dirty="0" err="1"/>
              <a:t>chống</a:t>
            </a:r>
            <a:r>
              <a:rPr lang="en-US" sz="2500" dirty="0"/>
              <a:t> </a:t>
            </a:r>
            <a:r>
              <a:rPr lang="en-US" sz="2500" dirty="0" err="1"/>
              <a:t>tội</a:t>
            </a:r>
            <a:r>
              <a:rPr lang="en-US" sz="2500" dirty="0"/>
              <a:t> </a:t>
            </a:r>
            <a:r>
              <a:rPr lang="en-US" sz="2500" dirty="0" err="1"/>
              <a:t>phạm</a:t>
            </a:r>
            <a:r>
              <a:rPr lang="en-US" sz="2500" dirty="0"/>
              <a:t>, </a:t>
            </a:r>
            <a:r>
              <a:rPr lang="en-US" sz="2500" dirty="0" err="1"/>
              <a:t>các</a:t>
            </a:r>
            <a:r>
              <a:rPr lang="en-US" sz="2500" dirty="0"/>
              <a:t> </a:t>
            </a:r>
            <a:r>
              <a:rPr lang="en-US" sz="2500" dirty="0" err="1"/>
              <a:t>tệ</a:t>
            </a:r>
            <a:r>
              <a:rPr lang="en-US" sz="2500" dirty="0"/>
              <a:t> </a:t>
            </a:r>
            <a:r>
              <a:rPr lang="en-US" sz="2500" dirty="0" err="1"/>
              <a:t>nạn</a:t>
            </a:r>
            <a:r>
              <a:rPr lang="en-US" sz="2500" dirty="0"/>
              <a:t> </a:t>
            </a:r>
            <a:r>
              <a:rPr lang="en-US" sz="2500" dirty="0" err="1"/>
              <a:t>xã</a:t>
            </a:r>
            <a:r>
              <a:rPr lang="en-US" sz="2500" dirty="0"/>
              <a:t> </a:t>
            </a:r>
            <a:r>
              <a:rPr lang="en-US" sz="2500" dirty="0" err="1" smtClean="0"/>
              <a:t>hội</a:t>
            </a:r>
            <a:r>
              <a:rPr lang="en-US" sz="2400" dirty="0" smtClean="0"/>
              <a:t>.  </a:t>
            </a:r>
          </a:p>
          <a:p>
            <a:pPr marL="0" indent="0" algn="just">
              <a:buNone/>
            </a:pPr>
            <a:endParaRPr lang="en-US" sz="2400" dirty="0" smtClean="0"/>
          </a:p>
        </p:txBody>
      </p:sp>
      <p:sp>
        <p:nvSpPr>
          <p:cNvPr id="10" name="Text Placeholder 2"/>
          <p:cNvSpPr>
            <a:spLocks noGrp="1"/>
          </p:cNvSpPr>
          <p:nvPr>
            <p:ph type="body" sz="quarter" idx="14"/>
          </p:nvPr>
        </p:nvSpPr>
        <p:spPr/>
        <p:txBody>
          <a:bodyPr/>
          <a:lstStyle/>
          <a:p>
            <a:pPr algn="l"/>
            <a:r>
              <a:rPr lang="en-US" sz="1800"/>
              <a:t>2. NÂNG CAO CHẤT LƯỢNG VÀ HIỆU QUẢ GIÁO DỤC VÀ ĐÀO TẠO</a:t>
            </a:r>
            <a:endParaRPr lang="vi-VN" sz="2000">
              <a:effectLst/>
            </a:endParaRPr>
          </a:p>
        </p:txBody>
      </p:sp>
    </p:spTree>
    <p:extLst>
      <p:ext uri="{BB962C8B-B14F-4D97-AF65-F5344CB8AC3E}">
        <p14:creationId xmlns:p14="http://schemas.microsoft.com/office/powerpoint/2010/main" val="2961690436"/>
      </p:ext>
    </p:extLst>
  </p:cSld>
  <p:clrMapOvr>
    <a:masterClrMapping/>
  </p:clrMapOvr>
  <p:transition spd="slow" advClick="0">
    <p:push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2.3. Công tác Học sinh sinh viên:</a:t>
            </a:r>
          </a:p>
        </p:txBody>
      </p:sp>
      <p:sp>
        <p:nvSpPr>
          <p:cNvPr id="9" name="Text Placeholder 2"/>
          <p:cNvSpPr>
            <a:spLocks noGrp="1"/>
          </p:cNvSpPr>
          <p:nvPr>
            <p:ph type="body" sz="quarter" idx="13"/>
          </p:nvPr>
        </p:nvSpPr>
        <p:spPr>
          <a:xfrm>
            <a:off x="609600" y="1812926"/>
            <a:ext cx="8077200" cy="4359274"/>
          </a:xfrm>
        </p:spPr>
        <p:txBody>
          <a:bodyPr/>
          <a:lstStyle/>
          <a:p>
            <a:pPr marL="0" indent="0" algn="just">
              <a:buNone/>
            </a:pPr>
            <a:r>
              <a:rPr lang="en-US" sz="2400" dirty="0" smtClean="0"/>
              <a:t>- </a:t>
            </a:r>
            <a:r>
              <a:rPr lang="en-US" sz="2500" dirty="0" err="1" smtClean="0"/>
              <a:t>Tổ</a:t>
            </a:r>
            <a:r>
              <a:rPr lang="en-US" sz="2500" dirty="0" smtClean="0"/>
              <a:t> </a:t>
            </a:r>
            <a:r>
              <a:rPr lang="en-US" sz="2500" dirty="0" err="1"/>
              <a:t>chức</a:t>
            </a:r>
            <a:r>
              <a:rPr lang="en-US" sz="2500" dirty="0"/>
              <a:t> </a:t>
            </a:r>
            <a:r>
              <a:rPr lang="en-US" sz="2500" dirty="0" err="1"/>
              <a:t>đối</a:t>
            </a:r>
            <a:r>
              <a:rPr lang="en-US" sz="2500" dirty="0"/>
              <a:t> </a:t>
            </a:r>
            <a:r>
              <a:rPr lang="en-US" sz="2500" dirty="0" err="1"/>
              <a:t>thoại</a:t>
            </a:r>
            <a:r>
              <a:rPr lang="en-US" sz="2500" dirty="0"/>
              <a:t> </a:t>
            </a:r>
            <a:r>
              <a:rPr lang="en-US" sz="2500" dirty="0" err="1"/>
              <a:t>định</a:t>
            </a:r>
            <a:r>
              <a:rPr lang="en-US" sz="2500" dirty="0"/>
              <a:t> </a:t>
            </a:r>
            <a:r>
              <a:rPr lang="en-US" sz="2500" dirty="0" err="1"/>
              <a:t>kỳ</a:t>
            </a:r>
            <a:r>
              <a:rPr lang="en-US" sz="2500" dirty="0"/>
              <a:t> </a:t>
            </a:r>
            <a:r>
              <a:rPr lang="en-US" sz="2500" dirty="0" err="1"/>
              <a:t>giữa</a:t>
            </a:r>
            <a:r>
              <a:rPr lang="en-US" sz="2500" dirty="0"/>
              <a:t> HSSV </a:t>
            </a:r>
            <a:r>
              <a:rPr lang="en-US" sz="2500" dirty="0" err="1"/>
              <a:t>với</a:t>
            </a:r>
            <a:r>
              <a:rPr lang="en-US" sz="2500" dirty="0"/>
              <a:t> </a:t>
            </a:r>
            <a:r>
              <a:rPr lang="en-US" sz="2500" dirty="0" err="1"/>
              <a:t>khoa</a:t>
            </a:r>
            <a:r>
              <a:rPr lang="en-US" sz="2500" dirty="0"/>
              <a:t>, </a:t>
            </a:r>
            <a:r>
              <a:rPr lang="en-US" sz="2500" dirty="0" smtClean="0"/>
              <a:t>Ban </a:t>
            </a:r>
            <a:r>
              <a:rPr lang="en-US" sz="2500" dirty="0" err="1"/>
              <a:t>lãnh</a:t>
            </a:r>
            <a:r>
              <a:rPr lang="en-US" sz="2500" dirty="0"/>
              <a:t> </a:t>
            </a:r>
            <a:r>
              <a:rPr lang="en-US" sz="2500" dirty="0" err="1"/>
              <a:t>đạo</a:t>
            </a:r>
            <a:r>
              <a:rPr lang="en-US" sz="2500" dirty="0"/>
              <a:t> </a:t>
            </a:r>
            <a:r>
              <a:rPr lang="en-US" sz="2500" dirty="0" err="1"/>
              <a:t>Nhà</a:t>
            </a:r>
            <a:r>
              <a:rPr lang="en-US" sz="2500" dirty="0"/>
              <a:t> </a:t>
            </a:r>
            <a:r>
              <a:rPr lang="en-US" sz="2500" dirty="0" err="1"/>
              <a:t>trường</a:t>
            </a:r>
            <a:r>
              <a:rPr lang="en-US" sz="2500" dirty="0"/>
              <a:t>; </a:t>
            </a:r>
            <a:r>
              <a:rPr lang="en-US" sz="2500" dirty="0" err="1" smtClean="0"/>
              <a:t>Họp</a:t>
            </a:r>
            <a:r>
              <a:rPr lang="en-US" sz="2500" dirty="0" smtClean="0"/>
              <a:t> </a:t>
            </a:r>
            <a:r>
              <a:rPr lang="en-US" sz="2500" dirty="0" err="1" smtClean="0"/>
              <a:t>với</a:t>
            </a:r>
            <a:r>
              <a:rPr lang="en-US" sz="2500" dirty="0" smtClean="0"/>
              <a:t> </a:t>
            </a:r>
            <a:r>
              <a:rPr lang="en-US" sz="2500" dirty="0"/>
              <a:t>PHHS </a:t>
            </a:r>
            <a:r>
              <a:rPr lang="en-US" sz="2500" dirty="0" err="1"/>
              <a:t>nhằm</a:t>
            </a:r>
            <a:r>
              <a:rPr lang="en-US" sz="2500" dirty="0"/>
              <a:t> </a:t>
            </a:r>
            <a:r>
              <a:rPr lang="en-US" sz="2500" dirty="0" err="1"/>
              <a:t>triển</a:t>
            </a:r>
            <a:r>
              <a:rPr lang="en-US" sz="2500" dirty="0"/>
              <a:t> </a:t>
            </a:r>
            <a:r>
              <a:rPr lang="en-US" sz="2500" dirty="0" err="1"/>
              <a:t>khai</a:t>
            </a:r>
            <a:r>
              <a:rPr lang="en-US" sz="2500" dirty="0"/>
              <a:t> </a:t>
            </a:r>
            <a:r>
              <a:rPr lang="en-US" sz="2500" dirty="0" err="1"/>
              <a:t>các</a:t>
            </a:r>
            <a:r>
              <a:rPr lang="en-US" sz="2500" dirty="0"/>
              <a:t> </a:t>
            </a:r>
            <a:r>
              <a:rPr lang="en-US" sz="2500" dirty="0" err="1"/>
              <a:t>hoạt</a:t>
            </a:r>
            <a:r>
              <a:rPr lang="en-US" sz="2500" dirty="0"/>
              <a:t> </a:t>
            </a:r>
            <a:r>
              <a:rPr lang="en-US" sz="2500" dirty="0" err="1"/>
              <a:t>động</a:t>
            </a:r>
            <a:r>
              <a:rPr lang="en-US" sz="2500" dirty="0"/>
              <a:t> </a:t>
            </a:r>
            <a:r>
              <a:rPr lang="en-US" sz="2500" dirty="0" err="1"/>
              <a:t>học</a:t>
            </a:r>
            <a:r>
              <a:rPr lang="en-US" sz="2500" dirty="0"/>
              <a:t> </a:t>
            </a:r>
            <a:r>
              <a:rPr lang="en-US" sz="2500" dirty="0" err="1"/>
              <a:t>tập</a:t>
            </a:r>
            <a:r>
              <a:rPr lang="en-US" sz="2500" dirty="0"/>
              <a:t>, </a:t>
            </a:r>
            <a:r>
              <a:rPr lang="en-US" sz="2500" dirty="0" err="1"/>
              <a:t>rèn</a:t>
            </a:r>
            <a:r>
              <a:rPr lang="en-US" sz="2500" dirty="0"/>
              <a:t> </a:t>
            </a:r>
            <a:r>
              <a:rPr lang="en-US" sz="2500" dirty="0" err="1"/>
              <a:t>luyện</a:t>
            </a:r>
            <a:r>
              <a:rPr lang="en-US" sz="2500" dirty="0"/>
              <a:t>, </a:t>
            </a:r>
            <a:r>
              <a:rPr lang="en-US" sz="2500" dirty="0" err="1" smtClean="0"/>
              <a:t>thiết</a:t>
            </a:r>
            <a:r>
              <a:rPr lang="en-US" sz="2500" dirty="0" smtClean="0"/>
              <a:t> </a:t>
            </a:r>
            <a:r>
              <a:rPr lang="en-US" sz="2500" dirty="0" err="1"/>
              <a:t>lập</a:t>
            </a:r>
            <a:r>
              <a:rPr lang="en-US" sz="2500" dirty="0"/>
              <a:t> </a:t>
            </a:r>
            <a:r>
              <a:rPr lang="en-US" sz="2500" dirty="0" err="1"/>
              <a:t>mối</a:t>
            </a:r>
            <a:r>
              <a:rPr lang="en-US" sz="2500" dirty="0"/>
              <a:t> </a:t>
            </a:r>
            <a:r>
              <a:rPr lang="en-US" sz="2500" dirty="0" err="1"/>
              <a:t>quan</a:t>
            </a:r>
            <a:r>
              <a:rPr lang="en-US" sz="2500" dirty="0"/>
              <a:t> </a:t>
            </a:r>
            <a:r>
              <a:rPr lang="en-US" sz="2500" dirty="0" err="1"/>
              <a:t>hệ</a:t>
            </a:r>
            <a:r>
              <a:rPr lang="en-US" sz="2500" dirty="0"/>
              <a:t> </a:t>
            </a:r>
            <a:r>
              <a:rPr lang="en-US" sz="2500" dirty="0" err="1"/>
              <a:t>giữa</a:t>
            </a:r>
            <a:r>
              <a:rPr lang="en-US" sz="2500" dirty="0"/>
              <a:t> </a:t>
            </a:r>
            <a:r>
              <a:rPr lang="en-US" sz="2500" dirty="0" err="1"/>
              <a:t>nhà</a:t>
            </a:r>
            <a:r>
              <a:rPr lang="en-US" sz="2500" dirty="0"/>
              <a:t> </a:t>
            </a:r>
            <a:r>
              <a:rPr lang="en-US" sz="2500" dirty="0" err="1"/>
              <a:t>trường</a:t>
            </a:r>
            <a:r>
              <a:rPr lang="en-US" sz="2500" dirty="0"/>
              <a:t> </a:t>
            </a:r>
            <a:r>
              <a:rPr lang="en-US" sz="2500" dirty="0" err="1"/>
              <a:t>với</a:t>
            </a:r>
            <a:r>
              <a:rPr lang="en-US" sz="2500" dirty="0"/>
              <a:t> </a:t>
            </a:r>
            <a:r>
              <a:rPr lang="en-US" sz="2500" dirty="0" smtClean="0"/>
              <a:t>PHHS</a:t>
            </a:r>
          </a:p>
          <a:p>
            <a:pPr marL="0" lvl="0" indent="0" algn="just">
              <a:buNone/>
            </a:pPr>
            <a:r>
              <a:rPr lang="en-US" sz="2500" dirty="0" smtClean="0"/>
              <a:t>- </a:t>
            </a:r>
            <a:r>
              <a:rPr lang="en-US" sz="2500" dirty="0" err="1" smtClean="0"/>
              <a:t>Thực</a:t>
            </a:r>
            <a:r>
              <a:rPr lang="en-US" sz="2500" dirty="0" smtClean="0"/>
              <a:t> </a:t>
            </a:r>
            <a:r>
              <a:rPr lang="en-US" sz="2500" dirty="0" err="1"/>
              <a:t>hiện</a:t>
            </a:r>
            <a:r>
              <a:rPr lang="en-US" sz="2500" dirty="0"/>
              <a:t> </a:t>
            </a:r>
            <a:r>
              <a:rPr lang="en-US" sz="2500" dirty="0" err="1"/>
              <a:t>đúng</a:t>
            </a:r>
            <a:r>
              <a:rPr lang="en-US" sz="2500" dirty="0"/>
              <a:t>, </a:t>
            </a:r>
            <a:r>
              <a:rPr lang="en-US" sz="2500" dirty="0" err="1"/>
              <a:t>kịp</a:t>
            </a:r>
            <a:r>
              <a:rPr lang="en-US" sz="2500" dirty="0"/>
              <a:t> </a:t>
            </a:r>
            <a:r>
              <a:rPr lang="en-US" sz="2500" dirty="0" err="1"/>
              <a:t>thời</a:t>
            </a:r>
            <a:r>
              <a:rPr lang="en-US" sz="2500" dirty="0"/>
              <a:t> </a:t>
            </a:r>
            <a:r>
              <a:rPr lang="en-US" sz="2500" dirty="0" err="1"/>
              <a:t>các</a:t>
            </a:r>
            <a:r>
              <a:rPr lang="en-US" sz="2500" dirty="0"/>
              <a:t> </a:t>
            </a:r>
            <a:r>
              <a:rPr lang="en-US" sz="2500" dirty="0" err="1"/>
              <a:t>chế</a:t>
            </a:r>
            <a:r>
              <a:rPr lang="en-US" sz="2500" dirty="0"/>
              <a:t> </a:t>
            </a:r>
            <a:r>
              <a:rPr lang="en-US" sz="2500" dirty="0" err="1"/>
              <a:t>độ</a:t>
            </a:r>
            <a:r>
              <a:rPr lang="en-US" sz="2500" dirty="0"/>
              <a:t> </a:t>
            </a:r>
            <a:r>
              <a:rPr lang="en-US" sz="2500" dirty="0" err="1"/>
              <a:t>chính</a:t>
            </a:r>
            <a:r>
              <a:rPr lang="en-US" sz="2500" dirty="0"/>
              <a:t> </a:t>
            </a:r>
            <a:r>
              <a:rPr lang="en-US" sz="2500" dirty="0" err="1"/>
              <a:t>sách</a:t>
            </a:r>
            <a:r>
              <a:rPr lang="en-US" sz="2500" dirty="0"/>
              <a:t> </a:t>
            </a:r>
            <a:r>
              <a:rPr lang="en-US" sz="2500" dirty="0" err="1"/>
              <a:t>cho</a:t>
            </a:r>
            <a:r>
              <a:rPr lang="en-US" sz="2500" dirty="0"/>
              <a:t> HSSV </a:t>
            </a:r>
            <a:r>
              <a:rPr lang="en-US" sz="2500" dirty="0" err="1" smtClean="0"/>
              <a:t>như</a:t>
            </a:r>
            <a:r>
              <a:rPr lang="en-US" sz="2500" dirty="0"/>
              <a:t>: </a:t>
            </a:r>
            <a:r>
              <a:rPr lang="en-US" sz="2500" dirty="0" err="1" smtClean="0"/>
              <a:t>miễn</a:t>
            </a:r>
            <a:r>
              <a:rPr lang="en-US" sz="2500" dirty="0" smtClean="0"/>
              <a:t> </a:t>
            </a:r>
            <a:r>
              <a:rPr lang="en-US" sz="2500" dirty="0" err="1"/>
              <a:t>giảm</a:t>
            </a:r>
            <a:r>
              <a:rPr lang="en-US" sz="2500" dirty="0"/>
              <a:t> </a:t>
            </a:r>
            <a:r>
              <a:rPr lang="en-US" sz="2500" dirty="0" err="1" smtClean="0"/>
              <a:t>học</a:t>
            </a:r>
            <a:r>
              <a:rPr lang="en-US" sz="2500" dirty="0" smtClean="0"/>
              <a:t> </a:t>
            </a:r>
            <a:r>
              <a:rPr lang="en-US" sz="2500" dirty="0" err="1" smtClean="0"/>
              <a:t>phí</a:t>
            </a:r>
            <a:r>
              <a:rPr lang="en-US" sz="2500" dirty="0" smtClean="0"/>
              <a:t>, </a:t>
            </a:r>
            <a:r>
              <a:rPr lang="en-US" sz="2500" dirty="0" err="1" smtClean="0"/>
              <a:t>hỗ</a:t>
            </a:r>
            <a:r>
              <a:rPr lang="en-US" sz="2500" dirty="0" smtClean="0"/>
              <a:t> </a:t>
            </a:r>
            <a:r>
              <a:rPr lang="en-US" sz="2500" dirty="0" err="1"/>
              <a:t>trợ</a:t>
            </a:r>
            <a:r>
              <a:rPr lang="en-US" sz="2500" dirty="0"/>
              <a:t> chi </a:t>
            </a:r>
            <a:r>
              <a:rPr lang="en-US" sz="2500" dirty="0" err="1"/>
              <a:t>phí</a:t>
            </a:r>
            <a:r>
              <a:rPr lang="en-US" sz="2500" dirty="0"/>
              <a:t> </a:t>
            </a:r>
            <a:r>
              <a:rPr lang="en-US" sz="2500" dirty="0" err="1"/>
              <a:t>học</a:t>
            </a:r>
            <a:r>
              <a:rPr lang="en-US" sz="2500" dirty="0"/>
              <a:t> </a:t>
            </a:r>
            <a:r>
              <a:rPr lang="en-US" sz="2500" dirty="0" err="1"/>
              <a:t>tập</a:t>
            </a:r>
            <a:r>
              <a:rPr lang="en-US" sz="2500" dirty="0"/>
              <a:t> </a:t>
            </a:r>
            <a:r>
              <a:rPr lang="en-US" sz="2500" dirty="0" err="1"/>
              <a:t>theo</a:t>
            </a:r>
            <a:r>
              <a:rPr lang="en-US" sz="2500" dirty="0"/>
              <a:t> </a:t>
            </a:r>
            <a:r>
              <a:rPr lang="en-US" sz="2500" dirty="0" err="1"/>
              <a:t>Nghị</a:t>
            </a:r>
            <a:r>
              <a:rPr lang="en-US" sz="2500" dirty="0"/>
              <a:t> </a:t>
            </a:r>
            <a:r>
              <a:rPr lang="en-US" sz="2500" dirty="0" err="1"/>
              <a:t>định</a:t>
            </a:r>
            <a:r>
              <a:rPr lang="en-US" sz="2500" dirty="0"/>
              <a:t> </a:t>
            </a:r>
            <a:r>
              <a:rPr lang="en-US" sz="2500" dirty="0" err="1"/>
              <a:t>số</a:t>
            </a:r>
            <a:r>
              <a:rPr lang="en-US" sz="2500" dirty="0"/>
              <a:t> 86/2015/NĐ-CP </a:t>
            </a:r>
            <a:r>
              <a:rPr lang="en-US" sz="2500" dirty="0" err="1"/>
              <a:t>và</a:t>
            </a:r>
            <a:r>
              <a:rPr lang="en-US" sz="2500" dirty="0"/>
              <a:t> </a:t>
            </a:r>
            <a:r>
              <a:rPr lang="en-US" sz="2500" dirty="0" err="1"/>
              <a:t>Thông</a:t>
            </a:r>
            <a:r>
              <a:rPr lang="en-US" sz="2500" dirty="0"/>
              <a:t> </a:t>
            </a:r>
            <a:r>
              <a:rPr lang="en-US" sz="2500" dirty="0" err="1"/>
              <a:t>tư</a:t>
            </a:r>
            <a:r>
              <a:rPr lang="en-US" sz="2500" dirty="0"/>
              <a:t> </a:t>
            </a:r>
            <a:r>
              <a:rPr lang="en-US" sz="2500" dirty="0" err="1"/>
              <a:t>liên</a:t>
            </a:r>
            <a:r>
              <a:rPr lang="en-US" sz="2500" dirty="0"/>
              <a:t> </a:t>
            </a:r>
            <a:r>
              <a:rPr lang="en-US" sz="2500" dirty="0" err="1"/>
              <a:t>tịch</a:t>
            </a:r>
            <a:r>
              <a:rPr lang="en-US" sz="2500" dirty="0"/>
              <a:t> </a:t>
            </a:r>
            <a:r>
              <a:rPr lang="en-US" sz="2500" dirty="0" smtClean="0"/>
              <a:t>09/2016/TTLT-BGDĐT-BTC-BLĐTBXH</a:t>
            </a:r>
            <a:r>
              <a:rPr lang="en-US" sz="2400" dirty="0" smtClean="0"/>
              <a:t>.</a:t>
            </a:r>
            <a:endParaRPr lang="en-US" sz="2400" dirty="0"/>
          </a:p>
          <a:p>
            <a:pPr marL="0" indent="0" algn="just">
              <a:buNone/>
            </a:pPr>
            <a:endParaRPr lang="en-US" sz="2400" dirty="0" smtClean="0"/>
          </a:p>
        </p:txBody>
      </p:sp>
      <p:sp>
        <p:nvSpPr>
          <p:cNvPr id="10" name="Text Placeholder 2"/>
          <p:cNvSpPr>
            <a:spLocks noGrp="1"/>
          </p:cNvSpPr>
          <p:nvPr>
            <p:ph type="body" sz="quarter" idx="14"/>
          </p:nvPr>
        </p:nvSpPr>
        <p:spPr/>
        <p:txBody>
          <a:bodyPr/>
          <a:lstStyle/>
          <a:p>
            <a:pPr algn="l"/>
            <a:r>
              <a:rPr lang="en-US" sz="1800"/>
              <a:t>2. NÂNG CAO CHẤT LƯỢNG VÀ HIỆU QUẢ GIÁO DỤC VÀ ĐÀO TẠO</a:t>
            </a:r>
            <a:endParaRPr lang="vi-VN" sz="2000">
              <a:effectLst/>
            </a:endParaRPr>
          </a:p>
        </p:txBody>
      </p:sp>
    </p:spTree>
    <p:extLst>
      <p:ext uri="{BB962C8B-B14F-4D97-AF65-F5344CB8AC3E}">
        <p14:creationId xmlns:p14="http://schemas.microsoft.com/office/powerpoint/2010/main" val="75813387"/>
      </p:ext>
    </p:extLst>
  </p:cSld>
  <p:clrMapOvr>
    <a:masterClrMapping/>
  </p:clrMapOvr>
  <p:transition spd="slow" advClick="0">
    <p:push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2.4. Công tác quan hệ doanh nghiệp và giới thiệu việc làm</a:t>
            </a:r>
          </a:p>
        </p:txBody>
      </p:sp>
      <p:sp>
        <p:nvSpPr>
          <p:cNvPr id="9" name="Text Placeholder 2"/>
          <p:cNvSpPr>
            <a:spLocks noGrp="1"/>
          </p:cNvSpPr>
          <p:nvPr>
            <p:ph type="body" sz="quarter" idx="13"/>
          </p:nvPr>
        </p:nvSpPr>
        <p:spPr>
          <a:xfrm>
            <a:off x="609600" y="1584326"/>
            <a:ext cx="8153400" cy="4892674"/>
          </a:xfrm>
        </p:spPr>
        <p:txBody>
          <a:bodyPr/>
          <a:lstStyle/>
          <a:p>
            <a:pPr marL="0" lvl="0" indent="0" algn="just">
              <a:buNone/>
            </a:pPr>
            <a:r>
              <a:rPr lang="en-US" sz="2400" dirty="0" smtClean="0"/>
              <a:t>- </a:t>
            </a:r>
            <a:r>
              <a:rPr lang="en-US" sz="2500" dirty="0" err="1" smtClean="0"/>
              <a:t>Tổ</a:t>
            </a:r>
            <a:r>
              <a:rPr lang="en-US" sz="2500" dirty="0" smtClean="0"/>
              <a:t> </a:t>
            </a:r>
            <a:r>
              <a:rPr lang="en-US" sz="2500" dirty="0" err="1"/>
              <a:t>chức</a:t>
            </a:r>
            <a:r>
              <a:rPr lang="en-US" sz="2500" dirty="0"/>
              <a:t> </a:t>
            </a:r>
            <a:r>
              <a:rPr lang="en-US" sz="2500" dirty="0" err="1" smtClean="0"/>
              <a:t>ngày</a:t>
            </a:r>
            <a:r>
              <a:rPr lang="en-US" sz="2500" dirty="0" smtClean="0"/>
              <a:t> </a:t>
            </a:r>
            <a:r>
              <a:rPr lang="en-US" sz="2500" dirty="0" err="1"/>
              <a:t>Hội</a:t>
            </a:r>
            <a:r>
              <a:rPr lang="en-US" sz="2500" dirty="0"/>
              <a:t> </a:t>
            </a:r>
            <a:r>
              <a:rPr lang="en-US" sz="2500" dirty="0" err="1" smtClean="0"/>
              <a:t>việc</a:t>
            </a:r>
            <a:r>
              <a:rPr lang="en-US" sz="2500" dirty="0" smtClean="0"/>
              <a:t> </a:t>
            </a:r>
            <a:r>
              <a:rPr lang="en-US" sz="2500" dirty="0" err="1" smtClean="0"/>
              <a:t>làm</a:t>
            </a:r>
            <a:r>
              <a:rPr lang="en-US" sz="2500" dirty="0"/>
              <a:t>, </a:t>
            </a:r>
            <a:r>
              <a:rPr lang="en-US" sz="2500" dirty="0" err="1"/>
              <a:t>tham</a:t>
            </a:r>
            <a:r>
              <a:rPr lang="en-US" sz="2500" dirty="0"/>
              <a:t> </a:t>
            </a:r>
            <a:r>
              <a:rPr lang="en-US" sz="2500" dirty="0" err="1"/>
              <a:t>quan</a:t>
            </a:r>
            <a:r>
              <a:rPr lang="en-US" sz="2500" dirty="0"/>
              <a:t> </a:t>
            </a:r>
            <a:r>
              <a:rPr lang="en-US" sz="2500" dirty="0" err="1"/>
              <a:t>thực</a:t>
            </a:r>
            <a:r>
              <a:rPr lang="en-US" sz="2500" dirty="0"/>
              <a:t> </a:t>
            </a:r>
            <a:r>
              <a:rPr lang="en-US" sz="2500" dirty="0" err="1"/>
              <a:t>tế</a:t>
            </a:r>
            <a:r>
              <a:rPr lang="en-US" sz="2500" dirty="0"/>
              <a:t> </a:t>
            </a:r>
            <a:r>
              <a:rPr lang="en-US" sz="2500" dirty="0" err="1"/>
              <a:t>tại</a:t>
            </a:r>
            <a:r>
              <a:rPr lang="en-US" sz="2500" dirty="0"/>
              <a:t> </a:t>
            </a:r>
            <a:r>
              <a:rPr lang="en-US" sz="2500" dirty="0" err="1"/>
              <a:t>doanh</a:t>
            </a:r>
            <a:r>
              <a:rPr lang="en-US" sz="2500" dirty="0"/>
              <a:t> </a:t>
            </a:r>
            <a:r>
              <a:rPr lang="en-US" sz="2500" dirty="0" err="1" smtClean="0"/>
              <a:t>nghiệp</a:t>
            </a:r>
            <a:r>
              <a:rPr lang="en-US" sz="2500" dirty="0" smtClean="0"/>
              <a:t>, </a:t>
            </a:r>
            <a:r>
              <a:rPr lang="en-US" sz="2500" dirty="0" err="1"/>
              <a:t>mời</a:t>
            </a:r>
            <a:r>
              <a:rPr lang="en-US" sz="2500" dirty="0"/>
              <a:t> </a:t>
            </a:r>
            <a:r>
              <a:rPr lang="en-US" sz="2500" dirty="0" err="1" smtClean="0"/>
              <a:t>doanh</a:t>
            </a:r>
            <a:r>
              <a:rPr lang="en-US" sz="2500" dirty="0" smtClean="0"/>
              <a:t> </a:t>
            </a:r>
            <a:r>
              <a:rPr lang="en-US" sz="2500" dirty="0" err="1"/>
              <a:t>nghiệp</a:t>
            </a:r>
            <a:r>
              <a:rPr lang="en-US" sz="2500" dirty="0"/>
              <a:t> </a:t>
            </a:r>
            <a:r>
              <a:rPr lang="en-US" sz="2500" dirty="0" err="1"/>
              <a:t>đến</a:t>
            </a:r>
            <a:r>
              <a:rPr lang="en-US" sz="2500" dirty="0"/>
              <a:t> </a:t>
            </a:r>
            <a:r>
              <a:rPr lang="en-US" sz="2500" dirty="0" err="1"/>
              <a:t>trường</a:t>
            </a:r>
            <a:r>
              <a:rPr lang="en-US" sz="2500" dirty="0"/>
              <a:t> </a:t>
            </a:r>
            <a:r>
              <a:rPr lang="en-US" sz="2500" dirty="0" err="1"/>
              <a:t>gặp</a:t>
            </a:r>
            <a:r>
              <a:rPr lang="en-US" sz="2500" dirty="0"/>
              <a:t> </a:t>
            </a:r>
            <a:r>
              <a:rPr lang="en-US" sz="2500" dirty="0" err="1"/>
              <a:t>gỡ</a:t>
            </a:r>
            <a:r>
              <a:rPr lang="en-US" sz="2500" dirty="0"/>
              <a:t>, </a:t>
            </a:r>
            <a:r>
              <a:rPr lang="en-US" sz="2500" dirty="0" err="1"/>
              <a:t>trao</a:t>
            </a:r>
            <a:r>
              <a:rPr lang="en-US" sz="2500" dirty="0"/>
              <a:t> </a:t>
            </a:r>
            <a:r>
              <a:rPr lang="en-US" sz="2500" dirty="0" err="1"/>
              <a:t>đổi</a:t>
            </a:r>
            <a:r>
              <a:rPr lang="en-US" sz="2500" dirty="0"/>
              <a:t> </a:t>
            </a:r>
            <a:r>
              <a:rPr lang="en-US" sz="2500" dirty="0" err="1"/>
              <a:t>trực</a:t>
            </a:r>
            <a:r>
              <a:rPr lang="en-US" sz="2500" dirty="0"/>
              <a:t> </a:t>
            </a:r>
            <a:r>
              <a:rPr lang="en-US" sz="2500" dirty="0" err="1"/>
              <a:t>tiếp</a:t>
            </a:r>
            <a:r>
              <a:rPr lang="en-US" sz="2500" dirty="0"/>
              <a:t> </a:t>
            </a:r>
            <a:r>
              <a:rPr lang="en-US" sz="2500" dirty="0" err="1"/>
              <a:t>với</a:t>
            </a:r>
            <a:r>
              <a:rPr lang="en-US" sz="2500" dirty="0"/>
              <a:t> HSSV </a:t>
            </a:r>
            <a:r>
              <a:rPr lang="en-US" sz="2500" dirty="0" err="1"/>
              <a:t>để</a:t>
            </a:r>
            <a:r>
              <a:rPr lang="en-US" sz="2500" dirty="0"/>
              <a:t> </a:t>
            </a:r>
            <a:r>
              <a:rPr lang="en-US" sz="2500" dirty="0" err="1" smtClean="0"/>
              <a:t>giúp</a:t>
            </a:r>
            <a:r>
              <a:rPr lang="en-US" sz="2500" dirty="0" smtClean="0"/>
              <a:t> </a:t>
            </a:r>
            <a:r>
              <a:rPr lang="en-US" sz="2500" dirty="0"/>
              <a:t>HSSV </a:t>
            </a:r>
            <a:r>
              <a:rPr lang="en-US" sz="2500" dirty="0" err="1" smtClean="0"/>
              <a:t>trao</a:t>
            </a:r>
            <a:r>
              <a:rPr lang="en-US" sz="2500" dirty="0" smtClean="0"/>
              <a:t> </a:t>
            </a:r>
            <a:r>
              <a:rPr lang="en-US" sz="2500" dirty="0" err="1"/>
              <a:t>đổi</a:t>
            </a:r>
            <a:r>
              <a:rPr lang="en-US" sz="2500" dirty="0"/>
              <a:t> </a:t>
            </a:r>
            <a:r>
              <a:rPr lang="en-US" sz="2500" dirty="0" err="1"/>
              <a:t>thông</a:t>
            </a:r>
            <a:r>
              <a:rPr lang="en-US" sz="2500" dirty="0"/>
              <a:t> tin </a:t>
            </a:r>
            <a:r>
              <a:rPr lang="en-US" sz="2500" dirty="0" err="1"/>
              <a:t>cần</a:t>
            </a:r>
            <a:r>
              <a:rPr lang="en-US" sz="2500" dirty="0"/>
              <a:t> </a:t>
            </a:r>
            <a:r>
              <a:rPr lang="en-US" sz="2500" dirty="0" err="1"/>
              <a:t>thiết</a:t>
            </a:r>
            <a:r>
              <a:rPr lang="en-US" sz="2500" dirty="0"/>
              <a:t> </a:t>
            </a:r>
            <a:r>
              <a:rPr lang="en-US" sz="2500" dirty="0" err="1"/>
              <a:t>về</a:t>
            </a:r>
            <a:r>
              <a:rPr lang="en-US" sz="2500" dirty="0"/>
              <a:t> </a:t>
            </a:r>
            <a:r>
              <a:rPr lang="en-US" sz="2500" dirty="0" err="1"/>
              <a:t>điều</a:t>
            </a:r>
            <a:r>
              <a:rPr lang="en-US" sz="2500" dirty="0"/>
              <a:t> </a:t>
            </a:r>
            <a:r>
              <a:rPr lang="en-US" sz="2500" dirty="0" err="1"/>
              <a:t>kiện</a:t>
            </a:r>
            <a:r>
              <a:rPr lang="en-US" sz="2500" dirty="0"/>
              <a:t> </a:t>
            </a:r>
            <a:r>
              <a:rPr lang="en-US" sz="2500" dirty="0" err="1"/>
              <a:t>tuyển</a:t>
            </a:r>
            <a:r>
              <a:rPr lang="en-US" sz="2500" dirty="0"/>
              <a:t> </a:t>
            </a:r>
            <a:r>
              <a:rPr lang="en-US" sz="2500" dirty="0" err="1"/>
              <a:t>dụng</a:t>
            </a:r>
            <a:r>
              <a:rPr lang="en-US" sz="2500" dirty="0"/>
              <a:t> </a:t>
            </a:r>
            <a:r>
              <a:rPr lang="en-US" sz="2500" dirty="0" err="1"/>
              <a:t>của</a:t>
            </a:r>
            <a:r>
              <a:rPr lang="en-US" sz="2500" dirty="0"/>
              <a:t> </a:t>
            </a:r>
            <a:r>
              <a:rPr lang="en-US" sz="2500" dirty="0" err="1"/>
              <a:t>các</a:t>
            </a:r>
            <a:r>
              <a:rPr lang="en-US" sz="2500" dirty="0"/>
              <a:t> </a:t>
            </a:r>
            <a:r>
              <a:rPr lang="en-US" sz="2500" dirty="0" err="1"/>
              <a:t>doanh</a:t>
            </a:r>
            <a:r>
              <a:rPr lang="en-US" sz="2500" dirty="0"/>
              <a:t> </a:t>
            </a:r>
            <a:r>
              <a:rPr lang="en-US" sz="2500" dirty="0" err="1" smtClean="0"/>
              <a:t>nghiệp</a:t>
            </a:r>
            <a:r>
              <a:rPr lang="en-US" sz="2500" dirty="0"/>
              <a:t>; </a:t>
            </a:r>
            <a:endParaRPr lang="en-US" sz="2500" dirty="0" smtClean="0"/>
          </a:p>
          <a:p>
            <a:pPr marL="0" lvl="0" indent="0" algn="just">
              <a:buNone/>
            </a:pPr>
            <a:r>
              <a:rPr lang="en-US" sz="2500" dirty="0" smtClean="0"/>
              <a:t>- </a:t>
            </a:r>
            <a:r>
              <a:rPr lang="en-US" sz="2500" dirty="0" err="1" smtClean="0"/>
              <a:t>Lập</a:t>
            </a:r>
            <a:r>
              <a:rPr lang="en-US" sz="2500" dirty="0" smtClean="0"/>
              <a:t> </a:t>
            </a:r>
            <a:r>
              <a:rPr lang="en-US" sz="2500" dirty="0" err="1" smtClean="0"/>
              <a:t>mối</a:t>
            </a:r>
            <a:r>
              <a:rPr lang="en-US" sz="2500" dirty="0" smtClean="0"/>
              <a:t> </a:t>
            </a:r>
            <a:r>
              <a:rPr lang="en-US" sz="2500" dirty="0" err="1"/>
              <a:t>quan</a:t>
            </a:r>
            <a:r>
              <a:rPr lang="en-US" sz="2500" dirty="0"/>
              <a:t> </a:t>
            </a:r>
            <a:r>
              <a:rPr lang="en-US" sz="2500" dirty="0" err="1"/>
              <a:t>hệ</a:t>
            </a:r>
            <a:r>
              <a:rPr lang="en-US" sz="2500" dirty="0"/>
              <a:t> </a:t>
            </a:r>
            <a:r>
              <a:rPr lang="en-US" sz="2500" dirty="0" err="1"/>
              <a:t>giữa</a:t>
            </a:r>
            <a:r>
              <a:rPr lang="en-US" sz="2500" dirty="0"/>
              <a:t> </a:t>
            </a:r>
            <a:r>
              <a:rPr lang="en-US" sz="2500" dirty="0" err="1"/>
              <a:t>nhà</a:t>
            </a:r>
            <a:r>
              <a:rPr lang="en-US" sz="2500" dirty="0"/>
              <a:t> </a:t>
            </a:r>
            <a:r>
              <a:rPr lang="en-US" sz="2500" dirty="0" err="1"/>
              <a:t>trường</a:t>
            </a:r>
            <a:r>
              <a:rPr lang="en-US" sz="2500" dirty="0"/>
              <a:t> </a:t>
            </a:r>
            <a:r>
              <a:rPr lang="en-US" sz="2500" dirty="0" err="1"/>
              <a:t>với</a:t>
            </a:r>
            <a:r>
              <a:rPr lang="en-US" sz="2500" dirty="0"/>
              <a:t> </a:t>
            </a:r>
            <a:r>
              <a:rPr lang="en-US" sz="2500" dirty="0" err="1"/>
              <a:t>doanh</a:t>
            </a:r>
            <a:r>
              <a:rPr lang="en-US" sz="2500" dirty="0"/>
              <a:t> </a:t>
            </a:r>
            <a:r>
              <a:rPr lang="en-US" sz="2500" dirty="0" err="1"/>
              <a:t>nghiệp</a:t>
            </a:r>
            <a:r>
              <a:rPr lang="en-US" sz="2500" dirty="0"/>
              <a:t> </a:t>
            </a:r>
            <a:r>
              <a:rPr lang="en-US" sz="2500" dirty="0" err="1"/>
              <a:t>trên</a:t>
            </a:r>
            <a:r>
              <a:rPr lang="en-US" sz="2500" dirty="0"/>
              <a:t> </a:t>
            </a:r>
            <a:r>
              <a:rPr lang="en-US" sz="2500" dirty="0" err="1"/>
              <a:t>địa</a:t>
            </a:r>
            <a:r>
              <a:rPr lang="en-US" sz="2500" dirty="0"/>
              <a:t> </a:t>
            </a:r>
            <a:r>
              <a:rPr lang="en-US" sz="2500" dirty="0" err="1"/>
              <a:t>bàn</a:t>
            </a:r>
            <a:r>
              <a:rPr lang="en-US" sz="2500" dirty="0"/>
              <a:t> TP.HCM </a:t>
            </a:r>
            <a:r>
              <a:rPr lang="en-US" sz="2500" dirty="0" err="1"/>
              <a:t>và</a:t>
            </a:r>
            <a:r>
              <a:rPr lang="en-US" sz="2500" dirty="0"/>
              <a:t> </a:t>
            </a:r>
            <a:r>
              <a:rPr lang="en-US" sz="2500" dirty="0" err="1"/>
              <a:t>các</a:t>
            </a:r>
            <a:r>
              <a:rPr lang="en-US" sz="2500" dirty="0"/>
              <a:t> </a:t>
            </a:r>
            <a:r>
              <a:rPr lang="en-US" sz="2500" dirty="0" err="1"/>
              <a:t>tỉnh</a:t>
            </a:r>
            <a:r>
              <a:rPr lang="en-US" sz="2500" dirty="0"/>
              <a:t> </a:t>
            </a:r>
            <a:r>
              <a:rPr lang="en-US" sz="2500" dirty="0" err="1"/>
              <a:t>lân</a:t>
            </a:r>
            <a:r>
              <a:rPr lang="en-US" sz="2500" dirty="0"/>
              <a:t> </a:t>
            </a:r>
            <a:r>
              <a:rPr lang="en-US" sz="2500" dirty="0" err="1" smtClean="0"/>
              <a:t>cận</a:t>
            </a:r>
            <a:r>
              <a:rPr lang="en-US" sz="2500" dirty="0" smtClean="0"/>
              <a:t>; </a:t>
            </a:r>
          </a:p>
          <a:p>
            <a:pPr marL="0" lvl="0" indent="0" algn="just">
              <a:buNone/>
            </a:pPr>
            <a:r>
              <a:rPr lang="en-US" sz="2500" dirty="0" smtClean="0"/>
              <a:t>- </a:t>
            </a:r>
            <a:r>
              <a:rPr lang="en-US" sz="2500" dirty="0" err="1" smtClean="0">
                <a:solidFill>
                  <a:prstClr val="black"/>
                </a:solidFill>
              </a:rPr>
              <a:t>Khảo</a:t>
            </a:r>
            <a:r>
              <a:rPr lang="en-US" sz="2500" dirty="0" smtClean="0">
                <a:solidFill>
                  <a:prstClr val="black"/>
                </a:solidFill>
              </a:rPr>
              <a:t> </a:t>
            </a:r>
            <a:r>
              <a:rPr lang="en-US" sz="2500" dirty="0" err="1" smtClean="0">
                <a:solidFill>
                  <a:prstClr val="black"/>
                </a:solidFill>
              </a:rPr>
              <a:t>sát</a:t>
            </a:r>
            <a:r>
              <a:rPr lang="en-US" sz="2500" dirty="0" smtClean="0">
                <a:solidFill>
                  <a:prstClr val="black"/>
                </a:solidFill>
              </a:rPr>
              <a:t> </a:t>
            </a:r>
            <a:r>
              <a:rPr lang="en-US" sz="2500" dirty="0" err="1"/>
              <a:t>tình</a:t>
            </a:r>
            <a:r>
              <a:rPr lang="en-US" sz="2500" dirty="0"/>
              <a:t> </a:t>
            </a:r>
            <a:r>
              <a:rPr lang="en-US" sz="2500" dirty="0" err="1"/>
              <a:t>hình</a:t>
            </a:r>
            <a:r>
              <a:rPr lang="en-US" sz="2500" dirty="0"/>
              <a:t> </a:t>
            </a:r>
            <a:r>
              <a:rPr lang="en-US" sz="2500" dirty="0" err="1" smtClean="0"/>
              <a:t>việc</a:t>
            </a:r>
            <a:r>
              <a:rPr lang="en-US" sz="2500" dirty="0" smtClean="0"/>
              <a:t> </a:t>
            </a:r>
            <a:r>
              <a:rPr lang="en-US" sz="2500" dirty="0" err="1" smtClean="0"/>
              <a:t>làm</a:t>
            </a:r>
            <a:r>
              <a:rPr lang="en-US" sz="2500" dirty="0" smtClean="0"/>
              <a:t> </a:t>
            </a:r>
            <a:r>
              <a:rPr lang="en-US" sz="2500" dirty="0" err="1" smtClean="0"/>
              <a:t>của</a:t>
            </a:r>
            <a:r>
              <a:rPr lang="en-US" sz="2500" dirty="0" smtClean="0"/>
              <a:t> HSSV </a:t>
            </a:r>
            <a:r>
              <a:rPr lang="en-US" sz="2500" dirty="0" err="1" smtClean="0"/>
              <a:t>sau</a:t>
            </a:r>
            <a:r>
              <a:rPr lang="en-US" sz="2500" dirty="0" smtClean="0"/>
              <a:t> </a:t>
            </a:r>
            <a:r>
              <a:rPr lang="en-US" sz="2500" dirty="0" err="1" smtClean="0"/>
              <a:t>tốt</a:t>
            </a:r>
            <a:r>
              <a:rPr lang="en-US" sz="2500" dirty="0" smtClean="0"/>
              <a:t> </a:t>
            </a:r>
            <a:r>
              <a:rPr lang="en-US" sz="2500" dirty="0" err="1" smtClean="0"/>
              <a:t>nghiệp</a:t>
            </a:r>
            <a:r>
              <a:rPr lang="en-US" sz="2500" dirty="0" smtClean="0"/>
              <a:t>, </a:t>
            </a:r>
            <a:r>
              <a:rPr lang="en-US" sz="2500" dirty="0" err="1" smtClean="0">
                <a:solidFill>
                  <a:prstClr val="black"/>
                </a:solidFill>
              </a:rPr>
              <a:t>lấy</a:t>
            </a:r>
            <a:r>
              <a:rPr lang="en-US" sz="2500" dirty="0" smtClean="0">
                <a:solidFill>
                  <a:prstClr val="black"/>
                </a:solidFill>
              </a:rPr>
              <a:t> </a:t>
            </a:r>
            <a:r>
              <a:rPr lang="en-US" sz="2500" dirty="0">
                <a:solidFill>
                  <a:prstClr val="black"/>
                </a:solidFill>
              </a:rPr>
              <a:t>ý </a:t>
            </a:r>
            <a:r>
              <a:rPr lang="en-US" sz="2500" dirty="0" err="1">
                <a:solidFill>
                  <a:prstClr val="black"/>
                </a:solidFill>
              </a:rPr>
              <a:t>kiến</a:t>
            </a:r>
            <a:r>
              <a:rPr lang="en-US" sz="2500" dirty="0">
                <a:solidFill>
                  <a:prstClr val="black"/>
                </a:solidFill>
              </a:rPr>
              <a:t> </a:t>
            </a:r>
            <a:r>
              <a:rPr lang="en-US" sz="2500" dirty="0" err="1">
                <a:solidFill>
                  <a:prstClr val="black"/>
                </a:solidFill>
              </a:rPr>
              <a:t>phản</a:t>
            </a:r>
            <a:r>
              <a:rPr lang="en-US" sz="2500" dirty="0">
                <a:solidFill>
                  <a:prstClr val="black"/>
                </a:solidFill>
              </a:rPr>
              <a:t> </a:t>
            </a:r>
            <a:r>
              <a:rPr lang="en-US" sz="2500" dirty="0" err="1">
                <a:solidFill>
                  <a:prstClr val="black"/>
                </a:solidFill>
              </a:rPr>
              <a:t>hồi</a:t>
            </a:r>
            <a:r>
              <a:rPr lang="en-US" sz="2500" dirty="0">
                <a:solidFill>
                  <a:prstClr val="black"/>
                </a:solidFill>
              </a:rPr>
              <a:t> </a:t>
            </a:r>
            <a:r>
              <a:rPr lang="en-US" sz="2500" dirty="0" err="1" smtClean="0">
                <a:solidFill>
                  <a:prstClr val="black"/>
                </a:solidFill>
              </a:rPr>
              <a:t>của</a:t>
            </a:r>
            <a:r>
              <a:rPr lang="en-US" sz="2500" dirty="0" smtClean="0">
                <a:solidFill>
                  <a:prstClr val="black"/>
                </a:solidFill>
              </a:rPr>
              <a:t> </a:t>
            </a:r>
            <a:r>
              <a:rPr lang="en-US" sz="2500" dirty="0" err="1">
                <a:solidFill>
                  <a:prstClr val="black"/>
                </a:solidFill>
              </a:rPr>
              <a:t>doanh</a:t>
            </a:r>
            <a:r>
              <a:rPr lang="en-US" sz="2500" dirty="0">
                <a:solidFill>
                  <a:prstClr val="black"/>
                </a:solidFill>
              </a:rPr>
              <a:t> </a:t>
            </a:r>
            <a:r>
              <a:rPr lang="en-US" sz="2500" dirty="0" err="1" smtClean="0">
                <a:solidFill>
                  <a:prstClr val="black"/>
                </a:solidFill>
              </a:rPr>
              <a:t>nghiệp</a:t>
            </a:r>
            <a:r>
              <a:rPr lang="en-US" sz="2500" dirty="0" smtClean="0">
                <a:solidFill>
                  <a:prstClr val="black"/>
                </a:solidFill>
              </a:rPr>
              <a:t>;</a:t>
            </a:r>
          </a:p>
          <a:p>
            <a:pPr marL="0" lvl="0" indent="0" algn="just">
              <a:buNone/>
            </a:pPr>
            <a:r>
              <a:rPr lang="en-US" sz="2500" dirty="0" smtClean="0">
                <a:solidFill>
                  <a:prstClr val="black"/>
                </a:solidFill>
              </a:rPr>
              <a:t>- </a:t>
            </a:r>
            <a:r>
              <a:rPr lang="en-US" sz="2500" dirty="0" err="1"/>
              <a:t>Liên</a:t>
            </a:r>
            <a:r>
              <a:rPr lang="en-US" sz="2500" dirty="0"/>
              <a:t> </a:t>
            </a:r>
            <a:r>
              <a:rPr lang="en-US" sz="2500" dirty="0" err="1"/>
              <a:t>kết</a:t>
            </a:r>
            <a:r>
              <a:rPr lang="en-US" sz="2500" dirty="0"/>
              <a:t> </a:t>
            </a:r>
            <a:r>
              <a:rPr lang="en-US" sz="2500" dirty="0" err="1"/>
              <a:t>với</a:t>
            </a:r>
            <a:r>
              <a:rPr lang="en-US" sz="2500" dirty="0"/>
              <a:t> </a:t>
            </a:r>
            <a:r>
              <a:rPr lang="en-US" sz="2500" dirty="0" err="1"/>
              <a:t>Trung</a:t>
            </a:r>
            <a:r>
              <a:rPr lang="en-US" sz="2500" dirty="0"/>
              <a:t> </a:t>
            </a:r>
            <a:r>
              <a:rPr lang="en-US" sz="2500" dirty="0" err="1"/>
              <a:t>tâm</a:t>
            </a:r>
            <a:r>
              <a:rPr lang="en-US" sz="2500" dirty="0"/>
              <a:t> </a:t>
            </a:r>
            <a:r>
              <a:rPr lang="en-US" sz="2500" dirty="0" err="1"/>
              <a:t>dịch</a:t>
            </a:r>
            <a:r>
              <a:rPr lang="en-US" sz="2500" dirty="0"/>
              <a:t> </a:t>
            </a:r>
            <a:r>
              <a:rPr lang="en-US" sz="2500" dirty="0" err="1"/>
              <a:t>vụ</a:t>
            </a:r>
            <a:r>
              <a:rPr lang="en-US" sz="2500" dirty="0"/>
              <a:t> </a:t>
            </a:r>
            <a:r>
              <a:rPr lang="en-US" sz="2500" dirty="0" err="1"/>
              <a:t>việc</a:t>
            </a:r>
            <a:r>
              <a:rPr lang="en-US" sz="2500" dirty="0"/>
              <a:t> </a:t>
            </a:r>
            <a:r>
              <a:rPr lang="en-US" sz="2500" dirty="0" err="1"/>
              <a:t>làm</a:t>
            </a:r>
            <a:r>
              <a:rPr lang="en-US" sz="2500" dirty="0"/>
              <a:t> </a:t>
            </a:r>
            <a:r>
              <a:rPr lang="en-US" sz="2500" dirty="0" err="1"/>
              <a:t>và</a:t>
            </a:r>
            <a:r>
              <a:rPr lang="en-US" sz="2500" dirty="0"/>
              <a:t> </a:t>
            </a:r>
            <a:r>
              <a:rPr lang="en-US" sz="2500" dirty="0" err="1"/>
              <a:t>hỗ</a:t>
            </a:r>
            <a:r>
              <a:rPr lang="en-US" sz="2500" dirty="0"/>
              <a:t> </a:t>
            </a:r>
            <a:r>
              <a:rPr lang="en-US" sz="2500" dirty="0" err="1"/>
              <a:t>trợ</a:t>
            </a:r>
            <a:r>
              <a:rPr lang="en-US" sz="2500" dirty="0"/>
              <a:t> </a:t>
            </a:r>
            <a:r>
              <a:rPr lang="en-US" sz="2500" dirty="0" err="1"/>
              <a:t>doanh</a:t>
            </a:r>
            <a:r>
              <a:rPr lang="en-US" sz="2500" dirty="0"/>
              <a:t> </a:t>
            </a:r>
            <a:r>
              <a:rPr lang="en-US" sz="2500" dirty="0" err="1"/>
              <a:t>nghiệp</a:t>
            </a:r>
            <a:r>
              <a:rPr lang="en-US" sz="2500" dirty="0"/>
              <a:t> </a:t>
            </a:r>
            <a:r>
              <a:rPr lang="en-US" sz="2500" dirty="0" err="1"/>
              <a:t>các</a:t>
            </a:r>
            <a:r>
              <a:rPr lang="en-US" sz="2500" dirty="0"/>
              <a:t> </a:t>
            </a:r>
            <a:r>
              <a:rPr lang="en-US" sz="2500" dirty="0" err="1"/>
              <a:t>khu</a:t>
            </a:r>
            <a:r>
              <a:rPr lang="en-US" sz="2500" dirty="0"/>
              <a:t> </a:t>
            </a:r>
            <a:r>
              <a:rPr lang="en-US" sz="2500" dirty="0" err="1"/>
              <a:t>chế</a:t>
            </a:r>
            <a:r>
              <a:rPr lang="en-US" sz="2500" dirty="0"/>
              <a:t> </a:t>
            </a:r>
            <a:r>
              <a:rPr lang="en-US" sz="2500" dirty="0" err="1"/>
              <a:t>xuất</a:t>
            </a:r>
            <a:r>
              <a:rPr lang="en-US" sz="2500" dirty="0"/>
              <a:t> </a:t>
            </a:r>
            <a:r>
              <a:rPr lang="en-US" sz="2500" dirty="0" err="1"/>
              <a:t>và</a:t>
            </a:r>
            <a:r>
              <a:rPr lang="en-US" sz="2500" dirty="0"/>
              <a:t> </a:t>
            </a:r>
            <a:r>
              <a:rPr lang="en-US" sz="2500" dirty="0" err="1"/>
              <a:t>khu</a:t>
            </a:r>
            <a:r>
              <a:rPr lang="en-US" sz="2500" dirty="0"/>
              <a:t> </a:t>
            </a:r>
            <a:r>
              <a:rPr lang="en-US" sz="2500" dirty="0" err="1"/>
              <a:t>công</a:t>
            </a:r>
            <a:r>
              <a:rPr lang="en-US" sz="2500" dirty="0"/>
              <a:t> </a:t>
            </a:r>
            <a:r>
              <a:rPr lang="en-US" sz="2500" dirty="0" err="1"/>
              <a:t>nghiệp</a:t>
            </a:r>
            <a:r>
              <a:rPr lang="en-US" sz="2500" dirty="0"/>
              <a:t> </a:t>
            </a:r>
            <a:r>
              <a:rPr lang="en-US" sz="2500" dirty="0" err="1" smtClean="0"/>
              <a:t>để</a:t>
            </a:r>
            <a:r>
              <a:rPr lang="en-US" sz="2500" dirty="0" smtClean="0"/>
              <a:t> </a:t>
            </a:r>
            <a:r>
              <a:rPr lang="en-US" sz="2500" dirty="0" err="1"/>
              <a:t>cung</a:t>
            </a:r>
            <a:r>
              <a:rPr lang="en-US" sz="2500" dirty="0"/>
              <a:t> </a:t>
            </a:r>
            <a:r>
              <a:rPr lang="en-US" sz="2500" dirty="0" err="1"/>
              <a:t>cấp</a:t>
            </a:r>
            <a:r>
              <a:rPr lang="en-US" sz="2500" dirty="0"/>
              <a:t> </a:t>
            </a:r>
            <a:r>
              <a:rPr lang="en-US" sz="2500" dirty="0" err="1"/>
              <a:t>thông</a:t>
            </a:r>
            <a:r>
              <a:rPr lang="en-US" sz="2500" dirty="0"/>
              <a:t> tin </a:t>
            </a:r>
            <a:r>
              <a:rPr lang="en-US" sz="2500" dirty="0" err="1"/>
              <a:t>việc</a:t>
            </a:r>
            <a:r>
              <a:rPr lang="en-US" sz="2500" dirty="0"/>
              <a:t> </a:t>
            </a:r>
            <a:r>
              <a:rPr lang="en-US" sz="2500" dirty="0" err="1"/>
              <a:t>làm</a:t>
            </a:r>
            <a:r>
              <a:rPr lang="en-US" sz="2500" dirty="0"/>
              <a:t> </a:t>
            </a:r>
            <a:r>
              <a:rPr lang="en-US" sz="2500" dirty="0" err="1"/>
              <a:t>đến</a:t>
            </a:r>
            <a:r>
              <a:rPr lang="en-US" sz="2500" dirty="0"/>
              <a:t> </a:t>
            </a:r>
            <a:r>
              <a:rPr lang="en-US" sz="2500" dirty="0" smtClean="0"/>
              <a:t>HSSV</a:t>
            </a:r>
            <a:r>
              <a:rPr lang="en-US" sz="2400" dirty="0" smtClean="0"/>
              <a:t>.</a:t>
            </a:r>
            <a:endParaRPr lang="en-US" sz="2400" dirty="0">
              <a:solidFill>
                <a:prstClr val="black"/>
              </a:solidFill>
            </a:endParaRPr>
          </a:p>
        </p:txBody>
      </p:sp>
      <p:sp>
        <p:nvSpPr>
          <p:cNvPr id="10" name="Text Placeholder 2"/>
          <p:cNvSpPr>
            <a:spLocks noGrp="1"/>
          </p:cNvSpPr>
          <p:nvPr>
            <p:ph type="body" sz="quarter" idx="14"/>
          </p:nvPr>
        </p:nvSpPr>
        <p:spPr/>
        <p:txBody>
          <a:bodyPr/>
          <a:lstStyle/>
          <a:p>
            <a:pPr algn="l"/>
            <a:r>
              <a:rPr lang="en-US" sz="1800"/>
              <a:t>2. NÂNG CAO CHẤT LƯỢNG VÀ HIỆU QUẢ GIÁO DỤC VÀ ĐÀO TẠO</a:t>
            </a:r>
            <a:endParaRPr lang="vi-VN" sz="2000">
              <a:effectLst/>
            </a:endParaRPr>
          </a:p>
        </p:txBody>
      </p:sp>
    </p:spTree>
    <p:extLst>
      <p:ext uri="{BB962C8B-B14F-4D97-AF65-F5344CB8AC3E}">
        <p14:creationId xmlns:p14="http://schemas.microsoft.com/office/powerpoint/2010/main" val="823198347"/>
      </p:ext>
    </p:extLst>
  </p:cSld>
  <p:clrMapOvr>
    <a:masterClrMapping/>
  </p:clrMapOvr>
  <p:transition spd="slow" advClick="0">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199"/>
          </a:xfrm>
        </p:spPr>
        <p:txBody>
          <a:bodyPr/>
          <a:lstStyle/>
          <a:p>
            <a:pPr lvl="1" algn="l"/>
            <a:r>
              <a:rPr lang="en-US" sz="2400" b="1" smtClean="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3.1.1 </a:t>
            </a:r>
            <a:r>
              <a:rPr lang="en-US" sz="2400" b="1">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Hệ đào tạo cao </a:t>
            </a:r>
            <a:r>
              <a:rPr lang="en-US" sz="2400" b="1" smtClean="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400" b="1" kern="1200">
              <a:solidFill>
                <a:schemeClr val="accent1"/>
              </a:solidFill>
              <a:latin typeface="Times New Roman" pitchFamily="18" charset="0"/>
              <a:ea typeface="Tahoma" pitchFamily="34" charset="0"/>
              <a:cs typeface="Times New Roman" pitchFamily="18" charset="0"/>
            </a:endParaRPr>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7" name="Rectangle 6"/>
          <p:cNvSpPr/>
          <p:nvPr/>
        </p:nvSpPr>
        <p:spPr>
          <a:xfrm>
            <a:off x="152400" y="1371600"/>
            <a:ext cx="8991600" cy="3785652"/>
          </a:xfrm>
          <a:prstGeom prst="rect">
            <a:avLst/>
          </a:prstGeom>
        </p:spPr>
        <p:txBody>
          <a:bodyPr wrap="square">
            <a:spAutoFit/>
          </a:bodyPr>
          <a:lstStyle/>
          <a:p>
            <a:pPr lvl="0" algn="just">
              <a:tabLst>
                <a:tab pos="540385" algn="l"/>
                <a:tab pos="630555" algn="l"/>
              </a:tabLst>
            </a:pPr>
            <a:r>
              <a:rPr lang="en-US" sz="2400" b="1">
                <a:latin typeface="Times New Roman" panose="02020603050405020304" pitchFamily="18" charset="0"/>
                <a:ea typeface="Times New Roman" panose="02020603050405020304" pitchFamily="18" charset="0"/>
                <a:cs typeface="Times New Roman" panose="02020603050405020304" pitchFamily="18" charset="0"/>
              </a:rPr>
              <a:t>Thi tốt nghiệp: </a:t>
            </a:r>
            <a:endParaRPr lang="en-US" sz="2000" b="1">
              <a:latin typeface="VNI-Helve-Condense" pitchFamily="2"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539750" algn="l"/>
                <a:tab pos="900113" algn="l"/>
                <a:tab pos="3060700" algn="l"/>
                <a:tab pos="5203825" algn="l"/>
                <a:tab pos="5949950" algn="l"/>
              </a:tabLst>
            </a:pPr>
            <a:r>
              <a:rPr lang="en-US" sz="2400">
                <a:latin typeface="Times New Roman" panose="02020603050405020304" pitchFamily="18" charset="0"/>
                <a:ea typeface="Times New Roman" panose="02020603050405020304" pitchFamily="18" charset="0"/>
                <a:cs typeface="Times New Roman" panose="02020603050405020304" pitchFamily="18" charset="0"/>
              </a:rPr>
              <a:t>Tỉ lệ đạt tốt nghiệp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t>71,15% </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smtClean="0"/>
              <a:t> ≥ 50</a:t>
            </a:r>
            <a:r>
              <a:rPr lang="en-US" sz="2400"/>
              <a:t>%</a:t>
            </a:r>
            <a:endParaRPr lang="en-US" sz="2000">
              <a:latin typeface="VNI-Helve-Condense" pitchFamily="2"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539750" algn="l"/>
                <a:tab pos="900113" algn="l"/>
                <a:tab pos="3060700" algn="l"/>
                <a:tab pos="5203825" algn="l"/>
                <a:tab pos="7315200" algn="l"/>
              </a:tabLst>
            </a:pPr>
            <a:r>
              <a:rPr lang="en-US" sz="2400">
                <a:latin typeface="Times New Roman" panose="02020603050405020304" pitchFamily="18" charset="0"/>
                <a:ea typeface="Times New Roman" panose="02020603050405020304" pitchFamily="18" charset="0"/>
                <a:cs typeface="Times New Roman" panose="02020603050405020304" pitchFamily="18" charset="0"/>
              </a:rPr>
              <a:t>Tỉ lệ Xuất sắc, Khá, Giỏi	</a:t>
            </a:r>
            <a:r>
              <a:rPr lang="en-US" sz="2400" b="1" smtClean="0"/>
              <a:t>17,12</a:t>
            </a:r>
            <a:r>
              <a:rPr lang="en-US" sz="2400" b="1"/>
              <a:t>%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r>
              <a:rPr lang="en-US" sz="2400"/>
              <a:t> </a:t>
            </a:r>
            <a:r>
              <a:rPr lang="en-US" sz="2400" smtClean="0"/>
              <a:t>≥06</a:t>
            </a:r>
            <a:r>
              <a:rPr lang="en-US" sz="2400"/>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a:latin typeface="VNI-Helve-Condense" pitchFamily="2" charset="0"/>
              <a:ea typeface="Times New Roman" panose="02020603050405020304" pitchFamily="18" charset="0"/>
              <a:cs typeface="Times New Roman" panose="02020603050405020304" pitchFamily="18" charset="0"/>
            </a:endParaRPr>
          </a:p>
          <a:p>
            <a:pPr lvl="0" algn="just">
              <a:tabLst>
                <a:tab pos="540385" algn="l"/>
                <a:tab pos="630555" algn="l"/>
              </a:tabLst>
            </a:pPr>
            <a:endParaRPr lang="en-US" sz="2400" b="1" smtClean="0">
              <a:latin typeface="Times New Roman" panose="02020603050405020304" pitchFamily="18" charset="0"/>
              <a:ea typeface="Times New Roman" panose="02020603050405020304" pitchFamily="18" charset="0"/>
              <a:cs typeface="Times New Roman" panose="02020603050405020304" pitchFamily="18" charset="0"/>
            </a:endParaRPr>
          </a:p>
          <a:p>
            <a:pPr lvl="0" algn="just">
              <a:tabLst>
                <a:tab pos="540385" algn="l"/>
                <a:tab pos="630555" algn="l"/>
              </a:tabLst>
            </a:pPr>
            <a:r>
              <a:rPr lang="en-US" sz="2400" b="1" smtClean="0">
                <a:latin typeface="Times New Roman" panose="02020603050405020304" pitchFamily="18" charset="0"/>
                <a:ea typeface="Times New Roman" panose="02020603050405020304" pitchFamily="18" charset="0"/>
                <a:cs typeface="Times New Roman" panose="02020603050405020304" pitchFamily="18" charset="0"/>
              </a:rPr>
              <a:t>Kết </a:t>
            </a:r>
            <a:r>
              <a:rPr lang="en-US" sz="2400" b="1">
                <a:latin typeface="Times New Roman" panose="02020603050405020304" pitchFamily="18" charset="0"/>
                <a:ea typeface="Times New Roman" panose="02020603050405020304" pitchFamily="18" charset="0"/>
                <a:cs typeface="Times New Roman" panose="02020603050405020304" pitchFamily="18" charset="0"/>
              </a:rPr>
              <a:t>quả học tập:</a:t>
            </a:r>
            <a:endParaRPr lang="en-US" sz="2000" b="1">
              <a:latin typeface="VNI-Helve-Condense" pitchFamily="2"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539750" algn="l"/>
                <a:tab pos="900113" algn="l"/>
                <a:tab pos="3084513" algn="l"/>
                <a:tab pos="5203825" algn="l"/>
                <a:tab pos="7372350" algn="l"/>
              </a:tabLst>
            </a:pPr>
            <a:r>
              <a:rPr lang="en-US" sz="2400">
                <a:latin typeface="Times New Roman" panose="02020603050405020304" pitchFamily="18" charset="0"/>
                <a:ea typeface="Times New Roman" panose="02020603050405020304" pitchFamily="18" charset="0"/>
                <a:cs typeface="Times New Roman" panose="02020603050405020304" pitchFamily="18" charset="0"/>
              </a:rPr>
              <a:t>Tỉ lệ Xuất sắc, Khá,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Giỏi:  	</a:t>
            </a:r>
            <a:r>
              <a:rPr lang="en-US" sz="2400" b="1"/>
              <a:t> </a:t>
            </a:r>
            <a:r>
              <a:rPr lang="en-US" sz="2400" b="1" smtClean="0"/>
              <a:t>26,83</a:t>
            </a:r>
            <a:r>
              <a:rPr lang="en-US" sz="2400" b="1"/>
              <a:t>% </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r>
              <a:rPr lang="en-US" sz="2000" smtClean="0"/>
              <a:t> </a:t>
            </a:r>
            <a:r>
              <a:rPr lang="en-US" sz="2400"/>
              <a:t>≥10</a:t>
            </a:r>
            <a:r>
              <a:rPr lang="en-US" sz="2400" smtClean="0"/>
              <a:t>%</a:t>
            </a:r>
            <a:endParaRPr lang="en-US" sz="2400">
              <a:latin typeface="VNI-Helve-Condense" pitchFamily="2"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539750" algn="l"/>
                <a:tab pos="900113" algn="l"/>
                <a:tab pos="2970213" algn="l"/>
                <a:tab pos="4121150" algn="l"/>
                <a:tab pos="5260975" algn="l"/>
                <a:tab pos="7427913" algn="l"/>
              </a:tabLst>
            </a:pPr>
            <a:r>
              <a:rPr lang="en-US" sz="2400">
                <a:latin typeface="Times New Roman" panose="02020603050405020304" pitchFamily="18" charset="0"/>
                <a:ea typeface="Times New Roman" panose="02020603050405020304" pitchFamily="18" charset="0"/>
                <a:cs typeface="Times New Roman" panose="02020603050405020304" pitchFamily="18" charset="0"/>
              </a:rPr>
              <a:t>Tỉ lệ Sinh viên thực tập đạt yêu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cầu	</a:t>
            </a:r>
            <a:r>
              <a:rPr lang="en-US" sz="2400" b="1" smtClean="0"/>
              <a:t>97,86 </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smtClean="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en-US" sz="2400" b="1" smtClean="0">
                <a:latin typeface="Times New Roman" panose="02020603050405020304" pitchFamily="18" charset="0"/>
                <a:ea typeface="Times New Roman" panose="02020603050405020304" pitchFamily="18" charset="0"/>
                <a:cs typeface="Times New Roman" panose="02020603050405020304" pitchFamily="18" charset="0"/>
              </a:rPr>
              <a:t>90</a:t>
            </a:r>
            <a:r>
              <a:rPr lang="en-US" sz="2400" b="1">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a:latin typeface="VNI-Helve-Condense" pitchFamily="2" charset="0"/>
              <a:ea typeface="Times New Roman" panose="02020603050405020304" pitchFamily="18" charset="0"/>
              <a:cs typeface="Times New Roman" panose="02020603050405020304" pitchFamily="18" charset="0"/>
            </a:endParaRPr>
          </a:p>
          <a:p>
            <a:pPr lvl="0" algn="just">
              <a:tabLst>
                <a:tab pos="540385" algn="l"/>
                <a:tab pos="630555" algn="l"/>
              </a:tabLst>
            </a:pPr>
            <a:endParaRPr lang="en-US" sz="2400" b="1" smtClean="0">
              <a:latin typeface="Times New Roman" panose="02020603050405020304" pitchFamily="18" charset="0"/>
              <a:ea typeface="Times New Roman" panose="02020603050405020304" pitchFamily="18" charset="0"/>
              <a:cs typeface="Times New Roman" panose="02020603050405020304" pitchFamily="18" charset="0"/>
            </a:endParaRPr>
          </a:p>
          <a:p>
            <a:pPr lvl="0" algn="just">
              <a:tabLst>
                <a:tab pos="540385" algn="l"/>
                <a:tab pos="630555" algn="l"/>
              </a:tabLst>
            </a:pPr>
            <a:r>
              <a:rPr lang="en-US" sz="2400" b="1" smtClean="0">
                <a:latin typeface="Times New Roman" panose="02020603050405020304" pitchFamily="18" charset="0"/>
                <a:ea typeface="Times New Roman" panose="02020603050405020304" pitchFamily="18" charset="0"/>
                <a:cs typeface="Times New Roman" panose="02020603050405020304" pitchFamily="18" charset="0"/>
              </a:rPr>
              <a:t>Kết </a:t>
            </a:r>
            <a:r>
              <a:rPr lang="en-US" sz="2400" b="1">
                <a:latin typeface="Times New Roman" panose="02020603050405020304" pitchFamily="18" charset="0"/>
                <a:ea typeface="Times New Roman" panose="02020603050405020304" pitchFamily="18" charset="0"/>
                <a:cs typeface="Times New Roman" panose="02020603050405020304" pitchFamily="18" charset="0"/>
              </a:rPr>
              <a:t>quả rèn luyện:</a:t>
            </a:r>
            <a:endParaRPr lang="en-US" sz="2000" b="1">
              <a:latin typeface="VNI-Helve-Condense" pitchFamily="2" charset="0"/>
              <a:ea typeface="Times New Roman" panose="02020603050405020304" pitchFamily="18" charset="0"/>
              <a:cs typeface="Times New Roman" panose="02020603050405020304" pitchFamily="18" charset="0"/>
            </a:endParaRPr>
          </a:p>
          <a:p>
            <a:pPr marL="179705" algn="just">
              <a:tabLst>
                <a:tab pos="539750" algn="l"/>
                <a:tab pos="900113" algn="l"/>
                <a:tab pos="2970213" algn="l"/>
                <a:tab pos="5148263" algn="l"/>
              </a:tabLst>
            </a:pPr>
            <a:r>
              <a:rPr lang="en-US" sz="2400">
                <a:latin typeface="Times New Roman" panose="02020603050405020304" pitchFamily="18" charset="0"/>
                <a:ea typeface="Times New Roman" panose="02020603050405020304" pitchFamily="18" charset="0"/>
                <a:cs typeface="Times New Roman" panose="02020603050405020304" pitchFamily="18" charset="0"/>
              </a:rPr>
              <a:t>Tỉ lệ Tốt, Khá, Trung bình              	</a:t>
            </a:r>
            <a:r>
              <a:rPr lang="en-US" sz="2400" b="1"/>
              <a:t> 95,79% </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80%</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a:latin typeface="VNI-Helve-Condense" pitchFamily="2"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1294030"/>
      </p:ext>
    </p:extLst>
  </p:cSld>
  <p:clrMapOvr>
    <a:masterClrMapping/>
  </p:clrMapOvr>
  <p:transition spd="slow" advClick="0">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1" algn="l"/>
            <a:r>
              <a:rPr lang="en-US" sz="2600" b="1" kern="1200">
                <a:solidFill>
                  <a:schemeClr val="accent1"/>
                </a:solidFill>
                <a:latin typeface="Times New Roman" pitchFamily="18" charset="0"/>
                <a:ea typeface="Tahoma" pitchFamily="34" charset="0"/>
                <a:cs typeface="Times New Roman" pitchFamily="18" charset="0"/>
              </a:rPr>
              <a:t> </a:t>
            </a:r>
            <a:r>
              <a:rPr lang="en-US" sz="2600" b="1" kern="1200" smtClean="0">
                <a:solidFill>
                  <a:schemeClr val="accent1"/>
                </a:solidFill>
                <a:latin typeface="Times New Roman" pitchFamily="18" charset="0"/>
                <a:ea typeface="Tahoma" pitchFamily="34" charset="0"/>
                <a:cs typeface="Times New Roman" pitchFamily="18" charset="0"/>
              </a:rPr>
              <a:t>3.1 Đổi </a:t>
            </a:r>
            <a:r>
              <a:rPr lang="en-US" sz="2600" b="1" kern="1200">
                <a:solidFill>
                  <a:schemeClr val="accent1"/>
                </a:solidFill>
                <a:latin typeface="Times New Roman" pitchFamily="18" charset="0"/>
                <a:ea typeface="Tahoma" pitchFamily="34" charset="0"/>
                <a:cs typeface="Times New Roman" pitchFamily="18" charset="0"/>
              </a:rPr>
              <a:t>mới công tác quản trị Nhà trường:</a:t>
            </a:r>
          </a:p>
        </p:txBody>
      </p:sp>
      <p:sp>
        <p:nvSpPr>
          <p:cNvPr id="9" name="Text Placeholder 2"/>
          <p:cNvSpPr>
            <a:spLocks noGrp="1"/>
          </p:cNvSpPr>
          <p:nvPr>
            <p:ph type="body" sz="quarter" idx="13"/>
          </p:nvPr>
        </p:nvSpPr>
        <p:spPr>
          <a:xfrm>
            <a:off x="533400" y="1584326"/>
            <a:ext cx="8077200" cy="4359274"/>
          </a:xfrm>
        </p:spPr>
        <p:txBody>
          <a:bodyPr/>
          <a:lstStyle/>
          <a:p>
            <a:pPr marL="0" lvl="0" indent="0" algn="just">
              <a:buNone/>
            </a:pPr>
            <a:r>
              <a:rPr lang="en-US" sz="2400" dirty="0" smtClean="0"/>
              <a:t>- </a:t>
            </a:r>
            <a:r>
              <a:rPr lang="en-US" sz="2500" dirty="0" err="1" smtClean="0"/>
              <a:t>Trung</a:t>
            </a:r>
            <a:r>
              <a:rPr lang="en-US" sz="2500" dirty="0" smtClean="0"/>
              <a:t> </a:t>
            </a:r>
            <a:r>
              <a:rPr lang="en-US" sz="2500" dirty="0" err="1"/>
              <a:t>tâm</a:t>
            </a:r>
            <a:r>
              <a:rPr lang="en-US" sz="2500" dirty="0"/>
              <a:t> </a:t>
            </a:r>
            <a:r>
              <a:rPr lang="en-US" sz="2500" dirty="0" err="1"/>
              <a:t>điều</a:t>
            </a:r>
            <a:r>
              <a:rPr lang="en-US" sz="2500" dirty="0"/>
              <a:t> </a:t>
            </a:r>
            <a:r>
              <a:rPr lang="en-US" sz="2500" dirty="0" err="1"/>
              <a:t>hành</a:t>
            </a:r>
            <a:r>
              <a:rPr lang="en-US" sz="2500" dirty="0"/>
              <a:t> </a:t>
            </a:r>
            <a:r>
              <a:rPr lang="en-US" sz="2500" dirty="0" err="1"/>
              <a:t>và</a:t>
            </a:r>
            <a:r>
              <a:rPr lang="en-US" sz="2500" dirty="0"/>
              <a:t> </a:t>
            </a:r>
            <a:r>
              <a:rPr lang="en-US" sz="2500" dirty="0" err="1"/>
              <a:t>quản</a:t>
            </a:r>
            <a:r>
              <a:rPr lang="en-US" sz="2500" dirty="0"/>
              <a:t> </a:t>
            </a:r>
            <a:r>
              <a:rPr lang="en-US" sz="2500" dirty="0" err="1"/>
              <a:t>lý</a:t>
            </a:r>
            <a:r>
              <a:rPr lang="en-US" sz="2500" dirty="0"/>
              <a:t> </a:t>
            </a:r>
            <a:r>
              <a:rPr lang="en-US" sz="2500" dirty="0" err="1"/>
              <a:t>dữ</a:t>
            </a:r>
            <a:r>
              <a:rPr lang="en-US" sz="2500" dirty="0"/>
              <a:t> </a:t>
            </a:r>
            <a:r>
              <a:rPr lang="en-US" sz="2500" dirty="0" err="1" smtClean="0"/>
              <a:t>liệu</a:t>
            </a:r>
            <a:r>
              <a:rPr lang="en-US" sz="2500" dirty="0" smtClean="0"/>
              <a:t> </a:t>
            </a:r>
            <a:r>
              <a:rPr lang="en-US" sz="2500" dirty="0" err="1" smtClean="0"/>
              <a:t>vận</a:t>
            </a:r>
            <a:r>
              <a:rPr lang="en-US" sz="2500" dirty="0" smtClean="0"/>
              <a:t> </a:t>
            </a:r>
            <a:r>
              <a:rPr lang="en-US" sz="2500" dirty="0" err="1"/>
              <a:t>hành</a:t>
            </a:r>
            <a:r>
              <a:rPr lang="en-US" sz="2500" dirty="0"/>
              <a:t> </a:t>
            </a:r>
            <a:r>
              <a:rPr lang="en-US" sz="2500" dirty="0" err="1"/>
              <a:t>và</a:t>
            </a:r>
            <a:r>
              <a:rPr lang="en-US" sz="2500" dirty="0"/>
              <a:t> </a:t>
            </a:r>
            <a:r>
              <a:rPr lang="en-US" sz="2500" dirty="0" err="1"/>
              <a:t>giám</a:t>
            </a:r>
            <a:r>
              <a:rPr lang="en-US" sz="2500" dirty="0"/>
              <a:t> </a:t>
            </a:r>
            <a:r>
              <a:rPr lang="en-US" sz="2500" dirty="0" err="1"/>
              <a:t>sát</a:t>
            </a:r>
            <a:r>
              <a:rPr lang="en-US" sz="2500" dirty="0"/>
              <a:t> </a:t>
            </a:r>
            <a:r>
              <a:rPr lang="en-US" sz="2500" dirty="0" err="1"/>
              <a:t>hệ</a:t>
            </a:r>
            <a:r>
              <a:rPr lang="en-US" sz="2500" dirty="0"/>
              <a:t> </a:t>
            </a:r>
            <a:r>
              <a:rPr lang="en-US" sz="2500" dirty="0" err="1"/>
              <a:t>thống</a:t>
            </a:r>
            <a:r>
              <a:rPr lang="en-US" sz="2500" dirty="0"/>
              <a:t> </a:t>
            </a:r>
            <a:r>
              <a:rPr lang="en-US" sz="2500" dirty="0" err="1"/>
              <a:t>quản</a:t>
            </a:r>
            <a:r>
              <a:rPr lang="en-US" sz="2500" dirty="0"/>
              <a:t> </a:t>
            </a:r>
            <a:r>
              <a:rPr lang="en-US" sz="2500" dirty="0" err="1"/>
              <a:t>lý</a:t>
            </a:r>
            <a:r>
              <a:rPr lang="en-US" sz="2500" dirty="0"/>
              <a:t> </a:t>
            </a:r>
            <a:r>
              <a:rPr lang="en-US" sz="2500" dirty="0" err="1"/>
              <a:t>toàn</a:t>
            </a:r>
            <a:r>
              <a:rPr lang="en-US" sz="2500" dirty="0"/>
              <a:t> </a:t>
            </a:r>
            <a:r>
              <a:rPr lang="en-US" sz="2500" dirty="0" err="1"/>
              <a:t>bộ</a:t>
            </a:r>
            <a:r>
              <a:rPr lang="en-US" sz="2500" dirty="0"/>
              <a:t> </a:t>
            </a:r>
            <a:r>
              <a:rPr lang="en-US" sz="2500" dirty="0" err="1"/>
              <a:t>hoạt</a:t>
            </a:r>
            <a:r>
              <a:rPr lang="en-US" sz="2500" dirty="0"/>
              <a:t> </a:t>
            </a:r>
            <a:r>
              <a:rPr lang="en-US" sz="2500" dirty="0" err="1"/>
              <a:t>động</a:t>
            </a:r>
            <a:r>
              <a:rPr lang="en-US" sz="2500" dirty="0"/>
              <a:t> qua </a:t>
            </a:r>
            <a:r>
              <a:rPr lang="en-US" sz="2500" dirty="0" err="1"/>
              <a:t>chức</a:t>
            </a:r>
            <a:r>
              <a:rPr lang="en-US" sz="2500" dirty="0"/>
              <a:t> </a:t>
            </a:r>
            <a:r>
              <a:rPr lang="en-US" sz="2500" dirty="0" err="1"/>
              <a:t>năng</a:t>
            </a:r>
            <a:r>
              <a:rPr lang="en-US" sz="2500" dirty="0"/>
              <a:t> </a:t>
            </a:r>
            <a:r>
              <a:rPr lang="en-US" sz="2500" dirty="0" err="1"/>
              <a:t>giám</a:t>
            </a:r>
            <a:r>
              <a:rPr lang="en-US" sz="2500" dirty="0"/>
              <a:t> </a:t>
            </a:r>
            <a:r>
              <a:rPr lang="en-US" sz="2500" dirty="0" err="1"/>
              <a:t>sát</a:t>
            </a:r>
            <a:r>
              <a:rPr lang="en-US" sz="2500" dirty="0"/>
              <a:t> </a:t>
            </a:r>
            <a:r>
              <a:rPr lang="en-US" sz="2500" dirty="0" err="1"/>
              <a:t>tự</a:t>
            </a:r>
            <a:r>
              <a:rPr lang="en-US" sz="2500" dirty="0"/>
              <a:t> </a:t>
            </a:r>
            <a:r>
              <a:rPr lang="en-US" sz="2500" dirty="0" err="1" smtClean="0"/>
              <a:t>động</a:t>
            </a:r>
            <a:r>
              <a:rPr lang="en-US" sz="2500" dirty="0" smtClean="0"/>
              <a:t>;</a:t>
            </a:r>
          </a:p>
          <a:p>
            <a:pPr marL="0" lvl="0" indent="0" algn="just">
              <a:buNone/>
            </a:pPr>
            <a:r>
              <a:rPr lang="en-US" sz="2500" dirty="0" smtClean="0"/>
              <a:t>-</a:t>
            </a:r>
            <a:r>
              <a:rPr lang="en-US" sz="2500" dirty="0" smtClean="0"/>
              <a:t> </a:t>
            </a:r>
            <a:r>
              <a:rPr lang="en-US" sz="2500" dirty="0" err="1" smtClean="0"/>
              <a:t>Xây</a:t>
            </a:r>
            <a:r>
              <a:rPr lang="en-US" sz="2500" dirty="0" smtClean="0"/>
              <a:t> </a:t>
            </a:r>
            <a:r>
              <a:rPr lang="en-US" sz="2500" dirty="0" err="1" smtClean="0"/>
              <a:t>dựng</a:t>
            </a:r>
            <a:r>
              <a:rPr lang="en-US" sz="2500" dirty="0"/>
              <a:t>, t</a:t>
            </a:r>
            <a:r>
              <a:rPr lang="vi-VN" sz="2500" dirty="0"/>
              <a:t>riển khai hệ thống đánh giá năng lực (KP</a:t>
            </a:r>
            <a:r>
              <a:rPr lang="en-US" sz="2500" dirty="0"/>
              <a:t>I</a:t>
            </a:r>
            <a:r>
              <a:rPr lang="vi-VN" sz="2500" dirty="0"/>
              <a:t>s), </a:t>
            </a:r>
            <a:r>
              <a:rPr lang="en-US" sz="2500" dirty="0" err="1" smtClean="0"/>
              <a:t>đảm</a:t>
            </a:r>
            <a:r>
              <a:rPr lang="en-US" sz="2500" dirty="0" smtClean="0"/>
              <a:t> </a:t>
            </a:r>
            <a:r>
              <a:rPr lang="en-US" sz="2500" dirty="0" err="1" smtClean="0"/>
              <a:t>bảo</a:t>
            </a:r>
            <a:r>
              <a:rPr lang="en-US" sz="2500" dirty="0" smtClean="0"/>
              <a:t> </a:t>
            </a:r>
            <a:r>
              <a:rPr lang="en-US" sz="2500" dirty="0" err="1" smtClean="0"/>
              <a:t>cho</a:t>
            </a:r>
            <a:r>
              <a:rPr lang="en-US" sz="2500" dirty="0" smtClean="0"/>
              <a:t> </a:t>
            </a:r>
            <a:r>
              <a:rPr lang="en-US" sz="2500" dirty="0" err="1" smtClean="0"/>
              <a:t>việc</a:t>
            </a:r>
            <a:r>
              <a:rPr lang="en-US" sz="2500" dirty="0" smtClean="0"/>
              <a:t> </a:t>
            </a:r>
            <a:r>
              <a:rPr lang="en-US" sz="2500" dirty="0" err="1" smtClean="0"/>
              <a:t>xây</a:t>
            </a:r>
            <a:r>
              <a:rPr lang="en-US" sz="2500" dirty="0" smtClean="0"/>
              <a:t> </a:t>
            </a:r>
            <a:r>
              <a:rPr lang="en-US" sz="2500" dirty="0" err="1" smtClean="0"/>
              <a:t>dựng</a:t>
            </a:r>
            <a:r>
              <a:rPr lang="en-US" sz="2500" dirty="0" smtClean="0"/>
              <a:t> </a:t>
            </a:r>
            <a:r>
              <a:rPr lang="en-US" sz="2500" dirty="0" err="1" smtClean="0"/>
              <a:t>chế</a:t>
            </a:r>
            <a:r>
              <a:rPr lang="en-US" sz="2500" dirty="0" smtClean="0"/>
              <a:t> </a:t>
            </a:r>
            <a:r>
              <a:rPr lang="en-US" sz="2500" dirty="0" err="1" smtClean="0"/>
              <a:t>độ</a:t>
            </a:r>
            <a:r>
              <a:rPr lang="en-US" sz="2500" dirty="0" smtClean="0"/>
              <a:t> </a:t>
            </a:r>
            <a:r>
              <a:rPr lang="en-US" sz="2500" dirty="0" err="1" smtClean="0"/>
              <a:t>thù</a:t>
            </a:r>
            <a:r>
              <a:rPr lang="en-US" sz="2500" dirty="0" smtClean="0"/>
              <a:t> </a:t>
            </a:r>
            <a:r>
              <a:rPr lang="en-US" sz="2500" dirty="0" err="1" smtClean="0"/>
              <a:t>lao</a:t>
            </a:r>
            <a:r>
              <a:rPr lang="en-US" sz="2500" dirty="0" smtClean="0"/>
              <a:t>, </a:t>
            </a:r>
            <a:r>
              <a:rPr lang="en-US" sz="2500" dirty="0" err="1" smtClean="0"/>
              <a:t>khen</a:t>
            </a:r>
            <a:r>
              <a:rPr lang="en-US" sz="2500" dirty="0" smtClean="0"/>
              <a:t> </a:t>
            </a:r>
            <a:r>
              <a:rPr lang="en-US" sz="2500" dirty="0" err="1" smtClean="0"/>
              <a:t>thưởng</a:t>
            </a:r>
            <a:r>
              <a:rPr lang="en-US" sz="2500" dirty="0" smtClean="0"/>
              <a:t> </a:t>
            </a:r>
            <a:r>
              <a:rPr lang="en-US" sz="2500" dirty="0" err="1" smtClean="0"/>
              <a:t>hợp</a:t>
            </a:r>
            <a:r>
              <a:rPr lang="en-US" sz="2500" dirty="0" smtClean="0"/>
              <a:t> </a:t>
            </a:r>
            <a:r>
              <a:rPr lang="en-US" sz="2500" dirty="0" err="1" smtClean="0"/>
              <a:t>lý</a:t>
            </a:r>
            <a:r>
              <a:rPr lang="en-US" sz="2500" dirty="0" smtClean="0"/>
              <a:t>; </a:t>
            </a:r>
          </a:p>
          <a:p>
            <a:pPr marL="0" lvl="0" indent="0" algn="just">
              <a:buNone/>
            </a:pPr>
            <a:r>
              <a:rPr lang="en-US" sz="2500" dirty="0" smtClean="0"/>
              <a:t>- </a:t>
            </a:r>
            <a:r>
              <a:rPr lang="en-US" sz="2500" dirty="0" err="1" smtClean="0"/>
              <a:t>Kích</a:t>
            </a:r>
            <a:r>
              <a:rPr lang="en-US" sz="2500" dirty="0" smtClean="0"/>
              <a:t> </a:t>
            </a:r>
            <a:r>
              <a:rPr lang="en-US" sz="2500" dirty="0" err="1" smtClean="0"/>
              <a:t>thích</a:t>
            </a:r>
            <a:r>
              <a:rPr lang="en-US" sz="2500" dirty="0" smtClean="0"/>
              <a:t> </a:t>
            </a:r>
            <a:r>
              <a:rPr lang="en-US" sz="2500" dirty="0" err="1"/>
              <a:t>khả</a:t>
            </a:r>
            <a:r>
              <a:rPr lang="en-US" sz="2500" dirty="0"/>
              <a:t> </a:t>
            </a:r>
            <a:r>
              <a:rPr lang="en-US" sz="2500" dirty="0" err="1"/>
              <a:t>năng</a:t>
            </a:r>
            <a:r>
              <a:rPr lang="en-US" sz="2500" dirty="0"/>
              <a:t> </a:t>
            </a:r>
            <a:r>
              <a:rPr lang="en-US" sz="2500" dirty="0" err="1"/>
              <a:t>làm</a:t>
            </a:r>
            <a:r>
              <a:rPr lang="en-US" sz="2500" dirty="0"/>
              <a:t> </a:t>
            </a:r>
            <a:r>
              <a:rPr lang="en-US" sz="2500" dirty="0" err="1"/>
              <a:t>việc</a:t>
            </a:r>
            <a:r>
              <a:rPr lang="en-US" sz="2500" dirty="0"/>
              <a:t>, </a:t>
            </a:r>
            <a:r>
              <a:rPr lang="en-US" sz="2500" dirty="0" err="1"/>
              <a:t>cống</a:t>
            </a:r>
            <a:r>
              <a:rPr lang="en-US" sz="2500" dirty="0"/>
              <a:t> </a:t>
            </a:r>
            <a:r>
              <a:rPr lang="en-US" sz="2500" dirty="0" err="1"/>
              <a:t>hiến</a:t>
            </a:r>
            <a:r>
              <a:rPr lang="en-US" sz="2500" dirty="0"/>
              <a:t>, </a:t>
            </a:r>
            <a:r>
              <a:rPr lang="en-US" sz="2500" dirty="0" err="1"/>
              <a:t>sáng</a:t>
            </a:r>
            <a:r>
              <a:rPr lang="en-US" sz="2500" dirty="0"/>
              <a:t> </a:t>
            </a:r>
            <a:r>
              <a:rPr lang="en-US" sz="2500" dirty="0" err="1"/>
              <a:t>tạo</a:t>
            </a:r>
            <a:r>
              <a:rPr lang="en-US" sz="2500" dirty="0"/>
              <a:t>, </a:t>
            </a:r>
            <a:r>
              <a:rPr lang="en-US" sz="2500" dirty="0" err="1"/>
              <a:t>công</a:t>
            </a:r>
            <a:r>
              <a:rPr lang="en-US" sz="2500" dirty="0"/>
              <a:t> </a:t>
            </a:r>
            <a:r>
              <a:rPr lang="en-US" sz="2500" dirty="0" err="1"/>
              <a:t>bằng</a:t>
            </a:r>
            <a:r>
              <a:rPr lang="en-US" sz="2500" dirty="0"/>
              <a:t> </a:t>
            </a:r>
            <a:r>
              <a:rPr lang="en-US" sz="2500" dirty="0" err="1"/>
              <a:t>trong</a:t>
            </a:r>
            <a:r>
              <a:rPr lang="en-US" sz="2500" dirty="0"/>
              <a:t> </a:t>
            </a:r>
            <a:r>
              <a:rPr lang="en-US" sz="2500" dirty="0" err="1"/>
              <a:t>đội</a:t>
            </a:r>
            <a:r>
              <a:rPr lang="en-US" sz="2500" dirty="0"/>
              <a:t> </a:t>
            </a:r>
            <a:r>
              <a:rPr lang="en-US" sz="2500" dirty="0" err="1"/>
              <a:t>ngũ</a:t>
            </a:r>
            <a:r>
              <a:rPr lang="en-US" sz="2500" dirty="0"/>
              <a:t> </a:t>
            </a:r>
            <a:r>
              <a:rPr lang="en-US" sz="2500" dirty="0" smtClean="0"/>
              <a:t>CB-VC-NLĐ. </a:t>
            </a:r>
            <a:r>
              <a:rPr lang="en-US" sz="2500" dirty="0" err="1" smtClean="0"/>
              <a:t>Từ</a:t>
            </a:r>
            <a:r>
              <a:rPr lang="en-US" sz="2500" dirty="0" smtClean="0"/>
              <a:t> </a:t>
            </a:r>
            <a:r>
              <a:rPr lang="en-US" sz="2500" dirty="0" err="1" smtClean="0"/>
              <a:t>đó</a:t>
            </a:r>
            <a:r>
              <a:rPr lang="en-US" sz="2500" dirty="0" smtClean="0"/>
              <a:t> </a:t>
            </a:r>
            <a:r>
              <a:rPr lang="en-US" sz="2500" dirty="0" err="1" smtClean="0"/>
              <a:t>sẽ</a:t>
            </a:r>
            <a:r>
              <a:rPr lang="en-US" sz="2500" dirty="0" smtClean="0"/>
              <a:t> </a:t>
            </a:r>
            <a:r>
              <a:rPr lang="en-US" sz="2500" dirty="0" err="1"/>
              <a:t>hoàn</a:t>
            </a:r>
            <a:r>
              <a:rPr lang="en-US" sz="2500" dirty="0"/>
              <a:t> </a:t>
            </a:r>
            <a:r>
              <a:rPr lang="en-US" sz="2500" dirty="0" err="1"/>
              <a:t>thiện</a:t>
            </a:r>
            <a:r>
              <a:rPr lang="en-US" sz="2500" dirty="0"/>
              <a:t> </a:t>
            </a:r>
            <a:r>
              <a:rPr lang="en-US" sz="2500" dirty="0" err="1"/>
              <a:t>Đề</a:t>
            </a:r>
            <a:r>
              <a:rPr lang="en-US" sz="2500" dirty="0"/>
              <a:t> </a:t>
            </a:r>
            <a:r>
              <a:rPr lang="en-US" sz="2500" dirty="0" err="1"/>
              <a:t>án</a:t>
            </a:r>
            <a:r>
              <a:rPr lang="en-US" sz="2500" dirty="0"/>
              <a:t> </a:t>
            </a:r>
            <a:r>
              <a:rPr lang="en-US" sz="2500" dirty="0" err="1"/>
              <a:t>vị</a:t>
            </a:r>
            <a:r>
              <a:rPr lang="en-US" sz="2500" dirty="0"/>
              <a:t> </a:t>
            </a:r>
            <a:r>
              <a:rPr lang="en-US" sz="2500" dirty="0" err="1"/>
              <a:t>trí</a:t>
            </a:r>
            <a:r>
              <a:rPr lang="en-US" sz="2500" dirty="0"/>
              <a:t> </a:t>
            </a:r>
            <a:r>
              <a:rPr lang="en-US" sz="2500" dirty="0" err="1"/>
              <a:t>việc</a:t>
            </a:r>
            <a:r>
              <a:rPr lang="en-US" sz="2500" dirty="0"/>
              <a:t> </a:t>
            </a:r>
            <a:r>
              <a:rPr lang="en-US" sz="2500" dirty="0" err="1"/>
              <a:t>làm</a:t>
            </a:r>
            <a:r>
              <a:rPr lang="en-US" sz="2500" dirty="0"/>
              <a:t> </a:t>
            </a:r>
            <a:r>
              <a:rPr lang="en-US" sz="2500" dirty="0" err="1"/>
              <a:t>và</a:t>
            </a:r>
            <a:r>
              <a:rPr lang="en-US" sz="2500" dirty="0"/>
              <a:t> </a:t>
            </a:r>
            <a:r>
              <a:rPr lang="en-US" sz="2500" dirty="0" err="1"/>
              <a:t>làm</a:t>
            </a:r>
            <a:r>
              <a:rPr lang="en-US" sz="2500" dirty="0"/>
              <a:t> </a:t>
            </a:r>
            <a:r>
              <a:rPr lang="en-US" sz="2500" dirty="0" err="1"/>
              <a:t>cơ</a:t>
            </a:r>
            <a:r>
              <a:rPr lang="en-US" sz="2500" dirty="0"/>
              <a:t> </a:t>
            </a:r>
            <a:r>
              <a:rPr lang="en-US" sz="2500" dirty="0" err="1"/>
              <a:t>sở</a:t>
            </a:r>
            <a:r>
              <a:rPr lang="en-US" sz="2500" dirty="0"/>
              <a:t> </a:t>
            </a:r>
            <a:r>
              <a:rPr lang="en-US" sz="2500" dirty="0" err="1"/>
              <a:t>thực</a:t>
            </a:r>
            <a:r>
              <a:rPr lang="en-US" sz="2500" dirty="0"/>
              <a:t> </a:t>
            </a:r>
            <a:r>
              <a:rPr lang="en-US" sz="2500" dirty="0" err="1"/>
              <a:t>hiện</a:t>
            </a:r>
            <a:r>
              <a:rPr lang="en-US" sz="2500" dirty="0"/>
              <a:t> </a:t>
            </a:r>
            <a:r>
              <a:rPr lang="en-US" sz="2500" dirty="0" err="1"/>
              <a:t>chủ</a:t>
            </a:r>
            <a:r>
              <a:rPr lang="en-US" sz="2500" dirty="0"/>
              <a:t> </a:t>
            </a:r>
            <a:r>
              <a:rPr lang="en-US" sz="2500" dirty="0" err="1"/>
              <a:t>trương</a:t>
            </a:r>
            <a:r>
              <a:rPr lang="en-US" sz="2500" dirty="0"/>
              <a:t> </a:t>
            </a:r>
            <a:r>
              <a:rPr lang="en-US" sz="2500" dirty="0" err="1"/>
              <a:t>tinh</a:t>
            </a:r>
            <a:r>
              <a:rPr lang="en-US" sz="2500" dirty="0"/>
              <a:t> </a:t>
            </a:r>
            <a:r>
              <a:rPr lang="en-US" sz="2500" dirty="0" err="1"/>
              <a:t>giảm</a:t>
            </a:r>
            <a:r>
              <a:rPr lang="en-US" sz="2500" dirty="0"/>
              <a:t> </a:t>
            </a:r>
            <a:r>
              <a:rPr lang="en-US" sz="2500" dirty="0" err="1"/>
              <a:t>biên</a:t>
            </a:r>
            <a:r>
              <a:rPr lang="en-US" sz="2500" dirty="0"/>
              <a:t> </a:t>
            </a:r>
            <a:r>
              <a:rPr lang="en-US" sz="2500" dirty="0" err="1"/>
              <a:t>chế</a:t>
            </a:r>
            <a:r>
              <a:rPr lang="en-US" sz="2500" dirty="0"/>
              <a:t>, </a:t>
            </a:r>
            <a:r>
              <a:rPr lang="en-US" sz="2500" dirty="0" err="1"/>
              <a:t>tinh</a:t>
            </a:r>
            <a:r>
              <a:rPr lang="en-US" sz="2500" dirty="0"/>
              <a:t> </a:t>
            </a:r>
            <a:r>
              <a:rPr lang="en-US" sz="2500" dirty="0" err="1"/>
              <a:t>gọn</a:t>
            </a:r>
            <a:r>
              <a:rPr lang="en-US" sz="2500" dirty="0"/>
              <a:t> </a:t>
            </a:r>
            <a:r>
              <a:rPr lang="en-US" sz="2500" dirty="0" err="1"/>
              <a:t>bộ</a:t>
            </a:r>
            <a:r>
              <a:rPr lang="en-US" sz="2500" dirty="0"/>
              <a:t> </a:t>
            </a:r>
            <a:r>
              <a:rPr lang="en-US" sz="2500" dirty="0" err="1" smtClean="0"/>
              <a:t>máy</a:t>
            </a:r>
            <a:r>
              <a:rPr lang="en-US" sz="2500" dirty="0" smtClean="0"/>
              <a:t>.</a:t>
            </a:r>
            <a:endParaRPr lang="en-US" sz="2500" dirty="0"/>
          </a:p>
        </p:txBody>
      </p:sp>
      <p:sp>
        <p:nvSpPr>
          <p:cNvPr id="10" name="Text Placeholder 2"/>
          <p:cNvSpPr>
            <a:spLocks noGrp="1"/>
          </p:cNvSpPr>
          <p:nvPr>
            <p:ph type="body" sz="quarter" idx="14"/>
          </p:nvPr>
        </p:nvSpPr>
        <p:spPr/>
        <p:txBody>
          <a:bodyPr/>
          <a:lstStyle/>
          <a:p>
            <a:pPr algn="l"/>
            <a:r>
              <a:rPr lang="en-US" sz="2000" smtClean="0">
                <a:effectLst/>
              </a:rPr>
              <a:t>3. Tiếp </a:t>
            </a:r>
            <a:r>
              <a:rPr lang="en-US" sz="2000">
                <a:effectLst/>
              </a:rPr>
              <a:t>tục đổi mới công tác quản lý giáo dục và đào tạo </a:t>
            </a:r>
            <a:endParaRPr lang="vi-VN" sz="1800">
              <a:effectLst/>
            </a:endParaRPr>
          </a:p>
        </p:txBody>
      </p:sp>
    </p:spTree>
    <p:extLst>
      <p:ext uri="{BB962C8B-B14F-4D97-AF65-F5344CB8AC3E}">
        <p14:creationId xmlns:p14="http://schemas.microsoft.com/office/powerpoint/2010/main" val="3609992558"/>
      </p:ext>
    </p:extLst>
  </p:cSld>
  <p:clrMapOvr>
    <a:masterClrMapping/>
  </p:clrMapOvr>
  <p:transition spd="slow" advClick="0">
    <p:push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974726"/>
            <a:ext cx="8991600" cy="380999"/>
          </a:xfrm>
        </p:spPr>
        <p:txBody>
          <a:bodyPr/>
          <a:lstStyle/>
          <a:p>
            <a:pPr lvl="1" algn="l"/>
            <a:r>
              <a:rPr lang="en-US" sz="2200" b="1" kern="1200">
                <a:solidFill>
                  <a:schemeClr val="accent1"/>
                </a:solidFill>
                <a:latin typeface="Times New Roman" pitchFamily="18" charset="0"/>
                <a:ea typeface="Tahoma" pitchFamily="34" charset="0"/>
                <a:cs typeface="Times New Roman" pitchFamily="18" charset="0"/>
              </a:rPr>
              <a:t> </a:t>
            </a:r>
            <a:r>
              <a:rPr lang="en-US" sz="2200" b="1" kern="1200" smtClean="0">
                <a:solidFill>
                  <a:schemeClr val="accent1"/>
                </a:solidFill>
                <a:latin typeface="Times New Roman" pitchFamily="18" charset="0"/>
                <a:ea typeface="Tahoma" pitchFamily="34" charset="0"/>
                <a:cs typeface="Times New Roman" pitchFamily="18" charset="0"/>
              </a:rPr>
              <a:t>3.2 Đổi </a:t>
            </a:r>
            <a:r>
              <a:rPr lang="en-US" sz="2200" b="1" kern="1200">
                <a:solidFill>
                  <a:schemeClr val="accent1"/>
                </a:solidFill>
                <a:latin typeface="Times New Roman" pitchFamily="18" charset="0"/>
                <a:ea typeface="Tahoma" pitchFamily="34" charset="0"/>
                <a:cs typeface="Times New Roman" pitchFamily="18" charset="0"/>
              </a:rPr>
              <a:t>mới công tác giáo dục nghề nghiệp theo xu hướng hội nhập:</a:t>
            </a:r>
          </a:p>
        </p:txBody>
      </p:sp>
      <p:sp>
        <p:nvSpPr>
          <p:cNvPr id="9" name="Text Placeholder 2"/>
          <p:cNvSpPr>
            <a:spLocks noGrp="1"/>
          </p:cNvSpPr>
          <p:nvPr>
            <p:ph type="body" sz="quarter" idx="13"/>
          </p:nvPr>
        </p:nvSpPr>
        <p:spPr>
          <a:xfrm>
            <a:off x="457200" y="1584326"/>
            <a:ext cx="8153400" cy="4587874"/>
          </a:xfrm>
        </p:spPr>
        <p:txBody>
          <a:bodyPr/>
          <a:lstStyle/>
          <a:p>
            <a:pPr marL="0" indent="0" algn="just">
              <a:buNone/>
            </a:pPr>
            <a:r>
              <a:rPr lang="en-US" sz="2400" dirty="0" smtClean="0"/>
              <a:t>-</a:t>
            </a:r>
            <a:r>
              <a:rPr lang="en-US" sz="2400" dirty="0" smtClean="0"/>
              <a:t> </a:t>
            </a:r>
            <a:r>
              <a:rPr lang="en-US" sz="2500" dirty="0" err="1" smtClean="0"/>
              <a:t>Mạnh</a:t>
            </a:r>
            <a:r>
              <a:rPr lang="en-US" sz="2500" dirty="0" smtClean="0"/>
              <a:t> </a:t>
            </a:r>
            <a:r>
              <a:rPr lang="en-US" sz="2500" dirty="0" err="1" smtClean="0"/>
              <a:t>dạn</a:t>
            </a:r>
            <a:r>
              <a:rPr lang="en-US" sz="2500" dirty="0" smtClean="0"/>
              <a:t> </a:t>
            </a:r>
            <a:r>
              <a:rPr lang="en-US" sz="2500" dirty="0" err="1"/>
              <a:t>xây</a:t>
            </a:r>
            <a:r>
              <a:rPr lang="en-US" sz="2500" dirty="0"/>
              <a:t> </a:t>
            </a:r>
            <a:r>
              <a:rPr lang="en-US" sz="2500" dirty="0" err="1"/>
              <a:t>dựng</a:t>
            </a:r>
            <a:r>
              <a:rPr lang="en-US" sz="2500" dirty="0"/>
              <a:t> </a:t>
            </a:r>
            <a:r>
              <a:rPr lang="en-US" sz="2500" dirty="0" err="1"/>
              <a:t>các</a:t>
            </a:r>
            <a:r>
              <a:rPr lang="en-US" sz="2500" dirty="0"/>
              <a:t> </a:t>
            </a:r>
            <a:r>
              <a:rPr lang="en-US" sz="2500" dirty="0" err="1"/>
              <a:t>dự</a:t>
            </a:r>
            <a:r>
              <a:rPr lang="en-US" sz="2500" dirty="0"/>
              <a:t> </a:t>
            </a:r>
            <a:r>
              <a:rPr lang="en-US" sz="2500" dirty="0" err="1"/>
              <a:t>án</a:t>
            </a:r>
            <a:r>
              <a:rPr lang="en-US" sz="2500" dirty="0"/>
              <a:t>, </a:t>
            </a:r>
            <a:r>
              <a:rPr lang="en-US" sz="2500" dirty="0" err="1"/>
              <a:t>đề</a:t>
            </a:r>
            <a:r>
              <a:rPr lang="en-US" sz="2500" dirty="0"/>
              <a:t> </a:t>
            </a:r>
            <a:r>
              <a:rPr lang="en-US" sz="2500" dirty="0" err="1"/>
              <a:t>án</a:t>
            </a:r>
            <a:r>
              <a:rPr lang="en-US" sz="2500" dirty="0"/>
              <a:t> </a:t>
            </a:r>
            <a:r>
              <a:rPr lang="en-US" sz="2500" dirty="0" err="1"/>
              <a:t>trong</a:t>
            </a:r>
            <a:r>
              <a:rPr lang="en-US" sz="2500" dirty="0"/>
              <a:t> </a:t>
            </a:r>
            <a:r>
              <a:rPr lang="en-US" sz="2500" dirty="0" err="1"/>
              <a:t>đó</a:t>
            </a:r>
            <a:r>
              <a:rPr lang="en-US" sz="2500" dirty="0"/>
              <a:t> </a:t>
            </a:r>
            <a:r>
              <a:rPr lang="en-US" sz="2500" dirty="0" err="1"/>
              <a:t>đề</a:t>
            </a:r>
            <a:r>
              <a:rPr lang="en-US" sz="2500" dirty="0"/>
              <a:t> </a:t>
            </a:r>
            <a:r>
              <a:rPr lang="en-US" sz="2500" dirty="0" err="1"/>
              <a:t>xuất</a:t>
            </a:r>
            <a:r>
              <a:rPr lang="en-US" sz="2500" dirty="0"/>
              <a:t> </a:t>
            </a:r>
            <a:r>
              <a:rPr lang="en-US" sz="2500" dirty="0" err="1"/>
              <a:t>các</a:t>
            </a:r>
            <a:r>
              <a:rPr lang="en-US" sz="2500" dirty="0"/>
              <a:t> </a:t>
            </a:r>
            <a:r>
              <a:rPr lang="en-US" sz="2500" dirty="0" err="1"/>
              <a:t>giải</a:t>
            </a:r>
            <a:r>
              <a:rPr lang="en-US" sz="2500" dirty="0"/>
              <a:t> </a:t>
            </a:r>
            <a:r>
              <a:rPr lang="en-US" sz="2500" dirty="0" err="1"/>
              <a:t>pháp</a:t>
            </a:r>
            <a:r>
              <a:rPr lang="en-US" sz="2500" dirty="0"/>
              <a:t> </a:t>
            </a:r>
            <a:r>
              <a:rPr lang="en-US" sz="2500" dirty="0" err="1"/>
              <a:t>phát</a:t>
            </a:r>
            <a:r>
              <a:rPr lang="en-US" sz="2500" dirty="0"/>
              <a:t> </a:t>
            </a:r>
            <a:r>
              <a:rPr lang="en-US" sz="2500" dirty="0" err="1"/>
              <a:t>triển</a:t>
            </a:r>
            <a:r>
              <a:rPr lang="en-US" sz="2500" dirty="0"/>
              <a:t> </a:t>
            </a:r>
            <a:r>
              <a:rPr lang="en-US" sz="2500" dirty="0" err="1"/>
              <a:t>nhà</a:t>
            </a:r>
            <a:r>
              <a:rPr lang="en-US" sz="2500" dirty="0"/>
              <a:t> </a:t>
            </a:r>
            <a:r>
              <a:rPr lang="en-US" sz="2500" dirty="0" err="1"/>
              <a:t>trường</a:t>
            </a:r>
            <a:r>
              <a:rPr lang="en-US" sz="2500" dirty="0"/>
              <a:t> </a:t>
            </a:r>
            <a:r>
              <a:rPr lang="en-US" sz="2500" dirty="0" err="1"/>
              <a:t>một</a:t>
            </a:r>
            <a:r>
              <a:rPr lang="en-US" sz="2500" dirty="0"/>
              <a:t> </a:t>
            </a:r>
            <a:r>
              <a:rPr lang="en-US" sz="2500" dirty="0" err="1"/>
              <a:t>cách</a:t>
            </a:r>
            <a:r>
              <a:rPr lang="en-US" sz="2500" dirty="0"/>
              <a:t> </a:t>
            </a:r>
            <a:r>
              <a:rPr lang="en-US" sz="2500" dirty="0" err="1"/>
              <a:t>toàn</a:t>
            </a:r>
            <a:r>
              <a:rPr lang="en-US" sz="2500" dirty="0"/>
              <a:t> </a:t>
            </a:r>
            <a:r>
              <a:rPr lang="en-US" sz="2500" dirty="0" err="1"/>
              <a:t>diện</a:t>
            </a:r>
            <a:r>
              <a:rPr lang="en-US" sz="2500" dirty="0"/>
              <a:t>, </a:t>
            </a:r>
            <a:r>
              <a:rPr lang="en-US" sz="2500" dirty="0" err="1"/>
              <a:t>với</a:t>
            </a:r>
            <a:r>
              <a:rPr lang="en-US" sz="2500" dirty="0"/>
              <a:t> </a:t>
            </a:r>
            <a:r>
              <a:rPr lang="en-US" sz="2500" dirty="0" err="1"/>
              <a:t>những</a:t>
            </a:r>
            <a:r>
              <a:rPr lang="en-US" sz="2500" dirty="0"/>
              <a:t> </a:t>
            </a:r>
            <a:r>
              <a:rPr lang="en-US" sz="2500" dirty="0" err="1"/>
              <a:t>bước</a:t>
            </a:r>
            <a:r>
              <a:rPr lang="en-US" sz="2500" dirty="0"/>
              <a:t> </a:t>
            </a:r>
            <a:r>
              <a:rPr lang="en-US" sz="2500" dirty="0" err="1"/>
              <a:t>đột</a:t>
            </a:r>
            <a:r>
              <a:rPr lang="en-US" sz="2500" dirty="0"/>
              <a:t> </a:t>
            </a:r>
            <a:r>
              <a:rPr lang="en-US" sz="2500" dirty="0" err="1"/>
              <a:t>phá</a:t>
            </a:r>
            <a:r>
              <a:rPr lang="en-US" sz="2500" dirty="0"/>
              <a:t>, </a:t>
            </a:r>
            <a:r>
              <a:rPr lang="en-US" sz="2500" dirty="0" err="1"/>
              <a:t>đầu</a:t>
            </a:r>
            <a:r>
              <a:rPr lang="en-US" sz="2500" dirty="0"/>
              <a:t> </a:t>
            </a:r>
            <a:r>
              <a:rPr lang="en-US" sz="2500" dirty="0" err="1"/>
              <a:t>tư</a:t>
            </a:r>
            <a:r>
              <a:rPr lang="en-US" sz="2500" dirty="0"/>
              <a:t> </a:t>
            </a:r>
            <a:r>
              <a:rPr lang="en-US" sz="2500" dirty="0" err="1"/>
              <a:t>trọng</a:t>
            </a:r>
            <a:r>
              <a:rPr lang="en-US" sz="2500" dirty="0"/>
              <a:t> </a:t>
            </a:r>
            <a:r>
              <a:rPr lang="en-US" sz="2500" dirty="0" err="1"/>
              <a:t>tâm</a:t>
            </a:r>
            <a:r>
              <a:rPr lang="en-US" sz="2500" dirty="0"/>
              <a:t>, </a:t>
            </a:r>
            <a:r>
              <a:rPr lang="en-US" sz="2500" dirty="0" err="1"/>
              <a:t>trọng</a:t>
            </a:r>
            <a:r>
              <a:rPr lang="en-US" sz="2500" dirty="0"/>
              <a:t> </a:t>
            </a:r>
            <a:r>
              <a:rPr lang="en-US" sz="2500" dirty="0" err="1" smtClean="0"/>
              <a:t>điểm</a:t>
            </a:r>
            <a:r>
              <a:rPr lang="en-US" sz="2500" dirty="0" smtClean="0"/>
              <a:t>;</a:t>
            </a:r>
          </a:p>
          <a:p>
            <a:pPr marL="0" indent="0" algn="just">
              <a:buNone/>
            </a:pPr>
            <a:r>
              <a:rPr lang="en-US" sz="2500" dirty="0" smtClean="0"/>
              <a:t>-</a:t>
            </a:r>
            <a:r>
              <a:rPr lang="en-US" sz="2500" dirty="0" smtClean="0"/>
              <a:t> </a:t>
            </a:r>
            <a:r>
              <a:rPr lang="en-US" sz="2500" dirty="0" err="1" smtClean="0"/>
              <a:t>Hoàn</a:t>
            </a:r>
            <a:r>
              <a:rPr lang="en-US" sz="2500" dirty="0" smtClean="0"/>
              <a:t> </a:t>
            </a:r>
            <a:r>
              <a:rPr lang="en-US" sz="2500" dirty="0" err="1"/>
              <a:t>thiện</a:t>
            </a:r>
            <a:r>
              <a:rPr lang="en-US" sz="2500" dirty="0"/>
              <a:t> </a:t>
            </a:r>
            <a:r>
              <a:rPr lang="en-US" sz="2500" dirty="0" err="1"/>
              <a:t>hệ</a:t>
            </a:r>
            <a:r>
              <a:rPr lang="en-US" sz="2500" dirty="0"/>
              <a:t> </a:t>
            </a:r>
            <a:r>
              <a:rPr lang="en-US" sz="2500" dirty="0" err="1"/>
              <a:t>thống</a:t>
            </a:r>
            <a:r>
              <a:rPr lang="en-US" sz="2500" dirty="0"/>
              <a:t> </a:t>
            </a:r>
            <a:r>
              <a:rPr lang="en-US" sz="2500" dirty="0" err="1"/>
              <a:t>quản</a:t>
            </a:r>
            <a:r>
              <a:rPr lang="en-US" sz="2500" dirty="0"/>
              <a:t> </a:t>
            </a:r>
            <a:r>
              <a:rPr lang="en-US" sz="2500" dirty="0" err="1"/>
              <a:t>lý</a:t>
            </a:r>
            <a:r>
              <a:rPr lang="en-US" sz="2500" dirty="0"/>
              <a:t> </a:t>
            </a:r>
            <a:r>
              <a:rPr lang="en-US" sz="2500" dirty="0" err="1"/>
              <a:t>đào</a:t>
            </a:r>
            <a:r>
              <a:rPr lang="en-US" sz="2500" dirty="0"/>
              <a:t> </a:t>
            </a:r>
            <a:r>
              <a:rPr lang="en-US" sz="2500" dirty="0" err="1"/>
              <a:t>tạo</a:t>
            </a:r>
            <a:r>
              <a:rPr lang="en-US" sz="2500" dirty="0"/>
              <a:t> </a:t>
            </a:r>
            <a:r>
              <a:rPr lang="en-US" sz="2500" dirty="0" err="1"/>
              <a:t>theo</a:t>
            </a:r>
            <a:r>
              <a:rPr lang="en-US" sz="2500" dirty="0"/>
              <a:t> </a:t>
            </a:r>
            <a:r>
              <a:rPr lang="en-US" sz="2500" dirty="0" err="1"/>
              <a:t>hướng</a:t>
            </a:r>
            <a:r>
              <a:rPr lang="en-US" sz="2500" dirty="0"/>
              <a:t> </a:t>
            </a:r>
            <a:r>
              <a:rPr lang="en-US" sz="2500" dirty="0" err="1"/>
              <a:t>chuẩn</a:t>
            </a:r>
            <a:r>
              <a:rPr lang="en-US" sz="2500" dirty="0"/>
              <a:t> </a:t>
            </a:r>
            <a:r>
              <a:rPr lang="en-US" sz="2500" dirty="0" err="1"/>
              <a:t>hóa</a:t>
            </a:r>
            <a:r>
              <a:rPr lang="en-US" sz="2500" dirty="0"/>
              <a:t> </a:t>
            </a:r>
            <a:r>
              <a:rPr lang="en-US" sz="2500" dirty="0" err="1"/>
              <a:t>quy</a:t>
            </a:r>
            <a:r>
              <a:rPr lang="en-US" sz="2500" dirty="0"/>
              <a:t> </a:t>
            </a:r>
            <a:r>
              <a:rPr lang="en-US" sz="2500" dirty="0" err="1"/>
              <a:t>trình</a:t>
            </a:r>
            <a:r>
              <a:rPr lang="en-US" sz="2500" dirty="0"/>
              <a:t> </a:t>
            </a:r>
            <a:r>
              <a:rPr lang="en-US" sz="2500" dirty="0" err="1"/>
              <a:t>quản</a:t>
            </a:r>
            <a:r>
              <a:rPr lang="en-US" sz="2500" dirty="0"/>
              <a:t> </a:t>
            </a:r>
            <a:r>
              <a:rPr lang="en-US" sz="2500" dirty="0" err="1"/>
              <a:t>lý</a:t>
            </a:r>
            <a:r>
              <a:rPr lang="en-US" sz="2500" dirty="0"/>
              <a:t>, </a:t>
            </a:r>
            <a:r>
              <a:rPr lang="en-US" sz="2500" dirty="0" err="1"/>
              <a:t>ứng</a:t>
            </a:r>
            <a:r>
              <a:rPr lang="en-US" sz="2500" dirty="0"/>
              <a:t> </a:t>
            </a:r>
            <a:r>
              <a:rPr lang="en-US" sz="2500" dirty="0" err="1"/>
              <a:t>dụng</a:t>
            </a:r>
            <a:r>
              <a:rPr lang="en-US" sz="2500" dirty="0"/>
              <a:t> </a:t>
            </a:r>
            <a:r>
              <a:rPr lang="en-US" sz="2500" dirty="0" err="1"/>
              <a:t>công</a:t>
            </a:r>
            <a:r>
              <a:rPr lang="en-US" sz="2500" dirty="0"/>
              <a:t> </a:t>
            </a:r>
            <a:r>
              <a:rPr lang="en-US" sz="2500" dirty="0" err="1"/>
              <a:t>nghệ</a:t>
            </a:r>
            <a:r>
              <a:rPr lang="en-US" sz="2500" dirty="0"/>
              <a:t> </a:t>
            </a:r>
            <a:r>
              <a:rPr lang="en-US" sz="2500" dirty="0" err="1"/>
              <a:t>thông</a:t>
            </a:r>
            <a:r>
              <a:rPr lang="en-US" sz="2500" dirty="0"/>
              <a:t> tin </a:t>
            </a:r>
            <a:r>
              <a:rPr lang="en-US" sz="2500" dirty="0" err="1"/>
              <a:t>trong</a:t>
            </a:r>
            <a:r>
              <a:rPr lang="en-US" sz="2500" dirty="0"/>
              <a:t> </a:t>
            </a:r>
            <a:r>
              <a:rPr lang="en-US" sz="2500" dirty="0" err="1"/>
              <a:t>quản</a:t>
            </a:r>
            <a:r>
              <a:rPr lang="en-US" sz="2500" dirty="0"/>
              <a:t> </a:t>
            </a:r>
            <a:r>
              <a:rPr lang="en-US" sz="2500" dirty="0" err="1"/>
              <a:t>lý</a:t>
            </a:r>
            <a:r>
              <a:rPr lang="en-US" sz="2500" dirty="0"/>
              <a:t> </a:t>
            </a:r>
            <a:r>
              <a:rPr lang="en-US" sz="2500" dirty="0" err="1"/>
              <a:t>giáo</a:t>
            </a:r>
            <a:r>
              <a:rPr lang="en-US" sz="2500" dirty="0"/>
              <a:t> </a:t>
            </a:r>
            <a:r>
              <a:rPr lang="en-US" sz="2500" dirty="0" err="1"/>
              <a:t>dục</a:t>
            </a:r>
            <a:r>
              <a:rPr lang="en-US" sz="2500" dirty="0"/>
              <a:t> </a:t>
            </a:r>
            <a:r>
              <a:rPr lang="en-US" sz="2500" dirty="0" err="1"/>
              <a:t>để</a:t>
            </a:r>
            <a:r>
              <a:rPr lang="en-US" sz="2500" dirty="0"/>
              <a:t> </a:t>
            </a:r>
            <a:r>
              <a:rPr lang="en-US" sz="2500" dirty="0" err="1"/>
              <a:t>đảm</a:t>
            </a:r>
            <a:r>
              <a:rPr lang="en-US" sz="2500" dirty="0"/>
              <a:t> </a:t>
            </a:r>
            <a:r>
              <a:rPr lang="en-US" sz="2500" dirty="0" err="1"/>
              <a:t>bảo</a:t>
            </a:r>
            <a:r>
              <a:rPr lang="en-US" sz="2500" dirty="0"/>
              <a:t> </a:t>
            </a:r>
            <a:r>
              <a:rPr lang="en-US" sz="2500" dirty="0" err="1"/>
              <a:t>tính</a:t>
            </a:r>
            <a:r>
              <a:rPr lang="en-US" sz="2500" dirty="0"/>
              <a:t> </a:t>
            </a:r>
            <a:r>
              <a:rPr lang="en-US" sz="2500" dirty="0" err="1"/>
              <a:t>khoa</a:t>
            </a:r>
            <a:r>
              <a:rPr lang="en-US" sz="2500" dirty="0"/>
              <a:t> </a:t>
            </a:r>
            <a:r>
              <a:rPr lang="en-US" sz="2500" dirty="0" err="1"/>
              <a:t>học</a:t>
            </a:r>
            <a:r>
              <a:rPr lang="en-US" sz="2500" dirty="0"/>
              <a:t> </a:t>
            </a:r>
            <a:r>
              <a:rPr lang="en-US" sz="2500" dirty="0" err="1"/>
              <a:t>chính</a:t>
            </a:r>
            <a:r>
              <a:rPr lang="en-US" sz="2500" dirty="0"/>
              <a:t> </a:t>
            </a:r>
            <a:r>
              <a:rPr lang="en-US" sz="2500" dirty="0" err="1"/>
              <a:t>xác</a:t>
            </a:r>
            <a:r>
              <a:rPr lang="en-US" sz="2500" dirty="0"/>
              <a:t>, minh </a:t>
            </a:r>
            <a:r>
              <a:rPr lang="en-US" sz="2500" dirty="0" err="1"/>
              <a:t>bạch</a:t>
            </a:r>
            <a:r>
              <a:rPr lang="en-US" sz="2500" dirty="0"/>
              <a:t> </a:t>
            </a:r>
            <a:r>
              <a:rPr lang="en-US" sz="2500" dirty="0" err="1"/>
              <a:t>và</a:t>
            </a:r>
            <a:r>
              <a:rPr lang="en-US" sz="2500" dirty="0"/>
              <a:t> </a:t>
            </a:r>
            <a:r>
              <a:rPr lang="en-US" sz="2500" dirty="0" err="1"/>
              <a:t>hiệu</a:t>
            </a:r>
            <a:r>
              <a:rPr lang="en-US" sz="2500" dirty="0"/>
              <a:t> </a:t>
            </a:r>
            <a:r>
              <a:rPr lang="en-US" sz="2500" dirty="0" err="1" smtClean="0"/>
              <a:t>quả</a:t>
            </a:r>
            <a:r>
              <a:rPr lang="en-US" sz="2500" dirty="0" smtClean="0"/>
              <a:t>;</a:t>
            </a:r>
          </a:p>
          <a:p>
            <a:pPr marL="0" indent="0" algn="just">
              <a:buNone/>
            </a:pPr>
            <a:r>
              <a:rPr lang="en-US" sz="2500" dirty="0" smtClean="0"/>
              <a:t>- </a:t>
            </a:r>
            <a:r>
              <a:rPr lang="en-US" sz="2500" dirty="0" err="1" smtClean="0"/>
              <a:t>Hoàn</a:t>
            </a:r>
            <a:r>
              <a:rPr lang="en-US" sz="2500" dirty="0" smtClean="0"/>
              <a:t> </a:t>
            </a:r>
            <a:r>
              <a:rPr lang="en-US" sz="2500" dirty="0" err="1"/>
              <a:t>thiện</a:t>
            </a:r>
            <a:r>
              <a:rPr lang="en-US" sz="2500" dirty="0"/>
              <a:t> </a:t>
            </a:r>
            <a:r>
              <a:rPr lang="en-US" sz="2500" dirty="0" err="1"/>
              <a:t>các</a:t>
            </a:r>
            <a:r>
              <a:rPr lang="en-US" sz="2500" dirty="0"/>
              <a:t> </a:t>
            </a:r>
            <a:r>
              <a:rPr lang="en-US" sz="2500" dirty="0" err="1"/>
              <a:t>thông</a:t>
            </a:r>
            <a:r>
              <a:rPr lang="en-US" sz="2500" dirty="0"/>
              <a:t> tin </a:t>
            </a:r>
            <a:r>
              <a:rPr lang="en-US" sz="2500" dirty="0" err="1"/>
              <a:t>công</a:t>
            </a:r>
            <a:r>
              <a:rPr lang="en-US" sz="2500" dirty="0"/>
              <a:t> </a:t>
            </a:r>
            <a:r>
              <a:rPr lang="en-US" sz="2500" dirty="0" err="1"/>
              <a:t>bố</a:t>
            </a:r>
            <a:r>
              <a:rPr lang="en-US" sz="2500" dirty="0"/>
              <a:t> </a:t>
            </a:r>
            <a:r>
              <a:rPr lang="en-US" sz="2500" dirty="0" err="1"/>
              <a:t>trên</a:t>
            </a:r>
            <a:r>
              <a:rPr lang="en-US" sz="2500" dirty="0"/>
              <a:t> website song </a:t>
            </a:r>
            <a:r>
              <a:rPr lang="en-US" sz="2500" dirty="0" err="1"/>
              <a:t>ngữ</a:t>
            </a:r>
            <a:r>
              <a:rPr lang="en-US" sz="2500" dirty="0"/>
              <a:t> </a:t>
            </a:r>
            <a:r>
              <a:rPr lang="en-US" sz="2500" dirty="0" err="1" smtClean="0"/>
              <a:t>về</a:t>
            </a:r>
            <a:r>
              <a:rPr lang="en-US" sz="2500" dirty="0" smtClean="0"/>
              <a:t> </a:t>
            </a:r>
            <a:r>
              <a:rPr lang="en-US" sz="2500" dirty="0" err="1"/>
              <a:t>hồ</a:t>
            </a:r>
            <a:r>
              <a:rPr lang="en-US" sz="2500" dirty="0"/>
              <a:t> </a:t>
            </a:r>
            <a:r>
              <a:rPr lang="en-US" sz="2500" dirty="0" err="1"/>
              <a:t>sơ</a:t>
            </a:r>
            <a:r>
              <a:rPr lang="en-US" sz="2500" dirty="0"/>
              <a:t> </a:t>
            </a:r>
            <a:r>
              <a:rPr lang="en-US" sz="2500" dirty="0" err="1"/>
              <a:t>năng</a:t>
            </a:r>
            <a:r>
              <a:rPr lang="en-US" sz="2500" dirty="0"/>
              <a:t> </a:t>
            </a:r>
            <a:r>
              <a:rPr lang="en-US" sz="2500" dirty="0" err="1" smtClean="0"/>
              <a:t>lực</a:t>
            </a:r>
            <a:r>
              <a:rPr lang="en-US" sz="2500" dirty="0" smtClean="0"/>
              <a:t>, </a:t>
            </a:r>
            <a:r>
              <a:rPr lang="en-US" sz="2500" dirty="0" err="1"/>
              <a:t>nghiên</a:t>
            </a:r>
            <a:r>
              <a:rPr lang="en-US" sz="2500" dirty="0"/>
              <a:t> </a:t>
            </a:r>
            <a:r>
              <a:rPr lang="en-US" sz="2500" dirty="0" err="1"/>
              <a:t>cứu</a:t>
            </a:r>
            <a:r>
              <a:rPr lang="en-US" sz="2500" dirty="0"/>
              <a:t> </a:t>
            </a:r>
            <a:r>
              <a:rPr lang="en-US" sz="2500" dirty="0" err="1"/>
              <a:t>khoa</a:t>
            </a:r>
            <a:r>
              <a:rPr lang="en-US" sz="2500" dirty="0"/>
              <a:t> </a:t>
            </a:r>
            <a:r>
              <a:rPr lang="en-US" sz="2500" dirty="0" err="1"/>
              <a:t>học</a:t>
            </a:r>
            <a:r>
              <a:rPr lang="en-US" sz="2500" dirty="0"/>
              <a:t>, </a:t>
            </a:r>
            <a:r>
              <a:rPr lang="en-US" sz="2500" dirty="0" err="1"/>
              <a:t>các</a:t>
            </a:r>
            <a:r>
              <a:rPr lang="en-US" sz="2500" dirty="0"/>
              <a:t> </a:t>
            </a:r>
            <a:r>
              <a:rPr lang="en-US" sz="2500" dirty="0" err="1"/>
              <a:t>chương</a:t>
            </a:r>
            <a:r>
              <a:rPr lang="en-US" sz="2500" dirty="0"/>
              <a:t> </a:t>
            </a:r>
            <a:r>
              <a:rPr lang="en-US" sz="2500" dirty="0" err="1"/>
              <a:t>trình</a:t>
            </a:r>
            <a:r>
              <a:rPr lang="en-US" sz="2500" dirty="0"/>
              <a:t> </a:t>
            </a:r>
            <a:r>
              <a:rPr lang="en-US" sz="2500" dirty="0" err="1"/>
              <a:t>đào</a:t>
            </a:r>
            <a:r>
              <a:rPr lang="en-US" sz="2500" dirty="0"/>
              <a:t> </a:t>
            </a:r>
            <a:r>
              <a:rPr lang="en-US" sz="2500" dirty="0" err="1"/>
              <a:t>tạo</a:t>
            </a:r>
            <a:r>
              <a:rPr lang="en-US" sz="2500" dirty="0"/>
              <a:t>, </a:t>
            </a:r>
            <a:r>
              <a:rPr lang="en-US" sz="2500" dirty="0" err="1"/>
              <a:t>các</a:t>
            </a:r>
            <a:r>
              <a:rPr lang="en-US" sz="2500" dirty="0"/>
              <a:t> </a:t>
            </a:r>
            <a:r>
              <a:rPr lang="en-US" sz="2500" dirty="0" err="1"/>
              <a:t>quy</a:t>
            </a:r>
            <a:r>
              <a:rPr lang="en-US" sz="2500" dirty="0"/>
              <a:t> </a:t>
            </a:r>
            <a:r>
              <a:rPr lang="en-US" sz="2500" dirty="0" err="1"/>
              <a:t>định</a:t>
            </a:r>
            <a:r>
              <a:rPr lang="en-US" sz="2500" dirty="0"/>
              <a:t> </a:t>
            </a:r>
            <a:r>
              <a:rPr lang="en-US" sz="2500" dirty="0" err="1"/>
              <a:t>về</a:t>
            </a:r>
            <a:r>
              <a:rPr lang="en-US" sz="2500" dirty="0"/>
              <a:t> </a:t>
            </a:r>
            <a:r>
              <a:rPr lang="en-US" sz="2500" dirty="0" err="1"/>
              <a:t>công</a:t>
            </a:r>
            <a:r>
              <a:rPr lang="en-US" sz="2500" dirty="0"/>
              <a:t> </a:t>
            </a:r>
            <a:r>
              <a:rPr lang="en-US" sz="2500" dirty="0" err="1"/>
              <a:t>tác</a:t>
            </a:r>
            <a:r>
              <a:rPr lang="en-US" sz="2500" dirty="0"/>
              <a:t> </a:t>
            </a:r>
            <a:r>
              <a:rPr lang="en-US" sz="2500" dirty="0" err="1"/>
              <a:t>đào</a:t>
            </a:r>
            <a:r>
              <a:rPr lang="en-US" sz="2500" dirty="0"/>
              <a:t> </a:t>
            </a:r>
            <a:r>
              <a:rPr lang="en-US" sz="2500" dirty="0" err="1"/>
              <a:t>tạo</a:t>
            </a:r>
            <a:r>
              <a:rPr lang="en-US" sz="2500" dirty="0"/>
              <a:t>, </a:t>
            </a:r>
            <a:r>
              <a:rPr lang="en-US" sz="2500" dirty="0" err="1"/>
              <a:t>các</a:t>
            </a:r>
            <a:r>
              <a:rPr lang="en-US" sz="2500" dirty="0"/>
              <a:t> </a:t>
            </a:r>
            <a:r>
              <a:rPr lang="en-US" sz="2500" dirty="0" err="1"/>
              <a:t>chủ</a:t>
            </a:r>
            <a:r>
              <a:rPr lang="en-US" sz="2500" dirty="0"/>
              <a:t> </a:t>
            </a:r>
            <a:r>
              <a:rPr lang="en-US" sz="2500" dirty="0" err="1"/>
              <a:t>trương</a:t>
            </a:r>
            <a:r>
              <a:rPr lang="en-US" sz="2500" dirty="0"/>
              <a:t> </a:t>
            </a:r>
            <a:r>
              <a:rPr lang="en-US" sz="2500" dirty="0" err="1"/>
              <a:t>về</a:t>
            </a:r>
            <a:r>
              <a:rPr lang="en-US" sz="2500" dirty="0"/>
              <a:t> </a:t>
            </a:r>
            <a:r>
              <a:rPr lang="en-US" sz="2500" dirty="0" err="1"/>
              <a:t>chế</a:t>
            </a:r>
            <a:r>
              <a:rPr lang="en-US" sz="2500" dirty="0"/>
              <a:t> </a:t>
            </a:r>
            <a:r>
              <a:rPr lang="en-US" sz="2500" dirty="0" err="1"/>
              <a:t>độ</a:t>
            </a:r>
            <a:r>
              <a:rPr lang="en-US" sz="2500" dirty="0"/>
              <a:t> </a:t>
            </a:r>
            <a:r>
              <a:rPr lang="en-US" sz="2500" dirty="0" err="1"/>
              <a:t>chính</a:t>
            </a:r>
            <a:r>
              <a:rPr lang="en-US" sz="2500" dirty="0"/>
              <a:t> </a:t>
            </a:r>
            <a:r>
              <a:rPr lang="en-US" sz="2500" dirty="0" err="1"/>
              <a:t>sách</a:t>
            </a:r>
            <a:r>
              <a:rPr lang="en-US" sz="2500" dirty="0"/>
              <a:t>, </a:t>
            </a:r>
            <a:r>
              <a:rPr lang="en-US" sz="2500" dirty="0" err="1"/>
              <a:t>giới</a:t>
            </a:r>
            <a:r>
              <a:rPr lang="en-US" sz="2500" dirty="0"/>
              <a:t> </a:t>
            </a:r>
            <a:r>
              <a:rPr lang="en-US" sz="2500" dirty="0" err="1"/>
              <a:t>thiệu</a:t>
            </a:r>
            <a:r>
              <a:rPr lang="en-US" sz="2500" dirty="0"/>
              <a:t> </a:t>
            </a:r>
            <a:r>
              <a:rPr lang="en-US" sz="2500" dirty="0" err="1"/>
              <a:t>việc</a:t>
            </a:r>
            <a:r>
              <a:rPr lang="en-US" sz="2500" dirty="0"/>
              <a:t> </a:t>
            </a:r>
            <a:r>
              <a:rPr lang="en-US" sz="2500" dirty="0" err="1"/>
              <a:t>làm</a:t>
            </a:r>
            <a:r>
              <a:rPr lang="en-US" sz="2500" dirty="0"/>
              <a:t> </a:t>
            </a:r>
            <a:r>
              <a:rPr lang="en-US" sz="2500" dirty="0" err="1"/>
              <a:t>cho</a:t>
            </a:r>
            <a:r>
              <a:rPr lang="en-US" sz="2500" dirty="0"/>
              <a:t> </a:t>
            </a:r>
            <a:r>
              <a:rPr lang="en-US" sz="2500" dirty="0" err="1"/>
              <a:t>học</a:t>
            </a:r>
            <a:r>
              <a:rPr lang="en-US" sz="2500" dirty="0"/>
              <a:t> </a:t>
            </a:r>
            <a:r>
              <a:rPr lang="en-US" sz="2500" dirty="0" err="1"/>
              <a:t>sinh</a:t>
            </a:r>
            <a:r>
              <a:rPr lang="en-US" sz="2500" dirty="0"/>
              <a:t> </a:t>
            </a:r>
            <a:r>
              <a:rPr lang="en-US" sz="2500" dirty="0" err="1"/>
              <a:t>sinh</a:t>
            </a:r>
            <a:r>
              <a:rPr lang="en-US" sz="2500" dirty="0"/>
              <a:t> </a:t>
            </a:r>
            <a:r>
              <a:rPr lang="en-US" sz="2500" dirty="0" err="1" smtClean="0"/>
              <a:t>viên</a:t>
            </a:r>
            <a:r>
              <a:rPr lang="en-US" sz="2500" dirty="0" smtClean="0"/>
              <a:t>.</a:t>
            </a:r>
            <a:endParaRPr lang="en-US" sz="2500" dirty="0" smtClean="0"/>
          </a:p>
        </p:txBody>
      </p:sp>
      <p:sp>
        <p:nvSpPr>
          <p:cNvPr id="10" name="Text Placeholder 2"/>
          <p:cNvSpPr>
            <a:spLocks noGrp="1"/>
          </p:cNvSpPr>
          <p:nvPr>
            <p:ph type="body" sz="quarter" idx="14"/>
          </p:nvPr>
        </p:nvSpPr>
        <p:spPr/>
        <p:txBody>
          <a:bodyPr/>
          <a:lstStyle/>
          <a:p>
            <a:pPr algn="l"/>
            <a:r>
              <a:rPr lang="en-US" sz="2000" smtClean="0">
                <a:effectLst/>
              </a:rPr>
              <a:t>3. Tiếp </a:t>
            </a:r>
            <a:r>
              <a:rPr lang="en-US" sz="2000">
                <a:effectLst/>
              </a:rPr>
              <a:t>tục đổi mới công tác quản lý giáo dục và đào tạo </a:t>
            </a:r>
            <a:endParaRPr lang="vi-VN" sz="1800">
              <a:effectLst/>
            </a:endParaRPr>
          </a:p>
        </p:txBody>
      </p:sp>
    </p:spTree>
    <p:extLst>
      <p:ext uri="{BB962C8B-B14F-4D97-AF65-F5344CB8AC3E}">
        <p14:creationId xmlns:p14="http://schemas.microsoft.com/office/powerpoint/2010/main" val="260024739"/>
      </p:ext>
    </p:extLst>
  </p:cSld>
  <p:clrMapOvr>
    <a:masterClrMapping/>
  </p:clrMapOvr>
  <p:transition spd="slow" advClick="0">
    <p:push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974726"/>
            <a:ext cx="8991600" cy="380999"/>
          </a:xfrm>
        </p:spPr>
        <p:txBody>
          <a:bodyPr/>
          <a:lstStyle/>
          <a:p>
            <a:pPr lvl="1" algn="l"/>
            <a:r>
              <a:rPr lang="en-US" sz="2200" b="1" kern="1200">
                <a:solidFill>
                  <a:schemeClr val="accent1"/>
                </a:solidFill>
                <a:latin typeface="Times New Roman" pitchFamily="18" charset="0"/>
                <a:ea typeface="Tahoma" pitchFamily="34" charset="0"/>
                <a:cs typeface="Times New Roman" pitchFamily="18" charset="0"/>
              </a:rPr>
              <a:t> </a:t>
            </a:r>
            <a:r>
              <a:rPr lang="en-US" sz="2200" b="1" kern="1200" smtClean="0">
                <a:solidFill>
                  <a:schemeClr val="accent1"/>
                </a:solidFill>
                <a:latin typeface="Times New Roman" pitchFamily="18" charset="0"/>
                <a:ea typeface="Tahoma" pitchFamily="34" charset="0"/>
                <a:cs typeface="Times New Roman" pitchFamily="18" charset="0"/>
              </a:rPr>
              <a:t>3.2 Đổi </a:t>
            </a:r>
            <a:r>
              <a:rPr lang="en-US" sz="2200" b="1" kern="1200">
                <a:solidFill>
                  <a:schemeClr val="accent1"/>
                </a:solidFill>
                <a:latin typeface="Times New Roman" pitchFamily="18" charset="0"/>
                <a:ea typeface="Tahoma" pitchFamily="34" charset="0"/>
                <a:cs typeface="Times New Roman" pitchFamily="18" charset="0"/>
              </a:rPr>
              <a:t>mới công tác giáo dục nghề nghiệp theo xu hướng hội nhập:</a:t>
            </a:r>
          </a:p>
        </p:txBody>
      </p:sp>
      <p:sp>
        <p:nvSpPr>
          <p:cNvPr id="9" name="Text Placeholder 2"/>
          <p:cNvSpPr>
            <a:spLocks noGrp="1"/>
          </p:cNvSpPr>
          <p:nvPr>
            <p:ph type="body" sz="quarter" idx="13"/>
          </p:nvPr>
        </p:nvSpPr>
        <p:spPr>
          <a:xfrm>
            <a:off x="533400" y="1584326"/>
            <a:ext cx="8077200" cy="4435474"/>
          </a:xfrm>
        </p:spPr>
        <p:txBody>
          <a:bodyPr/>
          <a:lstStyle/>
          <a:p>
            <a:pPr marL="0" indent="0" algn="just">
              <a:buNone/>
            </a:pPr>
            <a:r>
              <a:rPr lang="en-US" sz="2500" dirty="0" smtClean="0"/>
              <a:t>- </a:t>
            </a:r>
            <a:r>
              <a:rPr lang="en-US" sz="2500" dirty="0" err="1" smtClean="0"/>
              <a:t>Thực</a:t>
            </a:r>
            <a:r>
              <a:rPr lang="en-US" sz="2500" dirty="0" smtClean="0"/>
              <a:t> </a:t>
            </a:r>
            <a:r>
              <a:rPr lang="en-US" sz="2500" dirty="0" err="1"/>
              <a:t>hiện</a:t>
            </a:r>
            <a:r>
              <a:rPr lang="en-US" sz="2500" dirty="0"/>
              <a:t> </a:t>
            </a:r>
            <a:r>
              <a:rPr lang="en-US" sz="2500" dirty="0" err="1"/>
              <a:t>tốt</a:t>
            </a:r>
            <a:r>
              <a:rPr lang="en-US" sz="2500" dirty="0"/>
              <a:t> </a:t>
            </a:r>
            <a:r>
              <a:rPr lang="en-US" sz="2500" dirty="0" err="1"/>
              <a:t>các</a:t>
            </a:r>
            <a:r>
              <a:rPr lang="en-US" sz="2500" dirty="0"/>
              <a:t> </a:t>
            </a:r>
            <a:r>
              <a:rPr lang="en-US" sz="2500" dirty="0" err="1"/>
              <a:t>quy</a:t>
            </a:r>
            <a:r>
              <a:rPr lang="en-US" sz="2500" dirty="0"/>
              <a:t> </a:t>
            </a:r>
            <a:r>
              <a:rPr lang="en-US" sz="2500" dirty="0" err="1"/>
              <a:t>định</a:t>
            </a:r>
            <a:r>
              <a:rPr lang="en-US" sz="2500" dirty="0"/>
              <a:t>, </a:t>
            </a:r>
            <a:r>
              <a:rPr lang="en-US" sz="2500" dirty="0" err="1"/>
              <a:t>quy</a:t>
            </a:r>
            <a:r>
              <a:rPr lang="en-US" sz="2500" dirty="0"/>
              <a:t> </a:t>
            </a:r>
            <a:r>
              <a:rPr lang="en-US" sz="2500" dirty="0" err="1"/>
              <a:t>chế</a:t>
            </a:r>
            <a:r>
              <a:rPr lang="en-US" sz="2500" dirty="0"/>
              <a:t> </a:t>
            </a:r>
            <a:r>
              <a:rPr lang="en-US" sz="2500" dirty="0" err="1"/>
              <a:t>đào</a:t>
            </a:r>
            <a:r>
              <a:rPr lang="en-US" sz="2500" dirty="0"/>
              <a:t> </a:t>
            </a:r>
            <a:r>
              <a:rPr lang="en-US" sz="2500" dirty="0" err="1"/>
              <a:t>tạo</a:t>
            </a:r>
            <a:r>
              <a:rPr lang="en-US" sz="2500" dirty="0"/>
              <a:t> </a:t>
            </a:r>
            <a:r>
              <a:rPr lang="en-US" sz="2500" dirty="0" err="1"/>
              <a:t>hiện</a:t>
            </a:r>
            <a:r>
              <a:rPr lang="en-US" sz="2500" dirty="0"/>
              <a:t> </a:t>
            </a:r>
            <a:r>
              <a:rPr lang="en-US" sz="2500" dirty="0" err="1"/>
              <a:t>hành</a:t>
            </a:r>
            <a:r>
              <a:rPr lang="en-US" sz="2500" dirty="0"/>
              <a:t> </a:t>
            </a:r>
            <a:r>
              <a:rPr lang="en-US" sz="2500" dirty="0" err="1"/>
              <a:t>và</a:t>
            </a:r>
            <a:r>
              <a:rPr lang="en-US" sz="2500" dirty="0"/>
              <a:t> </a:t>
            </a:r>
            <a:r>
              <a:rPr lang="en-US" sz="2500" dirty="0" err="1"/>
              <a:t>hoàn</a:t>
            </a:r>
            <a:r>
              <a:rPr lang="en-US" sz="2500" dirty="0"/>
              <a:t> </a:t>
            </a:r>
            <a:r>
              <a:rPr lang="en-US" sz="2500" dirty="0" err="1"/>
              <a:t>thiện</a:t>
            </a:r>
            <a:r>
              <a:rPr lang="en-US" sz="2500" dirty="0"/>
              <a:t> </a:t>
            </a:r>
            <a:r>
              <a:rPr lang="en-US" sz="2500" dirty="0" err="1"/>
              <a:t>chế</a:t>
            </a:r>
            <a:r>
              <a:rPr lang="en-US" sz="2500" dirty="0"/>
              <a:t> </a:t>
            </a:r>
            <a:r>
              <a:rPr lang="en-US" sz="2500" dirty="0" err="1"/>
              <a:t>độ</a:t>
            </a:r>
            <a:r>
              <a:rPr lang="en-US" sz="2500" dirty="0"/>
              <a:t> </a:t>
            </a:r>
            <a:r>
              <a:rPr lang="en-US" sz="2500" dirty="0" err="1"/>
              <a:t>làm</a:t>
            </a:r>
            <a:r>
              <a:rPr lang="en-US" sz="2500" dirty="0"/>
              <a:t> </a:t>
            </a:r>
            <a:r>
              <a:rPr lang="en-US" sz="2500" dirty="0" err="1"/>
              <a:t>việc</a:t>
            </a:r>
            <a:r>
              <a:rPr lang="en-US" sz="2500" dirty="0"/>
              <a:t> </a:t>
            </a:r>
            <a:r>
              <a:rPr lang="en-US" sz="2500" dirty="0" err="1"/>
              <a:t>đối</a:t>
            </a:r>
            <a:r>
              <a:rPr lang="en-US" sz="2500" dirty="0"/>
              <a:t> </a:t>
            </a:r>
            <a:r>
              <a:rPr lang="en-US" sz="2500" dirty="0" err="1"/>
              <a:t>với</a:t>
            </a:r>
            <a:r>
              <a:rPr lang="en-US" sz="2500" dirty="0"/>
              <a:t> </a:t>
            </a:r>
            <a:r>
              <a:rPr lang="en-US" sz="2500" dirty="0" err="1"/>
              <a:t>giảng</a:t>
            </a:r>
            <a:r>
              <a:rPr lang="en-US" sz="2500" dirty="0"/>
              <a:t> </a:t>
            </a:r>
            <a:r>
              <a:rPr lang="en-US" sz="2500" dirty="0" err="1"/>
              <a:t>viên</a:t>
            </a:r>
            <a:r>
              <a:rPr lang="en-US" sz="2500" dirty="0"/>
              <a:t>, </a:t>
            </a:r>
            <a:r>
              <a:rPr lang="en-US" sz="2500" dirty="0" err="1"/>
              <a:t>giáo</a:t>
            </a:r>
            <a:r>
              <a:rPr lang="en-US" sz="2500" dirty="0"/>
              <a:t> </a:t>
            </a:r>
            <a:r>
              <a:rPr lang="en-US" sz="2500" dirty="0" err="1" smtClean="0"/>
              <a:t>viên</a:t>
            </a:r>
            <a:r>
              <a:rPr lang="en-US" sz="2500" dirty="0" smtClean="0"/>
              <a:t>;</a:t>
            </a:r>
            <a:endParaRPr lang="en-US" sz="2500" dirty="0" smtClean="0"/>
          </a:p>
          <a:p>
            <a:pPr marL="0" indent="0" algn="just">
              <a:buNone/>
            </a:pPr>
            <a:r>
              <a:rPr lang="en-US" sz="2500" dirty="0" smtClean="0"/>
              <a:t>- </a:t>
            </a:r>
            <a:r>
              <a:rPr lang="en-US" sz="2500" dirty="0" err="1" smtClean="0"/>
              <a:t>Đa</a:t>
            </a:r>
            <a:r>
              <a:rPr lang="en-US" sz="2500" dirty="0" smtClean="0"/>
              <a:t> </a:t>
            </a:r>
            <a:r>
              <a:rPr lang="en-US" sz="2500" dirty="0" err="1"/>
              <a:t>dạng</a:t>
            </a:r>
            <a:r>
              <a:rPr lang="en-US" sz="2500" dirty="0"/>
              <a:t> </a:t>
            </a:r>
            <a:r>
              <a:rPr lang="en-US" sz="2500" dirty="0" err="1"/>
              <a:t>hoá</a:t>
            </a:r>
            <a:r>
              <a:rPr lang="en-US" sz="2500" dirty="0"/>
              <a:t> </a:t>
            </a:r>
            <a:r>
              <a:rPr lang="en-US" sz="2500" dirty="0" err="1"/>
              <a:t>các</a:t>
            </a:r>
            <a:r>
              <a:rPr lang="en-US" sz="2500" dirty="0"/>
              <a:t> </a:t>
            </a:r>
            <a:r>
              <a:rPr lang="en-US" sz="2500" dirty="0" err="1"/>
              <a:t>ngành</a:t>
            </a:r>
            <a:r>
              <a:rPr lang="en-US" sz="2500" dirty="0"/>
              <a:t> </a:t>
            </a:r>
            <a:r>
              <a:rPr lang="en-US" sz="2500" dirty="0" err="1"/>
              <a:t>đào</a:t>
            </a:r>
            <a:r>
              <a:rPr lang="en-US" sz="2500" dirty="0"/>
              <a:t> </a:t>
            </a:r>
            <a:r>
              <a:rPr lang="en-US" sz="2500" dirty="0" err="1"/>
              <a:t>tạo</a:t>
            </a:r>
            <a:r>
              <a:rPr lang="en-US" sz="2500" dirty="0"/>
              <a:t>, </a:t>
            </a:r>
            <a:r>
              <a:rPr lang="en-US" sz="2500" dirty="0" err="1"/>
              <a:t>tăng</a:t>
            </a:r>
            <a:r>
              <a:rPr lang="en-US" sz="2500" dirty="0"/>
              <a:t> </a:t>
            </a:r>
            <a:r>
              <a:rPr lang="en-US" sz="2500" dirty="0" err="1"/>
              <a:t>cường</a:t>
            </a:r>
            <a:r>
              <a:rPr lang="en-US" sz="2500" dirty="0"/>
              <a:t> </a:t>
            </a:r>
            <a:r>
              <a:rPr lang="en-US" sz="2500" dirty="0" err="1"/>
              <a:t>gắn</a:t>
            </a:r>
            <a:r>
              <a:rPr lang="en-US" sz="2500" dirty="0"/>
              <a:t> </a:t>
            </a:r>
            <a:r>
              <a:rPr lang="en-US" sz="2500" dirty="0" err="1"/>
              <a:t>kết</a:t>
            </a:r>
            <a:r>
              <a:rPr lang="en-US" sz="2500" dirty="0"/>
              <a:t> </a:t>
            </a:r>
            <a:r>
              <a:rPr lang="en-US" sz="2500" dirty="0" err="1"/>
              <a:t>với</a:t>
            </a:r>
            <a:r>
              <a:rPr lang="en-US" sz="2500" dirty="0"/>
              <a:t> </a:t>
            </a:r>
            <a:r>
              <a:rPr lang="en-US" sz="2500" dirty="0" err="1"/>
              <a:t>thị</a:t>
            </a:r>
            <a:r>
              <a:rPr lang="en-US" sz="2500" dirty="0"/>
              <a:t> </a:t>
            </a:r>
            <a:r>
              <a:rPr lang="en-US" sz="2500" dirty="0" err="1"/>
              <a:t>trường</a:t>
            </a:r>
            <a:r>
              <a:rPr lang="en-US" sz="2500" dirty="0"/>
              <a:t> </a:t>
            </a:r>
            <a:r>
              <a:rPr lang="en-US" sz="2500" dirty="0" err="1"/>
              <a:t>lao</a:t>
            </a:r>
            <a:r>
              <a:rPr lang="en-US" sz="2500" dirty="0"/>
              <a:t> </a:t>
            </a:r>
            <a:r>
              <a:rPr lang="en-US" sz="2500" dirty="0" err="1"/>
              <a:t>động</a:t>
            </a:r>
            <a:r>
              <a:rPr lang="en-US" sz="2500" dirty="0"/>
              <a:t>, </a:t>
            </a:r>
            <a:r>
              <a:rPr lang="en-US" sz="2500" dirty="0" err="1"/>
              <a:t>đáp</a:t>
            </a:r>
            <a:r>
              <a:rPr lang="en-US" sz="2500" dirty="0"/>
              <a:t> </a:t>
            </a:r>
            <a:r>
              <a:rPr lang="en-US" sz="2500" dirty="0" err="1"/>
              <a:t>ứng</a:t>
            </a:r>
            <a:r>
              <a:rPr lang="en-US" sz="2500" dirty="0"/>
              <a:t> </a:t>
            </a:r>
            <a:r>
              <a:rPr lang="en-US" sz="2500" dirty="0" err="1"/>
              <a:t>nhu</a:t>
            </a:r>
            <a:r>
              <a:rPr lang="en-US" sz="2500" dirty="0"/>
              <a:t> </a:t>
            </a:r>
            <a:r>
              <a:rPr lang="en-US" sz="2500" dirty="0" err="1"/>
              <a:t>cầu</a:t>
            </a:r>
            <a:r>
              <a:rPr lang="en-US" sz="2500" dirty="0"/>
              <a:t> </a:t>
            </a:r>
            <a:r>
              <a:rPr lang="en-US" sz="2500" dirty="0" err="1"/>
              <a:t>việc</a:t>
            </a:r>
            <a:r>
              <a:rPr lang="en-US" sz="2500" dirty="0"/>
              <a:t> </a:t>
            </a:r>
            <a:r>
              <a:rPr lang="en-US" sz="2500" dirty="0" err="1"/>
              <a:t>làm</a:t>
            </a:r>
            <a:r>
              <a:rPr lang="en-US" sz="2500" dirty="0"/>
              <a:t> </a:t>
            </a:r>
            <a:r>
              <a:rPr lang="en-US" sz="2500" dirty="0" err="1"/>
              <a:t>của</a:t>
            </a:r>
            <a:r>
              <a:rPr lang="en-US" sz="2500" dirty="0"/>
              <a:t> </a:t>
            </a:r>
            <a:r>
              <a:rPr lang="en-US" sz="2500" dirty="0" err="1"/>
              <a:t>người</a:t>
            </a:r>
            <a:r>
              <a:rPr lang="en-US" sz="2500" dirty="0"/>
              <a:t> </a:t>
            </a:r>
            <a:r>
              <a:rPr lang="en-US" sz="2500" dirty="0" err="1"/>
              <a:t>học</a:t>
            </a:r>
            <a:r>
              <a:rPr lang="en-US" sz="2500" dirty="0"/>
              <a:t> </a:t>
            </a:r>
            <a:r>
              <a:rPr lang="en-US" sz="2500" dirty="0" err="1"/>
              <a:t>và</a:t>
            </a:r>
            <a:r>
              <a:rPr lang="en-US" sz="2500" dirty="0"/>
              <a:t> </a:t>
            </a:r>
            <a:r>
              <a:rPr lang="en-US" sz="2500" dirty="0" err="1"/>
              <a:t>yêu</a:t>
            </a:r>
            <a:r>
              <a:rPr lang="en-US" sz="2500" dirty="0"/>
              <a:t> </a:t>
            </a:r>
            <a:r>
              <a:rPr lang="en-US" sz="2500" dirty="0" err="1"/>
              <a:t>cầu</a:t>
            </a:r>
            <a:r>
              <a:rPr lang="en-US" sz="2500" dirty="0"/>
              <a:t> </a:t>
            </a:r>
            <a:r>
              <a:rPr lang="en-US" sz="2500" dirty="0" err="1"/>
              <a:t>của</a:t>
            </a:r>
            <a:r>
              <a:rPr lang="en-US" sz="2500" dirty="0"/>
              <a:t> </a:t>
            </a:r>
            <a:r>
              <a:rPr lang="en-US" sz="2500" dirty="0" err="1"/>
              <a:t>người</a:t>
            </a:r>
            <a:r>
              <a:rPr lang="en-US" sz="2500" dirty="0"/>
              <a:t> </a:t>
            </a:r>
            <a:r>
              <a:rPr lang="en-US" sz="2500" dirty="0" err="1"/>
              <a:t>sử</a:t>
            </a:r>
            <a:r>
              <a:rPr lang="en-US" sz="2500" dirty="0"/>
              <a:t> </a:t>
            </a:r>
            <a:r>
              <a:rPr lang="en-US" sz="2500" dirty="0" err="1"/>
              <a:t>dụng</a:t>
            </a:r>
            <a:r>
              <a:rPr lang="en-US" sz="2500" dirty="0"/>
              <a:t> </a:t>
            </a:r>
            <a:r>
              <a:rPr lang="en-US" sz="2500" dirty="0" err="1"/>
              <a:t>lao</a:t>
            </a:r>
            <a:r>
              <a:rPr lang="en-US" sz="2500" dirty="0"/>
              <a:t> </a:t>
            </a:r>
            <a:r>
              <a:rPr lang="en-US" sz="2500" dirty="0" err="1" smtClean="0"/>
              <a:t>động</a:t>
            </a:r>
            <a:r>
              <a:rPr lang="en-US" sz="2500" dirty="0" smtClean="0"/>
              <a:t>;</a:t>
            </a:r>
            <a:endParaRPr lang="en-US" sz="2500" dirty="0" smtClean="0"/>
          </a:p>
          <a:p>
            <a:pPr marL="0" indent="0" algn="just">
              <a:buNone/>
            </a:pPr>
            <a:r>
              <a:rPr lang="en-US" sz="2500" dirty="0" smtClean="0"/>
              <a:t>- </a:t>
            </a:r>
            <a:r>
              <a:rPr lang="en-US" sz="2500" dirty="0" err="1" smtClean="0"/>
              <a:t>Nâng</a:t>
            </a:r>
            <a:r>
              <a:rPr lang="en-US" sz="2500" dirty="0" smtClean="0"/>
              <a:t> </a:t>
            </a:r>
            <a:r>
              <a:rPr lang="en-US" sz="2500" dirty="0" err="1"/>
              <a:t>cao</a:t>
            </a:r>
            <a:r>
              <a:rPr lang="en-US" sz="2500" dirty="0"/>
              <a:t> </a:t>
            </a:r>
            <a:r>
              <a:rPr lang="en-US" sz="2500" dirty="0" err="1"/>
              <a:t>chương</a:t>
            </a:r>
            <a:r>
              <a:rPr lang="en-US" sz="2500" dirty="0"/>
              <a:t> </a:t>
            </a:r>
            <a:r>
              <a:rPr lang="en-US" sz="2500" dirty="0" err="1"/>
              <a:t>trình</a:t>
            </a:r>
            <a:r>
              <a:rPr lang="en-US" sz="2500" dirty="0"/>
              <a:t> </a:t>
            </a:r>
            <a:r>
              <a:rPr lang="en-US" sz="2500" dirty="0" err="1"/>
              <a:t>đào</a:t>
            </a:r>
            <a:r>
              <a:rPr lang="en-US" sz="2500" dirty="0"/>
              <a:t> </a:t>
            </a:r>
            <a:r>
              <a:rPr lang="en-US" sz="2500" dirty="0" err="1"/>
              <a:t>tạo</a:t>
            </a:r>
            <a:r>
              <a:rPr lang="en-US" sz="2500" dirty="0"/>
              <a:t> </a:t>
            </a:r>
            <a:r>
              <a:rPr lang="en-US" sz="2500" dirty="0" err="1"/>
              <a:t>của</a:t>
            </a:r>
            <a:r>
              <a:rPr lang="en-US" sz="2500" dirty="0"/>
              <a:t> 07 </a:t>
            </a:r>
            <a:r>
              <a:rPr lang="en-US" sz="2500" dirty="0" err="1"/>
              <a:t>nghề</a:t>
            </a:r>
            <a:r>
              <a:rPr lang="en-US" sz="2500" dirty="0"/>
              <a:t> </a:t>
            </a:r>
            <a:r>
              <a:rPr lang="en-US" sz="2500" dirty="0" err="1"/>
              <a:t>trọng</a:t>
            </a:r>
            <a:r>
              <a:rPr lang="en-US" sz="2500" dirty="0"/>
              <a:t> </a:t>
            </a:r>
            <a:r>
              <a:rPr lang="en-US" sz="2500" dirty="0" err="1"/>
              <a:t>điểm</a:t>
            </a:r>
            <a:r>
              <a:rPr lang="en-US" sz="2500" dirty="0"/>
              <a:t> </a:t>
            </a:r>
            <a:r>
              <a:rPr lang="en-US" sz="2500" dirty="0" err="1"/>
              <a:t>cấp</a:t>
            </a:r>
            <a:r>
              <a:rPr lang="en-US" sz="2500" dirty="0"/>
              <a:t> </a:t>
            </a:r>
            <a:r>
              <a:rPr lang="en-US" sz="2500" dirty="0" err="1"/>
              <a:t>độ</a:t>
            </a:r>
            <a:r>
              <a:rPr lang="en-US" sz="2500" dirty="0"/>
              <a:t> </a:t>
            </a:r>
            <a:r>
              <a:rPr lang="en-US" sz="2500" dirty="0" err="1"/>
              <a:t>quốc</a:t>
            </a:r>
            <a:r>
              <a:rPr lang="en-US" sz="2500" dirty="0"/>
              <a:t> </a:t>
            </a:r>
            <a:r>
              <a:rPr lang="en-US" sz="2500" dirty="0" err="1"/>
              <a:t>gia</a:t>
            </a:r>
            <a:r>
              <a:rPr lang="en-US" sz="2500" dirty="0"/>
              <a:t>, </a:t>
            </a:r>
            <a:r>
              <a:rPr lang="en-US" sz="2500" dirty="0" err="1"/>
              <a:t>khu</a:t>
            </a:r>
            <a:r>
              <a:rPr lang="en-US" sz="2500" dirty="0"/>
              <a:t> </a:t>
            </a:r>
            <a:r>
              <a:rPr lang="en-US" sz="2500" dirty="0" err="1"/>
              <a:t>vực</a:t>
            </a:r>
            <a:r>
              <a:rPr lang="en-US" sz="2500" dirty="0"/>
              <a:t> ASEAN </a:t>
            </a:r>
            <a:r>
              <a:rPr lang="en-US" sz="2500" dirty="0" err="1"/>
              <a:t>và</a:t>
            </a:r>
            <a:r>
              <a:rPr lang="en-US" sz="2500" dirty="0"/>
              <a:t> </a:t>
            </a:r>
            <a:r>
              <a:rPr lang="en-US" sz="2500" dirty="0" err="1"/>
              <a:t>quốc</a:t>
            </a:r>
            <a:r>
              <a:rPr lang="en-US" sz="2500" dirty="0"/>
              <a:t> </a:t>
            </a:r>
            <a:r>
              <a:rPr lang="en-US" sz="2500" dirty="0" err="1" smtClean="0"/>
              <a:t>tế</a:t>
            </a:r>
            <a:r>
              <a:rPr lang="en-US" sz="2500" dirty="0" smtClean="0"/>
              <a:t>.</a:t>
            </a:r>
            <a:endParaRPr lang="en-US" sz="2500" dirty="0" smtClean="0"/>
          </a:p>
        </p:txBody>
      </p:sp>
      <p:sp>
        <p:nvSpPr>
          <p:cNvPr id="10" name="Text Placeholder 2"/>
          <p:cNvSpPr>
            <a:spLocks noGrp="1"/>
          </p:cNvSpPr>
          <p:nvPr>
            <p:ph type="body" sz="quarter" idx="14"/>
          </p:nvPr>
        </p:nvSpPr>
        <p:spPr/>
        <p:txBody>
          <a:bodyPr/>
          <a:lstStyle/>
          <a:p>
            <a:pPr algn="l"/>
            <a:r>
              <a:rPr lang="en-US" sz="2000" smtClean="0">
                <a:effectLst/>
              </a:rPr>
              <a:t>3. Tiếp </a:t>
            </a:r>
            <a:r>
              <a:rPr lang="en-US" sz="2000">
                <a:effectLst/>
              </a:rPr>
              <a:t>tục đổi mới công tác quản lý giáo dục và đào tạo </a:t>
            </a:r>
            <a:endParaRPr lang="vi-VN" sz="1800">
              <a:effectLst/>
            </a:endParaRPr>
          </a:p>
        </p:txBody>
      </p:sp>
    </p:spTree>
    <p:extLst>
      <p:ext uri="{BB962C8B-B14F-4D97-AF65-F5344CB8AC3E}">
        <p14:creationId xmlns:p14="http://schemas.microsoft.com/office/powerpoint/2010/main" val="3766990536"/>
      </p:ext>
    </p:extLst>
  </p:cSld>
  <p:clrMapOvr>
    <a:masterClrMapping/>
  </p:clrMapOvr>
  <p:transition spd="slow" advClick="0">
    <p:push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685800" y="1143000"/>
            <a:ext cx="7924800" cy="4724400"/>
          </a:xfrm>
        </p:spPr>
        <p:txBody>
          <a:bodyPr/>
          <a:lstStyle/>
          <a:p>
            <a:pPr marL="0" indent="0" algn="just">
              <a:buNone/>
            </a:pPr>
            <a:r>
              <a:rPr lang="pt-BR" sz="2400" dirty="0" smtClean="0"/>
              <a:t>- </a:t>
            </a:r>
            <a:r>
              <a:rPr lang="pt-BR" sz="2500" dirty="0" smtClean="0"/>
              <a:t>Tăng </a:t>
            </a:r>
            <a:r>
              <a:rPr lang="pt-BR" sz="2500" dirty="0" smtClean="0"/>
              <a:t>cường công tác tập huấn giảng </a:t>
            </a:r>
            <a:r>
              <a:rPr lang="pt-BR" sz="2500" dirty="0" smtClean="0"/>
              <a:t>viên, nâng </a:t>
            </a:r>
            <a:r>
              <a:rPr lang="pt-BR" sz="2500" dirty="0" smtClean="0"/>
              <a:t>cao năng lực nghiên cứu khoa học và công nghệ, tập huấn công tác sở hữu trí tuệ, đánh giá và tự đánh giá hoạt động của đơn </a:t>
            </a:r>
            <a:r>
              <a:rPr lang="pt-BR" sz="2500" dirty="0" smtClean="0"/>
              <a:t>vị;</a:t>
            </a:r>
            <a:endParaRPr lang="pt-BR" sz="2500" dirty="0" smtClean="0"/>
          </a:p>
          <a:p>
            <a:pPr marL="0" indent="0" algn="just">
              <a:buNone/>
            </a:pPr>
            <a:r>
              <a:rPr lang="en-US" sz="2500" dirty="0" smtClean="0"/>
              <a:t>- </a:t>
            </a:r>
            <a:r>
              <a:rPr lang="en-US" sz="2500" dirty="0" err="1" smtClean="0"/>
              <a:t>Xây</a:t>
            </a:r>
            <a:r>
              <a:rPr lang="en-US" sz="2500" dirty="0" smtClean="0"/>
              <a:t> </a:t>
            </a:r>
            <a:r>
              <a:rPr lang="en-US" sz="2500" dirty="0" err="1" smtClean="0"/>
              <a:t>dựng</a:t>
            </a:r>
            <a:r>
              <a:rPr lang="en-US" sz="2500" dirty="0" smtClean="0"/>
              <a:t> </a:t>
            </a:r>
            <a:r>
              <a:rPr lang="en-US" sz="2500" dirty="0" err="1" smtClean="0"/>
              <a:t>kế</a:t>
            </a:r>
            <a:r>
              <a:rPr lang="en-US" sz="2500" dirty="0" smtClean="0"/>
              <a:t> </a:t>
            </a:r>
            <a:r>
              <a:rPr lang="en-US" sz="2500" dirty="0" err="1" smtClean="0"/>
              <a:t>hoạch</a:t>
            </a:r>
            <a:r>
              <a:rPr lang="en-US" sz="2500" dirty="0" smtClean="0"/>
              <a:t> </a:t>
            </a:r>
            <a:r>
              <a:rPr lang="en-US" sz="2500" dirty="0" err="1" smtClean="0"/>
              <a:t>và</a:t>
            </a:r>
            <a:r>
              <a:rPr lang="en-US" sz="2500" dirty="0" smtClean="0"/>
              <a:t> </a:t>
            </a:r>
            <a:r>
              <a:rPr lang="en-US" sz="2500" dirty="0" err="1" smtClean="0"/>
              <a:t>tổ</a:t>
            </a:r>
            <a:r>
              <a:rPr lang="en-US" sz="2500" dirty="0" smtClean="0"/>
              <a:t> </a:t>
            </a:r>
            <a:r>
              <a:rPr lang="en-US" sz="2500" dirty="0" err="1" smtClean="0"/>
              <a:t>chức</a:t>
            </a:r>
            <a:r>
              <a:rPr lang="en-US" sz="2500" dirty="0" smtClean="0"/>
              <a:t> </a:t>
            </a:r>
            <a:r>
              <a:rPr lang="en-US" sz="2500" dirty="0" err="1" smtClean="0"/>
              <a:t>cho</a:t>
            </a:r>
            <a:r>
              <a:rPr lang="en-US" sz="2500" dirty="0" smtClean="0"/>
              <a:t> </a:t>
            </a:r>
            <a:r>
              <a:rPr lang="en-US" sz="2500" dirty="0" err="1" smtClean="0"/>
              <a:t>cán</a:t>
            </a:r>
            <a:r>
              <a:rPr lang="en-US" sz="2500" dirty="0" smtClean="0"/>
              <a:t> </a:t>
            </a:r>
            <a:r>
              <a:rPr lang="en-US" sz="2500" dirty="0" err="1" smtClean="0"/>
              <a:t>bộ</a:t>
            </a:r>
            <a:r>
              <a:rPr lang="en-US" sz="2500" dirty="0" smtClean="0"/>
              <a:t> </a:t>
            </a:r>
            <a:r>
              <a:rPr lang="en-US" sz="2500" dirty="0" err="1" smtClean="0"/>
              <a:t>viên</a:t>
            </a:r>
            <a:r>
              <a:rPr lang="en-US" sz="2500" dirty="0" smtClean="0"/>
              <a:t> </a:t>
            </a:r>
            <a:r>
              <a:rPr lang="en-US" sz="2500" dirty="0" err="1" smtClean="0"/>
              <a:t>chức</a:t>
            </a:r>
            <a:r>
              <a:rPr lang="en-US" sz="2500" dirty="0" smtClean="0"/>
              <a:t> </a:t>
            </a:r>
            <a:r>
              <a:rPr lang="en-US" sz="2500" dirty="0" err="1" smtClean="0"/>
              <a:t>tham</a:t>
            </a:r>
            <a:r>
              <a:rPr lang="en-US" sz="2500" dirty="0" smtClean="0"/>
              <a:t> </a:t>
            </a:r>
            <a:r>
              <a:rPr lang="en-US" sz="2500" dirty="0" err="1" smtClean="0"/>
              <a:t>dự</a:t>
            </a:r>
            <a:r>
              <a:rPr lang="en-US" sz="2500" dirty="0" smtClean="0"/>
              <a:t> </a:t>
            </a:r>
            <a:r>
              <a:rPr lang="en-US" sz="2500" dirty="0" err="1" smtClean="0"/>
              <a:t>các</a:t>
            </a:r>
            <a:r>
              <a:rPr lang="en-US" sz="2500" dirty="0" smtClean="0"/>
              <a:t> </a:t>
            </a:r>
            <a:r>
              <a:rPr lang="en-US" sz="2500" dirty="0" err="1" smtClean="0"/>
              <a:t>lớp</a:t>
            </a:r>
            <a:r>
              <a:rPr lang="en-US" sz="2500" dirty="0" smtClean="0"/>
              <a:t> </a:t>
            </a:r>
            <a:r>
              <a:rPr lang="en-US" sz="2500" dirty="0" err="1" smtClean="0"/>
              <a:t>bồi</a:t>
            </a:r>
            <a:r>
              <a:rPr lang="en-US" sz="2500" dirty="0" smtClean="0"/>
              <a:t> </a:t>
            </a:r>
            <a:r>
              <a:rPr lang="en-US" sz="2500" dirty="0" err="1" smtClean="0"/>
              <a:t>dưỡng</a:t>
            </a:r>
            <a:r>
              <a:rPr lang="en-US" sz="2500" dirty="0" smtClean="0"/>
              <a:t> </a:t>
            </a:r>
            <a:r>
              <a:rPr lang="en-US" sz="2500" dirty="0" err="1" smtClean="0"/>
              <a:t>chuyên</a:t>
            </a:r>
            <a:r>
              <a:rPr lang="en-US" sz="2500" dirty="0" smtClean="0"/>
              <a:t> </a:t>
            </a:r>
            <a:r>
              <a:rPr lang="en-US" sz="2500" dirty="0" err="1" smtClean="0"/>
              <a:t>đề</a:t>
            </a:r>
            <a:r>
              <a:rPr lang="en-US" sz="2500" dirty="0" smtClean="0"/>
              <a:t> </a:t>
            </a:r>
            <a:r>
              <a:rPr lang="en-US" sz="2500" dirty="0" err="1" smtClean="0"/>
              <a:t>về</a:t>
            </a:r>
            <a:r>
              <a:rPr lang="en-US" sz="2500" dirty="0" smtClean="0"/>
              <a:t> </a:t>
            </a:r>
            <a:r>
              <a:rPr lang="en-US" sz="2500" dirty="0" err="1" smtClean="0"/>
              <a:t>quản</a:t>
            </a:r>
            <a:r>
              <a:rPr lang="en-US" sz="2500" dirty="0" smtClean="0"/>
              <a:t> </a:t>
            </a:r>
            <a:r>
              <a:rPr lang="en-US" sz="2500" dirty="0" err="1" smtClean="0"/>
              <a:t>lý</a:t>
            </a:r>
            <a:r>
              <a:rPr lang="en-US" sz="2500" dirty="0" smtClean="0"/>
              <a:t>, </a:t>
            </a:r>
            <a:r>
              <a:rPr lang="en-US" sz="2500" dirty="0" err="1" smtClean="0"/>
              <a:t>chuyên</a:t>
            </a:r>
            <a:r>
              <a:rPr lang="en-US" sz="2500" dirty="0" smtClean="0"/>
              <a:t> </a:t>
            </a:r>
            <a:r>
              <a:rPr lang="en-US" sz="2500" dirty="0" err="1" smtClean="0"/>
              <a:t>môn</a:t>
            </a:r>
            <a:r>
              <a:rPr lang="en-US" sz="2500" dirty="0" smtClean="0"/>
              <a:t>, </a:t>
            </a:r>
            <a:r>
              <a:rPr lang="en-US" sz="2500" dirty="0" err="1" smtClean="0"/>
              <a:t>nghiệp</a:t>
            </a:r>
            <a:r>
              <a:rPr lang="en-US" sz="2500" dirty="0" smtClean="0"/>
              <a:t> </a:t>
            </a:r>
            <a:r>
              <a:rPr lang="en-US" sz="2500" dirty="0" err="1" smtClean="0"/>
              <a:t>vụ</a:t>
            </a:r>
            <a:r>
              <a:rPr lang="en-US" sz="2500" dirty="0" smtClean="0"/>
              <a:t>, </a:t>
            </a:r>
            <a:r>
              <a:rPr lang="en-US" sz="2500" dirty="0" err="1" smtClean="0"/>
              <a:t>lý</a:t>
            </a:r>
            <a:r>
              <a:rPr lang="en-US" sz="2500" dirty="0" smtClean="0"/>
              <a:t> </a:t>
            </a:r>
            <a:r>
              <a:rPr lang="en-US" sz="2500" dirty="0" err="1" smtClean="0"/>
              <a:t>luận</a:t>
            </a:r>
            <a:r>
              <a:rPr lang="en-US" sz="2500" dirty="0" smtClean="0"/>
              <a:t> </a:t>
            </a:r>
            <a:r>
              <a:rPr lang="en-US" sz="2500" dirty="0" err="1" smtClean="0"/>
              <a:t>chính</a:t>
            </a:r>
            <a:r>
              <a:rPr lang="en-US" sz="2500" dirty="0" smtClean="0"/>
              <a:t> </a:t>
            </a:r>
            <a:r>
              <a:rPr lang="en-US" sz="2500" dirty="0" err="1" smtClean="0"/>
              <a:t>trị</a:t>
            </a:r>
            <a:r>
              <a:rPr lang="en-US" sz="2500" dirty="0" smtClean="0"/>
              <a:t>, </a:t>
            </a:r>
            <a:r>
              <a:rPr lang="en-US" sz="2500" dirty="0" err="1" smtClean="0"/>
              <a:t>kỹ</a:t>
            </a:r>
            <a:r>
              <a:rPr lang="en-US" sz="2500" dirty="0" smtClean="0"/>
              <a:t> </a:t>
            </a:r>
            <a:r>
              <a:rPr lang="en-US" sz="2500" dirty="0" err="1" smtClean="0"/>
              <a:t>năng</a:t>
            </a:r>
            <a:r>
              <a:rPr lang="en-US" sz="2500" dirty="0" smtClean="0"/>
              <a:t> </a:t>
            </a:r>
            <a:r>
              <a:rPr lang="en-US" sz="2500" dirty="0" err="1" smtClean="0"/>
              <a:t>nghề</a:t>
            </a:r>
            <a:r>
              <a:rPr lang="en-US" sz="2500" dirty="0" smtClean="0"/>
              <a:t>, </a:t>
            </a:r>
            <a:r>
              <a:rPr lang="en-US" sz="2500" dirty="0" smtClean="0"/>
              <a:t>…</a:t>
            </a:r>
            <a:r>
              <a:rPr lang="en-US" sz="2500" dirty="0" err="1" smtClean="0"/>
              <a:t>theo</a:t>
            </a:r>
            <a:r>
              <a:rPr lang="en-US" sz="2500" dirty="0" smtClean="0"/>
              <a:t> </a:t>
            </a:r>
            <a:r>
              <a:rPr lang="en-US" sz="2500" dirty="0" err="1" smtClean="0"/>
              <a:t>kế</a:t>
            </a:r>
            <a:r>
              <a:rPr lang="en-US" sz="2500" dirty="0" smtClean="0"/>
              <a:t> </a:t>
            </a:r>
            <a:r>
              <a:rPr lang="en-US" sz="2500" dirty="0" err="1" smtClean="0"/>
              <a:t>hoạch</a:t>
            </a:r>
            <a:r>
              <a:rPr lang="en-US" sz="2500" dirty="0" smtClean="0"/>
              <a:t> </a:t>
            </a:r>
            <a:r>
              <a:rPr lang="en-US" sz="2500" dirty="0" err="1" smtClean="0"/>
              <a:t>của</a:t>
            </a:r>
            <a:r>
              <a:rPr lang="en-US" sz="2500" dirty="0" smtClean="0"/>
              <a:t> </a:t>
            </a:r>
            <a:r>
              <a:rPr lang="en-US" sz="2500" dirty="0" err="1" smtClean="0"/>
              <a:t>Sở</a:t>
            </a:r>
            <a:r>
              <a:rPr lang="en-US" sz="2500" dirty="0" smtClean="0"/>
              <a:t>, </a:t>
            </a:r>
            <a:r>
              <a:rPr lang="en-US" sz="2500" dirty="0" err="1" smtClean="0"/>
              <a:t>Ngành</a:t>
            </a:r>
            <a:r>
              <a:rPr lang="en-US" sz="2500" dirty="0" smtClean="0"/>
              <a:t> </a:t>
            </a:r>
            <a:r>
              <a:rPr lang="en-US" sz="2500" dirty="0" err="1" smtClean="0"/>
              <a:t>và</a:t>
            </a:r>
            <a:r>
              <a:rPr lang="en-US" sz="2500" dirty="0" smtClean="0"/>
              <a:t> </a:t>
            </a:r>
            <a:r>
              <a:rPr lang="en-US" sz="2500" dirty="0" err="1" smtClean="0"/>
              <a:t>mở</a:t>
            </a:r>
            <a:r>
              <a:rPr lang="en-US" sz="2500" dirty="0" smtClean="0"/>
              <a:t> </a:t>
            </a:r>
            <a:r>
              <a:rPr lang="en-US" sz="2500" dirty="0" err="1" smtClean="0"/>
              <a:t>lớp</a:t>
            </a:r>
            <a:r>
              <a:rPr lang="en-US" sz="2500" dirty="0" smtClean="0"/>
              <a:t> </a:t>
            </a:r>
            <a:r>
              <a:rPr lang="en-US" sz="2500" dirty="0" err="1" smtClean="0"/>
              <a:t>tại</a:t>
            </a:r>
            <a:r>
              <a:rPr lang="en-US" sz="2500" dirty="0" smtClean="0"/>
              <a:t> </a:t>
            </a:r>
            <a:r>
              <a:rPr lang="en-US" sz="2500" dirty="0" err="1" smtClean="0"/>
              <a:t>trường</a:t>
            </a:r>
            <a:r>
              <a:rPr lang="en-US" sz="2500" dirty="0" smtClean="0"/>
              <a:t>;</a:t>
            </a:r>
            <a:endParaRPr lang="en-US" sz="2500" dirty="0" smtClean="0"/>
          </a:p>
          <a:p>
            <a:pPr marL="0" indent="0" algn="just">
              <a:buNone/>
            </a:pPr>
            <a:r>
              <a:rPr lang="pt-BR" sz="2500" dirty="0" smtClean="0"/>
              <a:t>- </a:t>
            </a:r>
            <a:r>
              <a:rPr lang="pt-BR" sz="2500" dirty="0" smtClean="0"/>
              <a:t>Tăng </a:t>
            </a:r>
            <a:r>
              <a:rPr lang="pt-BR" sz="2500" dirty="0" smtClean="0"/>
              <a:t>cường quan hệ hợp tác </a:t>
            </a:r>
            <a:r>
              <a:rPr lang="pt-BR" sz="2500" dirty="0" smtClean="0"/>
              <a:t>với </a:t>
            </a:r>
            <a:r>
              <a:rPr lang="pt-BR" sz="2500" dirty="0" smtClean="0"/>
              <a:t>các trường bạn, các tổ chức trong nước và nước ngoài, các cơ quan, doanh nghiệp để giao lưu, trao đổi kinh nghiệm, góp phần nâng cao chất lượng đội </a:t>
            </a:r>
            <a:r>
              <a:rPr lang="pt-BR" sz="2500" dirty="0" smtClean="0"/>
              <a:t>ngũ.</a:t>
            </a:r>
            <a:endParaRPr lang="en-US" sz="2500" dirty="0" smtClean="0"/>
          </a:p>
        </p:txBody>
      </p:sp>
      <p:sp>
        <p:nvSpPr>
          <p:cNvPr id="10" name="Text Placeholder 2"/>
          <p:cNvSpPr>
            <a:spLocks noGrp="1"/>
          </p:cNvSpPr>
          <p:nvPr>
            <p:ph type="body" sz="quarter" idx="14"/>
          </p:nvPr>
        </p:nvSpPr>
        <p:spPr>
          <a:xfrm>
            <a:off x="152400" y="152400"/>
            <a:ext cx="7543800" cy="492125"/>
          </a:xfrm>
        </p:spPr>
        <p:txBody>
          <a:bodyPr/>
          <a:lstStyle/>
          <a:p>
            <a:pPr lvl="0"/>
            <a:r>
              <a:rPr lang="en-US" sz="2000" smtClean="0">
                <a:effectLst/>
              </a:rPr>
              <a:t>4. Đẩy </a:t>
            </a:r>
            <a:r>
              <a:rPr lang="en-US" sz="2000">
                <a:effectLst/>
              </a:rPr>
              <a:t>mạnh công tác bồi dưỡng nâng cao chất lượng đội ngũ cán bộ quản lý, giảng viên, giáo viên, nhân viên</a:t>
            </a:r>
          </a:p>
        </p:txBody>
      </p:sp>
    </p:spTree>
    <p:extLst>
      <p:ext uri="{BB962C8B-B14F-4D97-AF65-F5344CB8AC3E}">
        <p14:creationId xmlns:p14="http://schemas.microsoft.com/office/powerpoint/2010/main" val="1721682532"/>
      </p:ext>
    </p:extLst>
  </p:cSld>
  <p:clrMapOvr>
    <a:masterClrMapping/>
  </p:clrMapOvr>
  <p:transition spd="slow" advClick="0">
    <p:push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609600" y="1752600"/>
            <a:ext cx="8077200" cy="4267200"/>
          </a:xfrm>
        </p:spPr>
        <p:txBody>
          <a:bodyPr/>
          <a:lstStyle/>
          <a:p>
            <a:pPr marL="0" indent="0" algn="just">
              <a:buNone/>
            </a:pPr>
            <a:r>
              <a:rPr lang="en-US" sz="2400" dirty="0" smtClean="0"/>
              <a:t>- </a:t>
            </a:r>
            <a:r>
              <a:rPr lang="en-US" sz="2500" dirty="0" err="1" smtClean="0"/>
              <a:t>Tạo</a:t>
            </a:r>
            <a:r>
              <a:rPr lang="en-US" sz="2500" dirty="0" smtClean="0"/>
              <a:t> </a:t>
            </a:r>
            <a:r>
              <a:rPr lang="en-US" sz="2500" dirty="0" err="1" smtClean="0"/>
              <a:t>điều</a:t>
            </a:r>
            <a:r>
              <a:rPr lang="en-US" sz="2500" dirty="0" smtClean="0"/>
              <a:t> </a:t>
            </a:r>
            <a:r>
              <a:rPr lang="en-US" sz="2500" dirty="0" err="1"/>
              <a:t>kiện</a:t>
            </a:r>
            <a:r>
              <a:rPr lang="en-US" sz="2500" dirty="0"/>
              <a:t> </a:t>
            </a:r>
            <a:r>
              <a:rPr lang="en-US" sz="2500" dirty="0" err="1"/>
              <a:t>cho</a:t>
            </a:r>
            <a:r>
              <a:rPr lang="en-US" sz="2500" dirty="0"/>
              <a:t> GV </a:t>
            </a:r>
            <a:r>
              <a:rPr lang="en-US" sz="2500" dirty="0" err="1"/>
              <a:t>giảng</a:t>
            </a:r>
            <a:r>
              <a:rPr lang="en-US" sz="2500" dirty="0"/>
              <a:t> </a:t>
            </a:r>
            <a:r>
              <a:rPr lang="en-US" sz="2500" dirty="0" err="1"/>
              <a:t>dạy</a:t>
            </a:r>
            <a:r>
              <a:rPr lang="en-US" sz="2500" dirty="0"/>
              <a:t> </a:t>
            </a:r>
            <a:r>
              <a:rPr lang="en-US" sz="2500" dirty="0" err="1"/>
              <a:t>bộ</a:t>
            </a:r>
            <a:r>
              <a:rPr lang="en-US" sz="2500" dirty="0"/>
              <a:t> </a:t>
            </a:r>
            <a:r>
              <a:rPr lang="en-US" sz="2500" dirty="0" err="1"/>
              <a:t>môn</a:t>
            </a:r>
            <a:r>
              <a:rPr lang="en-US" sz="2500" dirty="0"/>
              <a:t> </a:t>
            </a:r>
            <a:r>
              <a:rPr lang="en-US" sz="2500" dirty="0" err="1"/>
              <a:t>tiếng</a:t>
            </a:r>
            <a:r>
              <a:rPr lang="en-US" sz="2500" dirty="0"/>
              <a:t> </a:t>
            </a:r>
            <a:r>
              <a:rPr lang="en-US" sz="2500" dirty="0" err="1"/>
              <a:t>Anh</a:t>
            </a:r>
            <a:r>
              <a:rPr lang="en-US" sz="2500" dirty="0"/>
              <a:t> </a:t>
            </a:r>
            <a:r>
              <a:rPr lang="en-US" sz="2500" dirty="0" err="1"/>
              <a:t>tham</a:t>
            </a:r>
            <a:r>
              <a:rPr lang="en-US" sz="2500" dirty="0"/>
              <a:t> </a:t>
            </a:r>
            <a:r>
              <a:rPr lang="en-US" sz="2500" dirty="0" err="1"/>
              <a:t>gia</a:t>
            </a:r>
            <a:r>
              <a:rPr lang="en-US" sz="2500" dirty="0"/>
              <a:t> </a:t>
            </a:r>
            <a:r>
              <a:rPr lang="en-US" sz="2500" dirty="0" err="1"/>
              <a:t>bồi</a:t>
            </a:r>
            <a:r>
              <a:rPr lang="en-US" sz="2500" dirty="0"/>
              <a:t> </a:t>
            </a:r>
            <a:r>
              <a:rPr lang="en-US" sz="2500" dirty="0" err="1"/>
              <a:t>dưỡng</a:t>
            </a:r>
            <a:r>
              <a:rPr lang="en-US" sz="2500" dirty="0"/>
              <a:t> </a:t>
            </a:r>
            <a:r>
              <a:rPr lang="en-US" sz="2500" dirty="0" err="1"/>
              <a:t>năng</a:t>
            </a:r>
            <a:r>
              <a:rPr lang="en-US" sz="2500" dirty="0"/>
              <a:t> </a:t>
            </a:r>
            <a:r>
              <a:rPr lang="en-US" sz="2500" dirty="0" err="1"/>
              <a:t>lực</a:t>
            </a:r>
            <a:r>
              <a:rPr lang="en-US" sz="2500" dirty="0"/>
              <a:t> </a:t>
            </a:r>
            <a:r>
              <a:rPr lang="en-US" sz="2500" dirty="0" err="1"/>
              <a:t>giảng</a:t>
            </a:r>
            <a:r>
              <a:rPr lang="en-US" sz="2500" dirty="0"/>
              <a:t> </a:t>
            </a:r>
            <a:r>
              <a:rPr lang="en-US" sz="2500" dirty="0" err="1"/>
              <a:t>dạy</a:t>
            </a:r>
            <a:r>
              <a:rPr lang="en-US" sz="2500" dirty="0"/>
              <a:t> </a:t>
            </a:r>
            <a:r>
              <a:rPr lang="en-US" sz="2500" dirty="0" err="1"/>
              <a:t>để</a:t>
            </a:r>
            <a:r>
              <a:rPr lang="en-US" sz="2500" dirty="0"/>
              <a:t> </a:t>
            </a:r>
            <a:r>
              <a:rPr lang="en-US" sz="2500" dirty="0" err="1"/>
              <a:t>đạt</a:t>
            </a:r>
            <a:r>
              <a:rPr lang="en-US" sz="2500" dirty="0"/>
              <a:t> </a:t>
            </a:r>
            <a:r>
              <a:rPr lang="en-US" sz="2500" dirty="0" err="1" smtClean="0"/>
              <a:t>chuẩn</a:t>
            </a:r>
            <a:r>
              <a:rPr lang="en-US" sz="2500" dirty="0" smtClean="0"/>
              <a:t> </a:t>
            </a:r>
            <a:r>
              <a:rPr lang="en-US" sz="2500" dirty="0" err="1" smtClean="0"/>
              <a:t>theo</a:t>
            </a:r>
            <a:r>
              <a:rPr lang="en-US" sz="2500" dirty="0" smtClean="0"/>
              <a:t> qui </a:t>
            </a:r>
            <a:r>
              <a:rPr lang="en-US" sz="2500" dirty="0" err="1" smtClean="0"/>
              <a:t>định</a:t>
            </a:r>
            <a:r>
              <a:rPr lang="en-US" sz="2500" dirty="0" smtClean="0"/>
              <a:t>; </a:t>
            </a:r>
            <a:endParaRPr lang="en-US" sz="2500" dirty="0" smtClean="0"/>
          </a:p>
          <a:p>
            <a:pPr marL="0" indent="0" algn="just">
              <a:buNone/>
            </a:pPr>
            <a:r>
              <a:rPr lang="en-US" sz="2500" dirty="0" smtClean="0"/>
              <a:t>- </a:t>
            </a:r>
            <a:r>
              <a:rPr lang="en-US" sz="2500" dirty="0" err="1" smtClean="0"/>
              <a:t>Khuyến</a:t>
            </a:r>
            <a:r>
              <a:rPr lang="en-US" sz="2500" dirty="0" smtClean="0"/>
              <a:t> </a:t>
            </a:r>
            <a:r>
              <a:rPr lang="en-US" sz="2500" dirty="0" err="1"/>
              <a:t>khích</a:t>
            </a:r>
            <a:r>
              <a:rPr lang="en-US" sz="2500" dirty="0"/>
              <a:t> </a:t>
            </a:r>
            <a:r>
              <a:rPr lang="en-US" sz="2500" dirty="0" err="1"/>
              <a:t>cán</a:t>
            </a:r>
            <a:r>
              <a:rPr lang="en-US" sz="2500" dirty="0"/>
              <a:t> </a:t>
            </a:r>
            <a:r>
              <a:rPr lang="en-US" sz="2500" dirty="0" err="1"/>
              <a:t>bộ</a:t>
            </a:r>
            <a:r>
              <a:rPr lang="en-US" sz="2500" dirty="0"/>
              <a:t>, </a:t>
            </a:r>
            <a:r>
              <a:rPr lang="en-US" sz="2500" dirty="0" err="1"/>
              <a:t>viên</a:t>
            </a:r>
            <a:r>
              <a:rPr lang="en-US" sz="2500" dirty="0"/>
              <a:t> </a:t>
            </a:r>
            <a:r>
              <a:rPr lang="en-US" sz="2500" dirty="0" err="1"/>
              <a:t>chức</a:t>
            </a:r>
            <a:r>
              <a:rPr lang="en-US" sz="2500" dirty="0"/>
              <a:t> </a:t>
            </a:r>
            <a:r>
              <a:rPr lang="en-US" sz="2500" dirty="0" err="1"/>
              <a:t>theo</a:t>
            </a:r>
            <a:r>
              <a:rPr lang="en-US" sz="2500" dirty="0"/>
              <a:t> </a:t>
            </a:r>
            <a:r>
              <a:rPr lang="en-US" sz="2500" dirty="0" err="1"/>
              <a:t>học</a:t>
            </a:r>
            <a:r>
              <a:rPr lang="en-US" sz="2500" dirty="0"/>
              <a:t> </a:t>
            </a:r>
            <a:r>
              <a:rPr lang="en-US" sz="2500" dirty="0" err="1"/>
              <a:t>các</a:t>
            </a:r>
            <a:r>
              <a:rPr lang="en-US" sz="2500" dirty="0"/>
              <a:t> </a:t>
            </a:r>
            <a:r>
              <a:rPr lang="en-US" sz="2500" dirty="0" err="1"/>
              <a:t>khóa</a:t>
            </a:r>
            <a:r>
              <a:rPr lang="en-US" sz="2500" dirty="0"/>
              <a:t> </a:t>
            </a:r>
            <a:r>
              <a:rPr lang="en-US" sz="2500" dirty="0" err="1"/>
              <a:t>đào</a:t>
            </a:r>
            <a:r>
              <a:rPr lang="en-US" sz="2500" dirty="0"/>
              <a:t> </a:t>
            </a:r>
            <a:r>
              <a:rPr lang="en-US" sz="2500" dirty="0" err="1"/>
              <a:t>tạo</a:t>
            </a:r>
            <a:r>
              <a:rPr lang="en-US" sz="2500" dirty="0"/>
              <a:t> </a:t>
            </a:r>
            <a:r>
              <a:rPr lang="en-US" sz="2500" dirty="0" err="1"/>
              <a:t>chứng</a:t>
            </a:r>
            <a:r>
              <a:rPr lang="en-US" sz="2500" dirty="0"/>
              <a:t> </a:t>
            </a:r>
            <a:r>
              <a:rPr lang="en-US" sz="2500" dirty="0" err="1"/>
              <a:t>chỉ</a:t>
            </a:r>
            <a:r>
              <a:rPr lang="en-US" sz="2500" dirty="0"/>
              <a:t> IC3, </a:t>
            </a:r>
            <a:r>
              <a:rPr lang="en-US" sz="2500" dirty="0" err="1"/>
              <a:t>đào</a:t>
            </a:r>
            <a:r>
              <a:rPr lang="en-US" sz="2500" dirty="0"/>
              <a:t> </a:t>
            </a:r>
            <a:r>
              <a:rPr lang="en-US" sz="2500" dirty="0" err="1"/>
              <a:t>tạo</a:t>
            </a:r>
            <a:r>
              <a:rPr lang="en-US" sz="2500" dirty="0"/>
              <a:t> </a:t>
            </a:r>
            <a:r>
              <a:rPr lang="en-US" sz="2500" dirty="0" err="1"/>
              <a:t>chuẩn</a:t>
            </a:r>
            <a:r>
              <a:rPr lang="en-US" sz="2500" dirty="0"/>
              <a:t> </a:t>
            </a:r>
            <a:r>
              <a:rPr lang="en-US" sz="2500" dirty="0" err="1"/>
              <a:t>kỹ</a:t>
            </a:r>
            <a:r>
              <a:rPr lang="en-US" sz="2500" dirty="0"/>
              <a:t> </a:t>
            </a:r>
            <a:r>
              <a:rPr lang="en-US" sz="2500" dirty="0" err="1"/>
              <a:t>năng</a:t>
            </a:r>
            <a:r>
              <a:rPr lang="en-US" sz="2500" dirty="0"/>
              <a:t> </a:t>
            </a:r>
            <a:r>
              <a:rPr lang="en-US" sz="2500" dirty="0" err="1"/>
              <a:t>sử</a:t>
            </a:r>
            <a:r>
              <a:rPr lang="en-US" sz="2500" dirty="0"/>
              <a:t> </a:t>
            </a:r>
            <a:r>
              <a:rPr lang="en-US" sz="2500" dirty="0" err="1"/>
              <a:t>dụng</a:t>
            </a:r>
            <a:r>
              <a:rPr lang="en-US" sz="2500" dirty="0"/>
              <a:t> </a:t>
            </a:r>
            <a:r>
              <a:rPr lang="en-US" sz="2500" dirty="0" err="1"/>
              <a:t>công</a:t>
            </a:r>
            <a:r>
              <a:rPr lang="en-US" sz="2500" dirty="0"/>
              <a:t> </a:t>
            </a:r>
            <a:r>
              <a:rPr lang="en-US" sz="2500" dirty="0" err="1"/>
              <a:t>nghệ</a:t>
            </a:r>
            <a:r>
              <a:rPr lang="en-US" sz="2500" dirty="0"/>
              <a:t> </a:t>
            </a:r>
            <a:r>
              <a:rPr lang="en-US" sz="2500" dirty="0" err="1"/>
              <a:t>thông</a:t>
            </a:r>
            <a:r>
              <a:rPr lang="en-US" sz="2500" dirty="0"/>
              <a:t> tin </a:t>
            </a:r>
            <a:r>
              <a:rPr lang="en-US" sz="2500" dirty="0" err="1"/>
              <a:t>theo</a:t>
            </a:r>
            <a:r>
              <a:rPr lang="en-US" sz="2500" dirty="0"/>
              <a:t> </a:t>
            </a:r>
            <a:r>
              <a:rPr lang="en-US" sz="2500" dirty="0" err="1"/>
              <a:t>quy</a:t>
            </a:r>
            <a:r>
              <a:rPr lang="en-US" sz="2500" dirty="0"/>
              <a:t> </a:t>
            </a:r>
            <a:r>
              <a:rPr lang="en-US" sz="2500" dirty="0" err="1"/>
              <a:t>định</a:t>
            </a:r>
            <a:r>
              <a:rPr lang="en-US" sz="2500" dirty="0"/>
              <a:t> </a:t>
            </a:r>
            <a:r>
              <a:rPr lang="en-US" sz="2500" dirty="0" err="1"/>
              <a:t>tại</a:t>
            </a:r>
            <a:r>
              <a:rPr lang="en-US" sz="2500" dirty="0"/>
              <a:t> </a:t>
            </a:r>
            <a:r>
              <a:rPr lang="en-US" sz="2500" dirty="0" err="1"/>
              <a:t>Thông</a:t>
            </a:r>
            <a:r>
              <a:rPr lang="en-US" sz="2500" dirty="0"/>
              <a:t> </a:t>
            </a:r>
            <a:r>
              <a:rPr lang="en-US" sz="2500" dirty="0" err="1"/>
              <a:t>tư</a:t>
            </a:r>
            <a:r>
              <a:rPr lang="en-US" sz="2500" dirty="0"/>
              <a:t> </a:t>
            </a:r>
            <a:r>
              <a:rPr lang="en-US" sz="2500" dirty="0" err="1"/>
              <a:t>số</a:t>
            </a:r>
            <a:r>
              <a:rPr lang="en-US" sz="2500" dirty="0"/>
              <a:t> 03/2014/TT-BTTTT </a:t>
            </a:r>
            <a:r>
              <a:rPr lang="en-US" sz="2500" dirty="0" err="1"/>
              <a:t>ngày</a:t>
            </a:r>
            <a:r>
              <a:rPr lang="en-US" sz="2500" dirty="0"/>
              <a:t> 11/3/2014 </a:t>
            </a:r>
            <a:r>
              <a:rPr lang="en-US" sz="2500" dirty="0" err="1"/>
              <a:t>của</a:t>
            </a:r>
            <a:r>
              <a:rPr lang="en-US" sz="2500" dirty="0"/>
              <a:t> </a:t>
            </a:r>
            <a:r>
              <a:rPr lang="en-US" sz="2500" dirty="0" err="1"/>
              <a:t>Bộ</a:t>
            </a:r>
            <a:r>
              <a:rPr lang="en-US" sz="2500" dirty="0"/>
              <a:t> </a:t>
            </a:r>
            <a:r>
              <a:rPr lang="en-US" sz="2500" dirty="0" err="1"/>
              <a:t>Thông</a:t>
            </a:r>
            <a:r>
              <a:rPr lang="en-US" sz="2500" dirty="0"/>
              <a:t> tin </a:t>
            </a:r>
            <a:r>
              <a:rPr lang="en-US" sz="2500" dirty="0" err="1"/>
              <a:t>và</a:t>
            </a:r>
            <a:r>
              <a:rPr lang="en-US" sz="2500" dirty="0"/>
              <a:t> </a:t>
            </a:r>
            <a:r>
              <a:rPr lang="en-US" sz="2500" dirty="0" err="1"/>
              <a:t>Truyền</a:t>
            </a:r>
            <a:r>
              <a:rPr lang="en-US" sz="2500" dirty="0"/>
              <a:t> </a:t>
            </a:r>
            <a:r>
              <a:rPr lang="en-US" sz="2500" dirty="0" err="1" smtClean="0"/>
              <a:t>thôn</a:t>
            </a:r>
            <a:r>
              <a:rPr lang="en-US" sz="2400" dirty="0" err="1" smtClean="0"/>
              <a:t>g</a:t>
            </a:r>
            <a:r>
              <a:rPr lang="en-US" sz="2400" dirty="0" smtClean="0"/>
              <a:t>;</a:t>
            </a:r>
          </a:p>
          <a:p>
            <a:pPr marL="0" indent="0" algn="just">
              <a:buNone/>
            </a:pPr>
            <a:r>
              <a:rPr lang="en-US" sz="2400" dirty="0"/>
              <a:t>- </a:t>
            </a:r>
            <a:r>
              <a:rPr lang="en-US" sz="2400" dirty="0" err="1"/>
              <a:t>Khuyến</a:t>
            </a:r>
            <a:r>
              <a:rPr lang="en-US" sz="2400" dirty="0"/>
              <a:t> </a:t>
            </a:r>
            <a:r>
              <a:rPr lang="en-US" sz="2400" dirty="0" err="1"/>
              <a:t>khích</a:t>
            </a:r>
            <a:r>
              <a:rPr lang="en-US" sz="2400" dirty="0"/>
              <a:t> </a:t>
            </a:r>
            <a:r>
              <a:rPr lang="en-US" sz="2400" dirty="0" err="1"/>
              <a:t>và</a:t>
            </a:r>
            <a:r>
              <a:rPr lang="en-US" sz="2400" dirty="0"/>
              <a:t> </a:t>
            </a:r>
            <a:r>
              <a:rPr lang="en-US" sz="2400" dirty="0" err="1"/>
              <a:t>tạo</a:t>
            </a:r>
            <a:r>
              <a:rPr lang="en-US" sz="2400" dirty="0"/>
              <a:t> </a:t>
            </a:r>
            <a:r>
              <a:rPr lang="en-US" sz="2400" dirty="0" err="1"/>
              <a:t>điều</a:t>
            </a:r>
            <a:r>
              <a:rPr lang="en-US" sz="2400" dirty="0"/>
              <a:t> </a:t>
            </a:r>
            <a:r>
              <a:rPr lang="en-US" sz="2400" dirty="0" err="1"/>
              <a:t>kiện</a:t>
            </a:r>
            <a:r>
              <a:rPr lang="en-US" sz="2400" dirty="0"/>
              <a:t> </a:t>
            </a:r>
            <a:r>
              <a:rPr lang="en-US" sz="2400" dirty="0" err="1"/>
              <a:t>để</a:t>
            </a:r>
            <a:r>
              <a:rPr lang="en-US" sz="2400" dirty="0"/>
              <a:t> CB-GV-NV </a:t>
            </a:r>
            <a:r>
              <a:rPr lang="en-US" sz="2400" dirty="0" err="1"/>
              <a:t>theo</a:t>
            </a:r>
            <a:r>
              <a:rPr lang="en-US" sz="2400" dirty="0"/>
              <a:t> </a:t>
            </a:r>
            <a:r>
              <a:rPr lang="en-US" sz="2400" dirty="0" err="1"/>
              <a:t>học</a:t>
            </a:r>
            <a:r>
              <a:rPr lang="en-US" sz="2400" dirty="0"/>
              <a:t> </a:t>
            </a:r>
            <a:r>
              <a:rPr lang="en-US" sz="2400" dirty="0" err="1"/>
              <a:t>các</a:t>
            </a:r>
            <a:r>
              <a:rPr lang="en-US" sz="2400" dirty="0"/>
              <a:t> </a:t>
            </a:r>
            <a:r>
              <a:rPr lang="en-US" sz="2400" dirty="0" err="1"/>
              <a:t>khóa</a:t>
            </a:r>
            <a:r>
              <a:rPr lang="en-US" sz="2400" dirty="0"/>
              <a:t> </a:t>
            </a:r>
            <a:r>
              <a:rPr lang="en-US" sz="2400" dirty="0" err="1"/>
              <a:t>đào</a:t>
            </a:r>
            <a:r>
              <a:rPr lang="en-US" sz="2400" dirty="0"/>
              <a:t> </a:t>
            </a:r>
            <a:r>
              <a:rPr lang="en-US" sz="2400" dirty="0" err="1"/>
              <a:t>tạo</a:t>
            </a:r>
            <a:r>
              <a:rPr lang="en-US" sz="2400" dirty="0"/>
              <a:t> </a:t>
            </a:r>
            <a:r>
              <a:rPr lang="en-US" sz="2400" dirty="0" err="1"/>
              <a:t>và</a:t>
            </a:r>
            <a:r>
              <a:rPr lang="en-US" sz="2400" dirty="0"/>
              <a:t> </a:t>
            </a:r>
            <a:r>
              <a:rPr lang="en-US" sz="2400" dirty="0" err="1"/>
              <a:t>các</a:t>
            </a:r>
            <a:r>
              <a:rPr lang="en-US" sz="2400" dirty="0"/>
              <a:t> </a:t>
            </a:r>
            <a:r>
              <a:rPr lang="en-US" sz="2400" dirty="0" err="1"/>
              <a:t>trình</a:t>
            </a:r>
            <a:r>
              <a:rPr lang="en-US" sz="2400" dirty="0"/>
              <a:t> </a:t>
            </a:r>
            <a:r>
              <a:rPr lang="en-US" sz="2400" dirty="0" err="1"/>
              <a:t>độ</a:t>
            </a:r>
            <a:r>
              <a:rPr lang="en-US" sz="2400" dirty="0"/>
              <a:t> </a:t>
            </a:r>
            <a:r>
              <a:rPr lang="en-US" sz="2400" dirty="0" err="1"/>
              <a:t>cao</a:t>
            </a:r>
            <a:r>
              <a:rPr lang="en-US" sz="2400" dirty="0"/>
              <a:t> </a:t>
            </a:r>
            <a:r>
              <a:rPr lang="en-US" sz="2400" dirty="0" err="1" smtClean="0"/>
              <a:t>hơn</a:t>
            </a:r>
            <a:r>
              <a:rPr lang="en-US" sz="2400" dirty="0" smtClean="0"/>
              <a:t>.</a:t>
            </a:r>
            <a:endParaRPr lang="en-US" sz="2400" dirty="0" smtClean="0"/>
          </a:p>
        </p:txBody>
      </p:sp>
      <p:sp>
        <p:nvSpPr>
          <p:cNvPr id="10" name="Text Placeholder 2"/>
          <p:cNvSpPr>
            <a:spLocks noGrp="1"/>
          </p:cNvSpPr>
          <p:nvPr>
            <p:ph type="body" sz="quarter" idx="14"/>
          </p:nvPr>
        </p:nvSpPr>
        <p:spPr>
          <a:xfrm>
            <a:off x="152400" y="152400"/>
            <a:ext cx="7543800" cy="492125"/>
          </a:xfrm>
        </p:spPr>
        <p:txBody>
          <a:bodyPr/>
          <a:lstStyle/>
          <a:p>
            <a:pPr lvl="0"/>
            <a:r>
              <a:rPr lang="en-US" sz="2000" smtClean="0">
                <a:effectLst/>
              </a:rPr>
              <a:t>4. Đẩy </a:t>
            </a:r>
            <a:r>
              <a:rPr lang="en-US" sz="2000">
                <a:effectLst/>
              </a:rPr>
              <a:t>mạnh công tác bồi dưỡng nâng cao chất lượng đội ngũ cán bộ quản lý, giảng viên, giáo viên, nhân viên</a:t>
            </a:r>
          </a:p>
        </p:txBody>
      </p:sp>
    </p:spTree>
    <p:extLst>
      <p:ext uri="{BB962C8B-B14F-4D97-AF65-F5344CB8AC3E}">
        <p14:creationId xmlns:p14="http://schemas.microsoft.com/office/powerpoint/2010/main" val="221547206"/>
      </p:ext>
    </p:extLst>
  </p:cSld>
  <p:clrMapOvr>
    <a:masterClrMapping/>
  </p:clrMapOvr>
  <p:transition spd="slow" advClick="0">
    <p:push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685800" y="1524000"/>
            <a:ext cx="7772400" cy="4800600"/>
          </a:xfrm>
        </p:spPr>
        <p:txBody>
          <a:bodyPr/>
          <a:lstStyle/>
          <a:p>
            <a:pPr marL="0" lvl="0" indent="0" algn="just">
              <a:buNone/>
            </a:pPr>
            <a:r>
              <a:rPr lang="en-US" sz="2300" dirty="0" smtClean="0"/>
              <a:t>- </a:t>
            </a:r>
            <a:r>
              <a:rPr lang="en-US" sz="2500" dirty="0" err="1" smtClean="0"/>
              <a:t>Tăng</a:t>
            </a:r>
            <a:r>
              <a:rPr lang="en-US" sz="2500" dirty="0" smtClean="0"/>
              <a:t> </a:t>
            </a:r>
            <a:r>
              <a:rPr lang="en-US" sz="2500" dirty="0" err="1" smtClean="0"/>
              <a:t>cường</a:t>
            </a:r>
            <a:r>
              <a:rPr lang="en-US" sz="2500" dirty="0" smtClean="0"/>
              <a:t> </a:t>
            </a:r>
            <a:r>
              <a:rPr lang="en-US" sz="2500" dirty="0" err="1"/>
              <a:t>đầu</a:t>
            </a:r>
            <a:r>
              <a:rPr lang="en-US" sz="2500" dirty="0"/>
              <a:t> </a:t>
            </a:r>
            <a:r>
              <a:rPr lang="en-US" sz="2500" dirty="0" err="1"/>
              <a:t>tư</a:t>
            </a:r>
            <a:r>
              <a:rPr lang="en-US" sz="2500" dirty="0"/>
              <a:t> </a:t>
            </a:r>
            <a:r>
              <a:rPr lang="en-US" sz="2500" dirty="0" err="1"/>
              <a:t>xây</a:t>
            </a:r>
            <a:r>
              <a:rPr lang="en-US" sz="2500" dirty="0"/>
              <a:t> </a:t>
            </a:r>
            <a:r>
              <a:rPr lang="en-US" sz="2500" dirty="0" err="1"/>
              <a:t>dựng</a:t>
            </a:r>
            <a:r>
              <a:rPr lang="en-US" sz="2500" dirty="0"/>
              <a:t> </a:t>
            </a:r>
            <a:r>
              <a:rPr lang="en-US" sz="2500" dirty="0" err="1"/>
              <a:t>cơ</a:t>
            </a:r>
            <a:r>
              <a:rPr lang="en-US" sz="2500" dirty="0"/>
              <a:t> </a:t>
            </a:r>
            <a:r>
              <a:rPr lang="en-US" sz="2500" dirty="0" err="1"/>
              <a:t>sở</a:t>
            </a:r>
            <a:r>
              <a:rPr lang="en-US" sz="2500" dirty="0"/>
              <a:t> </a:t>
            </a:r>
            <a:r>
              <a:rPr lang="en-US" sz="2500" dirty="0" err="1"/>
              <a:t>vật</a:t>
            </a:r>
            <a:r>
              <a:rPr lang="en-US" sz="2500" dirty="0"/>
              <a:t> </a:t>
            </a:r>
            <a:r>
              <a:rPr lang="en-US" sz="2500" dirty="0" err="1"/>
              <a:t>chất</a:t>
            </a:r>
            <a:r>
              <a:rPr lang="en-US" sz="2500" dirty="0"/>
              <a:t>, </a:t>
            </a:r>
            <a:r>
              <a:rPr lang="en-US" sz="2500" dirty="0" err="1"/>
              <a:t>nâng</a:t>
            </a:r>
            <a:r>
              <a:rPr lang="en-US" sz="2500" dirty="0"/>
              <a:t> </a:t>
            </a:r>
            <a:r>
              <a:rPr lang="en-US" sz="2500" dirty="0" err="1"/>
              <a:t>cấp</a:t>
            </a:r>
            <a:r>
              <a:rPr lang="en-US" sz="2500" dirty="0"/>
              <a:t> </a:t>
            </a:r>
            <a:r>
              <a:rPr lang="en-US" sz="2500" dirty="0" err="1"/>
              <a:t>cải</a:t>
            </a:r>
            <a:r>
              <a:rPr lang="en-US" sz="2500" dirty="0"/>
              <a:t> </a:t>
            </a:r>
            <a:r>
              <a:rPr lang="en-US" sz="2500" dirty="0" err="1"/>
              <a:t>tạo</a:t>
            </a:r>
            <a:r>
              <a:rPr lang="en-US" sz="2500" dirty="0"/>
              <a:t> </a:t>
            </a:r>
            <a:r>
              <a:rPr lang="en-US" sz="2500" dirty="0" err="1"/>
              <a:t>các</a:t>
            </a:r>
            <a:r>
              <a:rPr lang="en-US" sz="2500" dirty="0"/>
              <a:t> </a:t>
            </a:r>
            <a:r>
              <a:rPr lang="en-US" sz="2500" dirty="0" err="1"/>
              <a:t>hạng</a:t>
            </a:r>
            <a:r>
              <a:rPr lang="en-US" sz="2500" dirty="0"/>
              <a:t> </a:t>
            </a:r>
            <a:r>
              <a:rPr lang="en-US" sz="2500" dirty="0" err="1"/>
              <a:t>mục</a:t>
            </a:r>
            <a:r>
              <a:rPr lang="en-US" sz="2500" dirty="0"/>
              <a:t> </a:t>
            </a:r>
            <a:r>
              <a:rPr lang="en-US" sz="2500" dirty="0" err="1"/>
              <a:t>công</a:t>
            </a:r>
            <a:r>
              <a:rPr lang="en-US" sz="2500" dirty="0"/>
              <a:t> </a:t>
            </a:r>
            <a:r>
              <a:rPr lang="en-US" sz="2500" dirty="0" err="1"/>
              <a:t>trình</a:t>
            </a:r>
            <a:r>
              <a:rPr lang="en-US" sz="2500" dirty="0"/>
              <a:t>. </a:t>
            </a:r>
            <a:r>
              <a:rPr lang="en-US" sz="2500" dirty="0" err="1"/>
              <a:t>Hoàn</a:t>
            </a:r>
            <a:r>
              <a:rPr lang="en-US" sz="2500" dirty="0"/>
              <a:t> </a:t>
            </a:r>
            <a:r>
              <a:rPr lang="en-US" sz="2500" dirty="0" err="1"/>
              <a:t>tất</a:t>
            </a:r>
            <a:r>
              <a:rPr lang="en-US" sz="2500" dirty="0"/>
              <a:t> </a:t>
            </a:r>
            <a:r>
              <a:rPr lang="en-US" sz="2500" dirty="0" err="1"/>
              <a:t>các</a:t>
            </a:r>
            <a:r>
              <a:rPr lang="en-US" sz="2500" dirty="0"/>
              <a:t> </a:t>
            </a:r>
            <a:r>
              <a:rPr lang="en-US" sz="2500" dirty="0" err="1"/>
              <a:t>thủ</a:t>
            </a:r>
            <a:r>
              <a:rPr lang="en-US" sz="2500" dirty="0"/>
              <a:t> </a:t>
            </a:r>
            <a:r>
              <a:rPr lang="en-US" sz="2500" dirty="0" err="1"/>
              <a:t>tục</a:t>
            </a:r>
            <a:r>
              <a:rPr lang="en-US" sz="2500" dirty="0"/>
              <a:t> </a:t>
            </a:r>
            <a:r>
              <a:rPr lang="en-US" sz="2500" dirty="0" err="1"/>
              <a:t>pháp</a:t>
            </a:r>
            <a:r>
              <a:rPr lang="en-US" sz="2500" dirty="0"/>
              <a:t> </a:t>
            </a:r>
            <a:r>
              <a:rPr lang="en-US" sz="2500" dirty="0" err="1"/>
              <a:t>lý</a:t>
            </a:r>
            <a:r>
              <a:rPr lang="en-US" sz="2500" dirty="0"/>
              <a:t> </a:t>
            </a:r>
            <a:r>
              <a:rPr lang="en-US" sz="2500" dirty="0" err="1" smtClean="0"/>
              <a:t>dự</a:t>
            </a:r>
            <a:r>
              <a:rPr lang="en-US" sz="2500" dirty="0" smtClean="0"/>
              <a:t> </a:t>
            </a:r>
            <a:r>
              <a:rPr lang="en-US" sz="2500" dirty="0" err="1"/>
              <a:t>án</a:t>
            </a:r>
            <a:r>
              <a:rPr lang="en-US" sz="2500" dirty="0"/>
              <a:t> </a:t>
            </a:r>
            <a:r>
              <a:rPr lang="en-US" sz="2500" dirty="0" err="1"/>
              <a:t>khối</a:t>
            </a:r>
            <a:r>
              <a:rPr lang="en-US" sz="2500" dirty="0"/>
              <a:t> </a:t>
            </a:r>
            <a:r>
              <a:rPr lang="en-US" sz="2500" dirty="0" err="1"/>
              <a:t>xưởng</a:t>
            </a:r>
            <a:r>
              <a:rPr lang="en-US" sz="2500" dirty="0"/>
              <a:t> </a:t>
            </a:r>
            <a:r>
              <a:rPr lang="en-US" sz="2500" dirty="0" err="1"/>
              <a:t>thực</a:t>
            </a:r>
            <a:r>
              <a:rPr lang="en-US" sz="2500" dirty="0"/>
              <a:t> </a:t>
            </a:r>
            <a:r>
              <a:rPr lang="en-US" sz="2500" dirty="0" err="1"/>
              <a:t>hành</a:t>
            </a:r>
            <a:r>
              <a:rPr lang="en-US" sz="2500" dirty="0"/>
              <a:t> </a:t>
            </a:r>
            <a:r>
              <a:rPr lang="en-US" sz="2500" dirty="0" err="1"/>
              <a:t>khoa</a:t>
            </a:r>
            <a:r>
              <a:rPr lang="en-US" sz="2500" dirty="0"/>
              <a:t> </a:t>
            </a:r>
            <a:r>
              <a:rPr lang="en-US" sz="2500" dirty="0" err="1"/>
              <a:t>Cơ</a:t>
            </a:r>
            <a:r>
              <a:rPr lang="en-US" sz="2500" dirty="0"/>
              <a:t> </a:t>
            </a:r>
            <a:r>
              <a:rPr lang="en-US" sz="2500" dirty="0" err="1"/>
              <a:t>khí</a:t>
            </a:r>
            <a:r>
              <a:rPr lang="en-US" sz="2500" dirty="0"/>
              <a:t>, </a:t>
            </a:r>
            <a:r>
              <a:rPr lang="en-US" sz="2500" dirty="0" err="1"/>
              <a:t>khối</a:t>
            </a:r>
            <a:r>
              <a:rPr lang="en-US" sz="2500" dirty="0"/>
              <a:t> </a:t>
            </a:r>
            <a:r>
              <a:rPr lang="en-US" sz="2500" dirty="0" err="1"/>
              <a:t>nhà</a:t>
            </a:r>
            <a:r>
              <a:rPr lang="en-US" sz="2500" dirty="0"/>
              <a:t> </a:t>
            </a:r>
            <a:r>
              <a:rPr lang="en-US" sz="2500" dirty="0" err="1"/>
              <a:t>hành</a:t>
            </a:r>
            <a:r>
              <a:rPr lang="en-US" sz="2500" dirty="0"/>
              <a:t> </a:t>
            </a:r>
            <a:r>
              <a:rPr lang="en-US" sz="2500" dirty="0" err="1"/>
              <a:t>chính</a:t>
            </a:r>
            <a:r>
              <a:rPr lang="en-US" sz="2500" dirty="0"/>
              <a:t>, </a:t>
            </a:r>
            <a:r>
              <a:rPr lang="en-US" sz="2500" dirty="0" err="1"/>
              <a:t>nâng</a:t>
            </a:r>
            <a:r>
              <a:rPr lang="en-US" sz="2500" dirty="0"/>
              <a:t> </a:t>
            </a:r>
            <a:r>
              <a:rPr lang="en-US" sz="2500" dirty="0" err="1"/>
              <a:t>cấp</a:t>
            </a:r>
            <a:r>
              <a:rPr lang="en-US" sz="2500" dirty="0"/>
              <a:t> </a:t>
            </a:r>
            <a:r>
              <a:rPr lang="en-US" sz="2500" dirty="0" err="1"/>
              <a:t>hệ</a:t>
            </a:r>
            <a:r>
              <a:rPr lang="en-US" sz="2500" dirty="0"/>
              <a:t> </a:t>
            </a:r>
            <a:r>
              <a:rPr lang="en-US" sz="2500" dirty="0" err="1"/>
              <a:t>thống</a:t>
            </a:r>
            <a:r>
              <a:rPr lang="en-US" sz="2500" dirty="0"/>
              <a:t> </a:t>
            </a:r>
            <a:r>
              <a:rPr lang="en-US" sz="2500" dirty="0" err="1"/>
              <a:t>các</a:t>
            </a:r>
            <a:r>
              <a:rPr lang="en-US" sz="2500" dirty="0"/>
              <a:t> </a:t>
            </a:r>
            <a:r>
              <a:rPr lang="en-US" sz="2500" dirty="0" err="1"/>
              <a:t>phòng</a:t>
            </a:r>
            <a:r>
              <a:rPr lang="en-US" sz="2500" dirty="0"/>
              <a:t> </a:t>
            </a:r>
            <a:r>
              <a:rPr lang="en-US" sz="2500" dirty="0" err="1"/>
              <a:t>thí</a:t>
            </a:r>
            <a:r>
              <a:rPr lang="en-US" sz="2500" dirty="0"/>
              <a:t> </a:t>
            </a:r>
            <a:r>
              <a:rPr lang="en-US" sz="2500" dirty="0" err="1"/>
              <a:t>nghiệm</a:t>
            </a:r>
            <a:r>
              <a:rPr lang="en-US" sz="2500" dirty="0"/>
              <a:t>, </a:t>
            </a:r>
            <a:r>
              <a:rPr lang="en-US" sz="2500" dirty="0" err="1"/>
              <a:t>thực</a:t>
            </a:r>
            <a:r>
              <a:rPr lang="en-US" sz="2500" dirty="0"/>
              <a:t> </a:t>
            </a:r>
            <a:r>
              <a:rPr lang="en-US" sz="2500" dirty="0" err="1" smtClean="0"/>
              <a:t>hành</a:t>
            </a:r>
            <a:r>
              <a:rPr lang="en-US" sz="2500" dirty="0" smtClean="0"/>
              <a:t>, </a:t>
            </a:r>
            <a:r>
              <a:rPr lang="vi-VN" sz="2500" dirty="0"/>
              <a:t>các </a:t>
            </a:r>
            <a:r>
              <a:rPr lang="en-US" sz="2500" dirty="0" err="1"/>
              <a:t>phương</a:t>
            </a:r>
            <a:r>
              <a:rPr lang="en-US" sz="2500" dirty="0"/>
              <a:t> </a:t>
            </a:r>
            <a:r>
              <a:rPr lang="en-US" sz="2500" dirty="0" err="1"/>
              <a:t>tiện</a:t>
            </a:r>
            <a:r>
              <a:rPr lang="en-US" sz="2500" dirty="0"/>
              <a:t>, </a:t>
            </a:r>
            <a:r>
              <a:rPr lang="en-US" sz="2500" dirty="0" err="1"/>
              <a:t>thiết</a:t>
            </a:r>
            <a:r>
              <a:rPr lang="en-US" sz="2500" dirty="0"/>
              <a:t> </a:t>
            </a:r>
            <a:r>
              <a:rPr lang="en-US" sz="2500" dirty="0" err="1"/>
              <a:t>bị</a:t>
            </a:r>
            <a:r>
              <a:rPr lang="en-US" sz="2500" dirty="0"/>
              <a:t> </a:t>
            </a:r>
            <a:r>
              <a:rPr lang="en-US" sz="2500" dirty="0" err="1"/>
              <a:t>dạy</a:t>
            </a:r>
            <a:r>
              <a:rPr lang="en-US" sz="2500" dirty="0"/>
              <a:t> </a:t>
            </a:r>
            <a:r>
              <a:rPr lang="en-US" sz="2500" dirty="0" err="1" smtClean="0"/>
              <a:t>học</a:t>
            </a:r>
            <a:r>
              <a:rPr lang="en-US" sz="2500" dirty="0" smtClean="0"/>
              <a:t>;</a:t>
            </a:r>
            <a:endParaRPr lang="en-US" sz="2500" dirty="0" smtClean="0"/>
          </a:p>
          <a:p>
            <a:pPr marL="0" lvl="0" indent="0" algn="just">
              <a:buNone/>
            </a:pPr>
            <a:r>
              <a:rPr lang="en-US" sz="2500" dirty="0" smtClean="0"/>
              <a:t>- </a:t>
            </a:r>
            <a:r>
              <a:rPr lang="en-US" sz="2500" dirty="0" err="1" smtClean="0"/>
              <a:t>Xây</a:t>
            </a:r>
            <a:r>
              <a:rPr lang="en-US" sz="2500" dirty="0" smtClean="0"/>
              <a:t> </a:t>
            </a:r>
            <a:r>
              <a:rPr lang="en-US" sz="2500" dirty="0" err="1" smtClean="0"/>
              <a:t>dựng</a:t>
            </a:r>
            <a:r>
              <a:rPr lang="en-US" sz="2500" dirty="0" smtClean="0"/>
              <a:t> </a:t>
            </a:r>
            <a:r>
              <a:rPr lang="en-US" sz="2500" dirty="0" err="1"/>
              <a:t>khu</a:t>
            </a:r>
            <a:r>
              <a:rPr lang="en-US" sz="2500" dirty="0"/>
              <a:t> </a:t>
            </a:r>
            <a:r>
              <a:rPr lang="en-US" sz="2500" dirty="0" err="1"/>
              <a:t>ký</a:t>
            </a:r>
            <a:r>
              <a:rPr lang="en-US" sz="2500" dirty="0"/>
              <a:t> </a:t>
            </a:r>
            <a:r>
              <a:rPr lang="en-US" sz="2500" dirty="0" err="1"/>
              <a:t>túc</a:t>
            </a:r>
            <a:r>
              <a:rPr lang="en-US" sz="2500" dirty="0"/>
              <a:t> </a:t>
            </a:r>
            <a:r>
              <a:rPr lang="en-US" sz="2500" dirty="0" err="1"/>
              <a:t>xá</a:t>
            </a:r>
            <a:r>
              <a:rPr lang="en-US" sz="2500" dirty="0"/>
              <a:t> </a:t>
            </a:r>
            <a:r>
              <a:rPr lang="en-US" sz="2500" dirty="0" err="1"/>
              <a:t>phục</a:t>
            </a:r>
            <a:r>
              <a:rPr lang="en-US" sz="2500" dirty="0"/>
              <a:t> </a:t>
            </a:r>
            <a:r>
              <a:rPr lang="en-US" sz="2500" dirty="0" err="1"/>
              <a:t>vụ</a:t>
            </a:r>
            <a:r>
              <a:rPr lang="en-US" sz="2500" dirty="0"/>
              <a:t> </a:t>
            </a:r>
            <a:r>
              <a:rPr lang="en-US" sz="2500" dirty="0" err="1"/>
              <a:t>chỗ</a:t>
            </a:r>
            <a:r>
              <a:rPr lang="en-US" sz="2500" dirty="0"/>
              <a:t> ở </a:t>
            </a:r>
            <a:r>
              <a:rPr lang="en-US" sz="2500" dirty="0" err="1"/>
              <a:t>cho</a:t>
            </a:r>
            <a:r>
              <a:rPr lang="en-US" sz="2500" dirty="0"/>
              <a:t> </a:t>
            </a:r>
            <a:r>
              <a:rPr lang="en-US" sz="2500" dirty="0" err="1" smtClean="0"/>
              <a:t>học</a:t>
            </a:r>
            <a:r>
              <a:rPr lang="en-US" sz="2500" dirty="0" smtClean="0"/>
              <a:t> </a:t>
            </a:r>
            <a:r>
              <a:rPr lang="en-US" sz="2500" dirty="0" err="1"/>
              <a:t>sinh</a:t>
            </a:r>
            <a:r>
              <a:rPr lang="en-US" sz="2500" dirty="0"/>
              <a:t> </a:t>
            </a:r>
            <a:r>
              <a:rPr lang="en-US" sz="2500" dirty="0" err="1"/>
              <a:t>sinh</a:t>
            </a:r>
            <a:r>
              <a:rPr lang="en-US" sz="2500" dirty="0"/>
              <a:t> </a:t>
            </a:r>
            <a:r>
              <a:rPr lang="en-US" sz="2500" dirty="0" err="1"/>
              <a:t>viên</a:t>
            </a:r>
            <a:r>
              <a:rPr lang="en-US" sz="2500" dirty="0"/>
              <a:t> ở </a:t>
            </a:r>
            <a:r>
              <a:rPr lang="en-US" sz="2500" dirty="0" err="1" smtClean="0"/>
              <a:t>xa</a:t>
            </a:r>
            <a:r>
              <a:rPr lang="en-US" sz="2500" dirty="0" smtClean="0"/>
              <a:t>; </a:t>
            </a:r>
            <a:r>
              <a:rPr lang="en-US" sz="2500" dirty="0"/>
              <a:t>- </a:t>
            </a:r>
            <a:r>
              <a:rPr lang="en-US" sz="2500" dirty="0" err="1"/>
              <a:t>Triển</a:t>
            </a:r>
            <a:r>
              <a:rPr lang="en-US" sz="2500" dirty="0"/>
              <a:t> </a:t>
            </a:r>
            <a:r>
              <a:rPr lang="en-US" sz="2500" dirty="0" err="1"/>
              <a:t>khai</a:t>
            </a:r>
            <a:r>
              <a:rPr lang="en-US" sz="2500" dirty="0"/>
              <a:t> </a:t>
            </a:r>
            <a:r>
              <a:rPr lang="en-US" sz="2500" dirty="0" err="1"/>
              <a:t>dự</a:t>
            </a:r>
            <a:r>
              <a:rPr lang="en-US" sz="2500" dirty="0"/>
              <a:t> </a:t>
            </a:r>
            <a:r>
              <a:rPr lang="en-US" sz="2500" dirty="0" err="1" smtClean="0"/>
              <a:t>án</a:t>
            </a:r>
            <a:r>
              <a:rPr lang="en-US" sz="2500" dirty="0" smtClean="0"/>
              <a:t>: </a:t>
            </a:r>
            <a:r>
              <a:rPr lang="en-US" sz="2500" dirty="0" err="1"/>
              <a:t>Dự</a:t>
            </a:r>
            <a:r>
              <a:rPr lang="en-US" sz="2500" dirty="0"/>
              <a:t> </a:t>
            </a:r>
            <a:r>
              <a:rPr lang="en-US" sz="2500" dirty="0" err="1"/>
              <a:t>án</a:t>
            </a:r>
            <a:r>
              <a:rPr lang="en-US" sz="2500" dirty="0"/>
              <a:t> </a:t>
            </a:r>
            <a:r>
              <a:rPr lang="en-US" sz="2500" dirty="0" smtClean="0"/>
              <a:t>“</a:t>
            </a:r>
            <a:r>
              <a:rPr lang="en-US" sz="2500" dirty="0" err="1" smtClean="0"/>
              <a:t>Nhà</a:t>
            </a:r>
            <a:r>
              <a:rPr lang="en-US" sz="2500" dirty="0" smtClean="0"/>
              <a:t> </a:t>
            </a:r>
            <a:r>
              <a:rPr lang="en-US" sz="2500" dirty="0" err="1" smtClean="0"/>
              <a:t>trường</a:t>
            </a:r>
            <a:r>
              <a:rPr lang="en-US" sz="2500" dirty="0" smtClean="0"/>
              <a:t> </a:t>
            </a:r>
            <a:r>
              <a:rPr lang="en-US" sz="2500" dirty="0" err="1" smtClean="0"/>
              <a:t>thông</a:t>
            </a:r>
            <a:r>
              <a:rPr lang="en-US" sz="2500" dirty="0" smtClean="0"/>
              <a:t> </a:t>
            </a:r>
            <a:r>
              <a:rPr lang="en-US" sz="2500" dirty="0" err="1"/>
              <a:t>minh”</a:t>
            </a:r>
            <a:r>
              <a:rPr lang="en-US" sz="2500" dirty="0" err="1" smtClean="0"/>
              <a:t>Dự</a:t>
            </a:r>
            <a:r>
              <a:rPr lang="en-US" sz="2500" dirty="0" smtClean="0"/>
              <a:t> </a:t>
            </a:r>
            <a:r>
              <a:rPr lang="en-US" sz="2500" dirty="0" err="1"/>
              <a:t>án</a:t>
            </a:r>
            <a:r>
              <a:rPr lang="en-US" sz="2500" dirty="0"/>
              <a:t> “</a:t>
            </a:r>
            <a:r>
              <a:rPr lang="en-US" sz="2500" dirty="0" err="1"/>
              <a:t>Chương</a:t>
            </a:r>
            <a:r>
              <a:rPr lang="en-US" sz="2500" dirty="0"/>
              <a:t> </a:t>
            </a:r>
            <a:r>
              <a:rPr lang="en-US" sz="2500" dirty="0" err="1"/>
              <a:t>trình</a:t>
            </a:r>
            <a:r>
              <a:rPr lang="en-US" sz="2500" dirty="0"/>
              <a:t> </a:t>
            </a:r>
            <a:r>
              <a:rPr lang="en-US" sz="2500" dirty="0" err="1"/>
              <a:t>mục</a:t>
            </a:r>
            <a:r>
              <a:rPr lang="en-US" sz="2500" dirty="0"/>
              <a:t> </a:t>
            </a:r>
            <a:r>
              <a:rPr lang="en-US" sz="2500" dirty="0" err="1" smtClean="0"/>
              <a:t>tiêu</a:t>
            </a:r>
            <a:r>
              <a:rPr lang="en-US" sz="2500" dirty="0" smtClean="0"/>
              <a:t>”, </a:t>
            </a:r>
            <a:r>
              <a:rPr lang="en-US" sz="2500" dirty="0" err="1" smtClean="0"/>
              <a:t>trang</a:t>
            </a:r>
            <a:r>
              <a:rPr lang="en-US" sz="2500" dirty="0" smtClean="0"/>
              <a:t> </a:t>
            </a:r>
            <a:r>
              <a:rPr lang="en-US" sz="2500" dirty="0" err="1"/>
              <a:t>bị</a:t>
            </a:r>
            <a:r>
              <a:rPr lang="en-US" sz="2500" dirty="0"/>
              <a:t> </a:t>
            </a:r>
            <a:r>
              <a:rPr lang="en-US" sz="2500" dirty="0" err="1"/>
              <a:t>thiết</a:t>
            </a:r>
            <a:r>
              <a:rPr lang="en-US" sz="2500" dirty="0"/>
              <a:t> </a:t>
            </a:r>
            <a:r>
              <a:rPr lang="en-US" sz="2500" dirty="0" err="1"/>
              <a:t>bị</a:t>
            </a:r>
            <a:r>
              <a:rPr lang="en-US" sz="2500" dirty="0"/>
              <a:t> </a:t>
            </a:r>
            <a:r>
              <a:rPr lang="en-US" sz="2500" dirty="0" err="1"/>
              <a:t>ngành</a:t>
            </a:r>
            <a:r>
              <a:rPr lang="en-US" sz="2500" dirty="0"/>
              <a:t> </a:t>
            </a:r>
            <a:r>
              <a:rPr lang="en-US" sz="2500" dirty="0" err="1" smtClean="0"/>
              <a:t>mũi</a:t>
            </a:r>
            <a:r>
              <a:rPr lang="en-US" sz="2500" dirty="0" smtClean="0"/>
              <a:t> </a:t>
            </a:r>
            <a:r>
              <a:rPr lang="en-US" sz="2500" dirty="0" err="1" smtClean="0"/>
              <a:t>nhọn</a:t>
            </a:r>
            <a:r>
              <a:rPr lang="en-US" sz="2500" dirty="0" smtClean="0"/>
              <a:t>, t</a:t>
            </a:r>
            <a:r>
              <a:rPr lang="pt-BR" sz="2500" dirty="0" smtClean="0"/>
              <a:t>ăng </a:t>
            </a:r>
            <a:r>
              <a:rPr lang="pt-BR" sz="2500" dirty="0"/>
              <a:t>cường hợp tác </a:t>
            </a:r>
            <a:r>
              <a:rPr lang="pt-BR" sz="2500" dirty="0" smtClean="0"/>
              <a:t>các </a:t>
            </a:r>
            <a:r>
              <a:rPr lang="pt-BR" sz="2500" dirty="0"/>
              <a:t>nguồn lực đầu tư từ các </a:t>
            </a:r>
            <a:r>
              <a:rPr lang="pt-BR" sz="2500" dirty="0" smtClean="0"/>
              <a:t>đối tác.</a:t>
            </a:r>
            <a:endParaRPr lang="en-US" sz="2500" dirty="0"/>
          </a:p>
        </p:txBody>
      </p:sp>
      <p:sp>
        <p:nvSpPr>
          <p:cNvPr id="5" name="Text Placeholder 2"/>
          <p:cNvSpPr>
            <a:spLocks noGrp="1"/>
          </p:cNvSpPr>
          <p:nvPr>
            <p:ph type="body" sz="quarter" idx="14"/>
          </p:nvPr>
        </p:nvSpPr>
        <p:spPr>
          <a:xfrm>
            <a:off x="152400" y="117475"/>
            <a:ext cx="8001000" cy="492125"/>
          </a:xfrm>
        </p:spPr>
        <p:txBody>
          <a:bodyPr/>
          <a:lstStyle/>
          <a:p>
            <a:pPr lvl="0" algn="l"/>
            <a:r>
              <a:rPr lang="en-US" smtClean="0">
                <a:effectLst/>
              </a:rPr>
              <a:t>5. Tăng </a:t>
            </a:r>
            <a:r>
              <a:rPr lang="en-US">
                <a:effectLst/>
              </a:rPr>
              <a:t>cường đầu tư phát triển cơ sở vật chất: </a:t>
            </a:r>
          </a:p>
        </p:txBody>
      </p:sp>
    </p:spTree>
    <p:extLst>
      <p:ext uri="{BB962C8B-B14F-4D97-AF65-F5344CB8AC3E}">
        <p14:creationId xmlns:p14="http://schemas.microsoft.com/office/powerpoint/2010/main" val="1721615976"/>
      </p:ext>
    </p:extLst>
  </p:cSld>
  <p:clrMapOvr>
    <a:masterClrMapping/>
  </p:clrMapOvr>
  <p:transition spd="slow" advClick="0">
    <p:push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685800" y="1358546"/>
            <a:ext cx="7772400" cy="5499453"/>
          </a:xfrm>
        </p:spPr>
        <p:txBody>
          <a:bodyPr/>
          <a:lstStyle/>
          <a:p>
            <a:pPr marL="0" lvl="0" indent="0" algn="just">
              <a:buNone/>
            </a:pPr>
            <a:r>
              <a:rPr lang="en-US" sz="2400" dirty="0" smtClean="0"/>
              <a:t>- </a:t>
            </a:r>
            <a:r>
              <a:rPr lang="vi-VN" sz="2500" dirty="0" smtClean="0"/>
              <a:t>Định </a:t>
            </a:r>
            <a:r>
              <a:rPr lang="vi-VN" sz="2500" dirty="0"/>
              <a:t>hướng nghiên cứu </a:t>
            </a:r>
            <a:r>
              <a:rPr lang="vi-VN" sz="2500" dirty="0" smtClean="0"/>
              <a:t>phát </a:t>
            </a:r>
            <a:r>
              <a:rPr lang="vi-VN" sz="2500" dirty="0"/>
              <a:t>triển Trường đạt tiêu chí trường nghề chất lượng cao theo quyết định số 761/QĐ-TTg ngày 23 tháng 5 năm 2014 của Thủ tướng chính phủ về phê duyệt “Đề án phát triển trường nghề chất lượng cao đến năm 2020”</a:t>
            </a:r>
            <a:r>
              <a:rPr lang="en-US" sz="2500" dirty="0" smtClean="0"/>
              <a:t>;</a:t>
            </a:r>
          </a:p>
          <a:p>
            <a:pPr marL="0" lvl="0" indent="0" algn="just">
              <a:buNone/>
            </a:pPr>
            <a:r>
              <a:rPr lang="en-US" sz="2500" dirty="0" smtClean="0"/>
              <a:t>- </a:t>
            </a:r>
            <a:r>
              <a:rPr lang="vi-VN" sz="2500" dirty="0" smtClean="0"/>
              <a:t>Nghiên </a:t>
            </a:r>
            <a:r>
              <a:rPr lang="vi-VN" sz="2500" dirty="0"/>
              <a:t>cứu các tác động của Cách mạng Công nghiệp 4.0 trong giáo dục nghề </a:t>
            </a:r>
            <a:r>
              <a:rPr lang="vi-VN" sz="2500" dirty="0" smtClean="0"/>
              <a:t>nghiệp</a:t>
            </a:r>
            <a:r>
              <a:rPr lang="en-US" sz="2500" dirty="0" smtClean="0"/>
              <a:t>;</a:t>
            </a:r>
            <a:endParaRPr lang="en-US" sz="2500" dirty="0" smtClean="0"/>
          </a:p>
          <a:p>
            <a:pPr marL="0" lvl="0" indent="0" algn="just">
              <a:buNone/>
            </a:pPr>
            <a:r>
              <a:rPr lang="en-US" sz="2500" dirty="0" smtClean="0"/>
              <a:t>- </a:t>
            </a:r>
            <a:r>
              <a:rPr lang="vi-VN" sz="2500" dirty="0" smtClean="0"/>
              <a:t>Triển </a:t>
            </a:r>
            <a:r>
              <a:rPr lang="vi-VN" sz="2500" dirty="0"/>
              <a:t>khai và tham gia tích cực các hội thi nghề cấp </a:t>
            </a:r>
            <a:r>
              <a:rPr lang="vi-VN" sz="2500" dirty="0" smtClean="0"/>
              <a:t>Thành</a:t>
            </a:r>
            <a:r>
              <a:rPr lang="en-US" sz="2500" dirty="0" smtClean="0"/>
              <a:t> </a:t>
            </a:r>
            <a:r>
              <a:rPr lang="en-US" sz="2500" dirty="0" err="1" smtClean="0"/>
              <a:t>phố</a:t>
            </a:r>
            <a:r>
              <a:rPr lang="en-US" sz="2500" dirty="0" smtClean="0"/>
              <a:t>, </a:t>
            </a:r>
            <a:r>
              <a:rPr lang="vi-VN" sz="2500" dirty="0" smtClean="0"/>
              <a:t>cấp </a:t>
            </a:r>
            <a:r>
              <a:rPr lang="vi-VN" sz="2500" dirty="0"/>
              <a:t>Bộ tổ chức, </a:t>
            </a:r>
            <a:r>
              <a:rPr lang="en-US" sz="2500" dirty="0" err="1" smtClean="0"/>
              <a:t>chú</a:t>
            </a:r>
            <a:r>
              <a:rPr lang="en-US" sz="2500" dirty="0" smtClean="0"/>
              <a:t> </a:t>
            </a:r>
            <a:r>
              <a:rPr lang="en-US" sz="2500" dirty="0" err="1" smtClean="0"/>
              <a:t>trọng</a:t>
            </a:r>
            <a:r>
              <a:rPr lang="en-US" sz="2500" dirty="0" smtClean="0"/>
              <a:t> </a:t>
            </a:r>
            <a:r>
              <a:rPr lang="vi-VN" sz="2500" dirty="0" smtClean="0"/>
              <a:t>Hội </a:t>
            </a:r>
            <a:r>
              <a:rPr lang="vi-VN" sz="2500" dirty="0"/>
              <a:t>thi </a:t>
            </a:r>
            <a:r>
              <a:rPr lang="en-US" sz="2500" dirty="0" err="1"/>
              <a:t>tay</a:t>
            </a:r>
            <a:r>
              <a:rPr lang="en-US" sz="2500" dirty="0"/>
              <a:t> </a:t>
            </a:r>
            <a:r>
              <a:rPr lang="en-US" sz="2500" dirty="0" err="1"/>
              <a:t>nghề</a:t>
            </a:r>
            <a:r>
              <a:rPr lang="en-US" sz="2500" dirty="0"/>
              <a:t> </a:t>
            </a:r>
            <a:r>
              <a:rPr lang="en-US" sz="2500" dirty="0" err="1"/>
              <a:t>năm</a:t>
            </a:r>
            <a:r>
              <a:rPr lang="en-US" sz="2500" dirty="0"/>
              <a:t> </a:t>
            </a:r>
            <a:r>
              <a:rPr lang="en-US" sz="2500" dirty="0" smtClean="0"/>
              <a:t>2020;</a:t>
            </a:r>
            <a:endParaRPr lang="en-US" sz="2500" dirty="0" smtClean="0"/>
          </a:p>
          <a:p>
            <a:pPr marL="0" indent="0" algn="just">
              <a:buNone/>
            </a:pPr>
            <a:r>
              <a:rPr lang="en-US" sz="2500" dirty="0" smtClean="0"/>
              <a:t>- </a:t>
            </a:r>
            <a:r>
              <a:rPr lang="vi-VN" sz="2500" dirty="0" smtClean="0"/>
              <a:t>Nghiên </a:t>
            </a:r>
            <a:r>
              <a:rPr lang="vi-VN" sz="2500" dirty="0"/>
              <a:t>cứu thực hiện các giải pháp “Xanh hóa cơ sở Giáo dục Nghề nghiệp</a:t>
            </a:r>
            <a:r>
              <a:rPr lang="en-US" sz="2500" dirty="0"/>
              <a:t>”</a:t>
            </a:r>
            <a:r>
              <a:rPr lang="vi-VN" sz="2500" dirty="0"/>
              <a:t> tại trường</a:t>
            </a:r>
            <a:r>
              <a:rPr lang="en-US" sz="2400" dirty="0" smtClean="0"/>
              <a:t>.</a:t>
            </a:r>
          </a:p>
          <a:p>
            <a:pPr marL="0" indent="0" algn="just">
              <a:buNone/>
            </a:pPr>
            <a:endParaRPr lang="en-US" sz="2400" dirty="0"/>
          </a:p>
          <a:p>
            <a:pPr marL="0" lvl="0" indent="0" algn="just">
              <a:buNone/>
            </a:pPr>
            <a:endParaRPr lang="en-US" sz="2400" dirty="0"/>
          </a:p>
        </p:txBody>
      </p:sp>
      <p:sp>
        <p:nvSpPr>
          <p:cNvPr id="5" name="Text Placeholder 2"/>
          <p:cNvSpPr>
            <a:spLocks noGrp="1"/>
          </p:cNvSpPr>
          <p:nvPr>
            <p:ph type="body" sz="quarter" idx="14"/>
          </p:nvPr>
        </p:nvSpPr>
        <p:spPr>
          <a:xfrm>
            <a:off x="152400" y="117475"/>
            <a:ext cx="8001000" cy="492125"/>
          </a:xfrm>
        </p:spPr>
        <p:txBody>
          <a:bodyPr/>
          <a:lstStyle/>
          <a:p>
            <a:pPr lvl="0" algn="l"/>
            <a:r>
              <a:rPr lang="en-US" sz="2000" smtClean="0">
                <a:effectLst/>
              </a:rPr>
              <a:t>6. Đẩy </a:t>
            </a:r>
            <a:r>
              <a:rPr lang="en-US" sz="2000">
                <a:effectLst/>
              </a:rPr>
              <a:t>mạnh các hoạt động nghiên cứu khoa học và giao lưu, hợp tác quốc tế trong </a:t>
            </a:r>
            <a:r>
              <a:rPr lang="vi-VN" sz="2000">
                <a:effectLst/>
              </a:rPr>
              <a:t>năm học 201</a:t>
            </a:r>
            <a:r>
              <a:rPr lang="en-US" sz="2000">
                <a:effectLst/>
              </a:rPr>
              <a:t>8</a:t>
            </a:r>
            <a:r>
              <a:rPr lang="vi-VN" sz="2000">
                <a:effectLst/>
              </a:rPr>
              <a:t>-201</a:t>
            </a:r>
            <a:r>
              <a:rPr lang="en-US" sz="2000">
                <a:effectLst/>
              </a:rPr>
              <a:t>9</a:t>
            </a:r>
          </a:p>
        </p:txBody>
      </p:sp>
      <p:sp>
        <p:nvSpPr>
          <p:cNvPr id="4" name="Title 1"/>
          <p:cNvSpPr>
            <a:spLocks noGrp="1"/>
          </p:cNvSpPr>
          <p:nvPr>
            <p:ph type="ctrTitle"/>
          </p:nvPr>
        </p:nvSpPr>
        <p:spPr>
          <a:xfrm>
            <a:off x="152400" y="974726"/>
            <a:ext cx="8991600" cy="380999"/>
          </a:xfrm>
        </p:spPr>
        <p:txBody>
          <a:bodyPr/>
          <a:lstStyle/>
          <a:p>
            <a:pPr lvl="1" algn="l"/>
            <a:r>
              <a:rPr lang="en-US" sz="2200" b="1" kern="1200" smtClean="0">
                <a:solidFill>
                  <a:schemeClr val="accent1"/>
                </a:solidFill>
                <a:latin typeface="Times New Roman" pitchFamily="18" charset="0"/>
                <a:ea typeface="Tahoma" pitchFamily="34" charset="0"/>
                <a:cs typeface="Times New Roman" pitchFamily="18" charset="0"/>
              </a:rPr>
              <a:t>6.1 Hoạt động khoa học công nghệ</a:t>
            </a:r>
            <a:endParaRPr lang="en-US" sz="2200" b="1" kern="1200">
              <a:solidFill>
                <a:schemeClr val="accent1"/>
              </a:solidFill>
              <a:latin typeface="Times New Roman" pitchFamily="18" charset="0"/>
              <a:ea typeface="Tahoma" pitchFamily="34" charset="0"/>
              <a:cs typeface="Times New Roman" pitchFamily="18" charset="0"/>
            </a:endParaRPr>
          </a:p>
        </p:txBody>
      </p:sp>
    </p:spTree>
    <p:extLst>
      <p:ext uri="{BB962C8B-B14F-4D97-AF65-F5344CB8AC3E}">
        <p14:creationId xmlns:p14="http://schemas.microsoft.com/office/powerpoint/2010/main" val="1509640414"/>
      </p:ext>
    </p:extLst>
  </p:cSld>
  <p:clrMapOvr>
    <a:masterClrMapping/>
  </p:clrMapOvr>
  <p:transition spd="slow" advClick="0">
    <p:push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685800" y="1981200"/>
            <a:ext cx="7772400" cy="4816476"/>
          </a:xfrm>
        </p:spPr>
        <p:txBody>
          <a:bodyPr/>
          <a:lstStyle/>
          <a:p>
            <a:pPr marL="0" lvl="0" indent="0" algn="just">
              <a:buNone/>
            </a:pPr>
            <a:r>
              <a:rPr lang="en-US" sz="2300" dirty="0" smtClean="0"/>
              <a:t>- </a:t>
            </a:r>
            <a:r>
              <a:rPr lang="vi-VN" sz="2500" dirty="0" smtClean="0"/>
              <a:t>Trao </a:t>
            </a:r>
            <a:r>
              <a:rPr lang="vi-VN" sz="2500" dirty="0"/>
              <a:t>đổi kinh nghiệm về ứng dụng công nghệ thông tin trong nghiên cứu khoa học và dạy học</a:t>
            </a:r>
            <a:r>
              <a:rPr lang="en-US" sz="2500" dirty="0" smtClean="0"/>
              <a:t>; </a:t>
            </a:r>
            <a:endParaRPr lang="en-US" sz="2500" dirty="0" smtClean="0"/>
          </a:p>
          <a:p>
            <a:pPr marL="0" lvl="0" indent="0" algn="just">
              <a:buNone/>
            </a:pPr>
            <a:r>
              <a:rPr lang="en-US" sz="2500" dirty="0" smtClean="0"/>
              <a:t>- </a:t>
            </a:r>
            <a:r>
              <a:rPr lang="vi-VN" sz="2500" dirty="0" smtClean="0"/>
              <a:t>Cải tiến nội dung và phương pháp dạy học tích cực;</a:t>
            </a:r>
            <a:endParaRPr lang="en-US" sz="2500" dirty="0" smtClean="0"/>
          </a:p>
          <a:p>
            <a:pPr marL="0" lvl="0" indent="0" algn="just">
              <a:buNone/>
            </a:pPr>
            <a:r>
              <a:rPr lang="en-US" sz="2500" dirty="0" smtClean="0"/>
              <a:t>- </a:t>
            </a:r>
            <a:r>
              <a:rPr lang="vi-VN" sz="2500" dirty="0" smtClean="0"/>
              <a:t>Đánh giá người học theo quá trình với hồ sơ học tập điện tử nhằm đáp ứng chuẩn đầu ra</a:t>
            </a:r>
            <a:r>
              <a:rPr lang="en-US" sz="2500" dirty="0" smtClean="0"/>
              <a:t>; </a:t>
            </a:r>
          </a:p>
          <a:p>
            <a:pPr marL="0" lvl="0" indent="0" algn="just">
              <a:buNone/>
            </a:pPr>
            <a:r>
              <a:rPr lang="en-US" sz="2500" dirty="0" smtClean="0"/>
              <a:t>- </a:t>
            </a:r>
            <a:r>
              <a:rPr lang="vi-VN" sz="2500" dirty="0" smtClean="0"/>
              <a:t>Triển khai </a:t>
            </a:r>
            <a:r>
              <a:rPr lang="vi-VN" sz="2500" dirty="0"/>
              <a:t>ứng dụng hệ thống </a:t>
            </a:r>
            <a:r>
              <a:rPr lang="vi-VN" sz="2500" dirty="0" smtClean="0"/>
              <a:t>e-Learning</a:t>
            </a:r>
            <a:r>
              <a:rPr lang="en-US" sz="2500" dirty="0" smtClean="0"/>
              <a:t>, </a:t>
            </a:r>
            <a:r>
              <a:rPr lang="vi-VN" sz="2500" dirty="0" smtClean="0"/>
              <a:t>cung </a:t>
            </a:r>
            <a:r>
              <a:rPr lang="vi-VN" sz="2500" dirty="0"/>
              <a:t>cấp nguồn tư liệu học tập </a:t>
            </a:r>
            <a:r>
              <a:rPr lang="en-US" sz="2500" dirty="0" err="1" smtClean="0"/>
              <a:t>để</a:t>
            </a:r>
            <a:r>
              <a:rPr lang="vi-VN" sz="2500" dirty="0" smtClean="0"/>
              <a:t> </a:t>
            </a:r>
            <a:r>
              <a:rPr lang="vi-VN" sz="2500" dirty="0"/>
              <a:t>hỗ trợ cho sinh viên tự học, đáp ứng mục tiêu đào tạo theo học chế tín chỉ</a:t>
            </a:r>
            <a:r>
              <a:rPr lang="en-US" sz="2500" dirty="0" smtClean="0"/>
              <a:t>;</a:t>
            </a:r>
            <a:r>
              <a:rPr lang="en-US" sz="2300" dirty="0" smtClean="0"/>
              <a:t> </a:t>
            </a:r>
          </a:p>
        </p:txBody>
      </p:sp>
      <p:sp>
        <p:nvSpPr>
          <p:cNvPr id="5" name="Text Placeholder 2"/>
          <p:cNvSpPr>
            <a:spLocks noGrp="1"/>
          </p:cNvSpPr>
          <p:nvPr>
            <p:ph type="body" sz="quarter" idx="14"/>
          </p:nvPr>
        </p:nvSpPr>
        <p:spPr>
          <a:xfrm>
            <a:off x="152400" y="117475"/>
            <a:ext cx="8001000" cy="492125"/>
          </a:xfrm>
        </p:spPr>
        <p:txBody>
          <a:bodyPr/>
          <a:lstStyle/>
          <a:p>
            <a:pPr lvl="0" algn="l"/>
            <a:r>
              <a:rPr lang="en-US" sz="2000" smtClean="0">
                <a:effectLst/>
              </a:rPr>
              <a:t>6. Đẩy </a:t>
            </a:r>
            <a:r>
              <a:rPr lang="en-US" sz="2000">
                <a:effectLst/>
              </a:rPr>
              <a:t>mạnh các hoạt động nghiên cứu khoa học và giao lưu, hợp tác quốc tế trong </a:t>
            </a:r>
            <a:r>
              <a:rPr lang="vi-VN" sz="2000">
                <a:effectLst/>
              </a:rPr>
              <a:t>năm học 201</a:t>
            </a:r>
            <a:r>
              <a:rPr lang="en-US" sz="2000">
                <a:effectLst/>
              </a:rPr>
              <a:t>8</a:t>
            </a:r>
            <a:r>
              <a:rPr lang="vi-VN" sz="2000">
                <a:effectLst/>
              </a:rPr>
              <a:t>-201</a:t>
            </a:r>
            <a:r>
              <a:rPr lang="en-US" sz="2000">
                <a:effectLst/>
              </a:rPr>
              <a:t>9</a:t>
            </a:r>
          </a:p>
        </p:txBody>
      </p:sp>
      <p:sp>
        <p:nvSpPr>
          <p:cNvPr id="4" name="Title 1"/>
          <p:cNvSpPr>
            <a:spLocks noGrp="1"/>
          </p:cNvSpPr>
          <p:nvPr>
            <p:ph type="ctrTitle"/>
          </p:nvPr>
        </p:nvSpPr>
        <p:spPr>
          <a:xfrm>
            <a:off x="152400" y="974726"/>
            <a:ext cx="8991600" cy="380999"/>
          </a:xfrm>
        </p:spPr>
        <p:txBody>
          <a:bodyPr/>
          <a:lstStyle/>
          <a:p>
            <a:pPr lvl="1" algn="l"/>
            <a:r>
              <a:rPr lang="en-US" sz="2200" b="1" kern="1200" smtClean="0">
                <a:solidFill>
                  <a:schemeClr val="accent1"/>
                </a:solidFill>
                <a:latin typeface="Times New Roman" pitchFamily="18" charset="0"/>
                <a:ea typeface="Tahoma" pitchFamily="34" charset="0"/>
                <a:cs typeface="Times New Roman" pitchFamily="18" charset="0"/>
              </a:rPr>
              <a:t>6.1 Hoạt động khoa học công nghệ</a:t>
            </a:r>
            <a:endParaRPr lang="en-US" sz="2200" b="1" kern="1200">
              <a:solidFill>
                <a:schemeClr val="accent1"/>
              </a:solidFill>
              <a:latin typeface="Times New Roman" pitchFamily="18" charset="0"/>
              <a:ea typeface="Tahoma" pitchFamily="34" charset="0"/>
              <a:cs typeface="Times New Roman" pitchFamily="18" charset="0"/>
            </a:endParaRPr>
          </a:p>
        </p:txBody>
      </p:sp>
    </p:spTree>
    <p:extLst>
      <p:ext uri="{BB962C8B-B14F-4D97-AF65-F5344CB8AC3E}">
        <p14:creationId xmlns:p14="http://schemas.microsoft.com/office/powerpoint/2010/main" val="2023956959"/>
      </p:ext>
    </p:extLst>
  </p:cSld>
  <p:clrMapOvr>
    <a:masterClrMapping/>
  </p:clrMapOvr>
  <p:transition spd="slow" advClick="0">
    <p:push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3"/>
          </p:nvPr>
        </p:nvSpPr>
        <p:spPr>
          <a:xfrm>
            <a:off x="762000" y="1355725"/>
            <a:ext cx="7848600" cy="4740276"/>
          </a:xfrm>
        </p:spPr>
        <p:txBody>
          <a:bodyPr/>
          <a:lstStyle/>
          <a:p>
            <a:pPr marL="0" lvl="0" indent="0" algn="just">
              <a:buNone/>
            </a:pPr>
            <a:r>
              <a:rPr lang="en-US" sz="2000" dirty="0" smtClean="0"/>
              <a:t>- </a:t>
            </a:r>
            <a:r>
              <a:rPr lang="vi-VN" sz="2300" dirty="0" smtClean="0"/>
              <a:t>Phát triển </a:t>
            </a:r>
            <a:r>
              <a:rPr lang="vi-VN" sz="2300" dirty="0"/>
              <a:t>các chương trình hợp tác với các trường đã ký </a:t>
            </a:r>
            <a:r>
              <a:rPr lang="vi-VN" sz="2300" dirty="0" smtClean="0"/>
              <a:t>kết</a:t>
            </a:r>
            <a:r>
              <a:rPr lang="en-US" sz="2300" dirty="0" smtClean="0"/>
              <a:t>;</a:t>
            </a:r>
            <a:endParaRPr lang="en-US" sz="2300" dirty="0" smtClean="0"/>
          </a:p>
          <a:p>
            <a:pPr marL="0" lvl="0" indent="0" algn="just">
              <a:buNone/>
            </a:pPr>
            <a:r>
              <a:rPr lang="en-US" sz="2300" dirty="0" smtClean="0"/>
              <a:t>- </a:t>
            </a:r>
            <a:r>
              <a:rPr lang="vi-VN" sz="2300" dirty="0" smtClean="0"/>
              <a:t>Tăng </a:t>
            </a:r>
            <a:r>
              <a:rPr lang="vi-VN" sz="2300" dirty="0"/>
              <a:t>cường hợp tác quốc tế trong các hoạt động khoa học công nghệ, hội nghị khoa học cho giảng viên</a:t>
            </a:r>
            <a:r>
              <a:rPr lang="en-US" sz="2300" dirty="0"/>
              <a:t>;</a:t>
            </a:r>
          </a:p>
          <a:p>
            <a:pPr marL="0" lvl="0" indent="0" algn="just">
              <a:buNone/>
            </a:pPr>
            <a:r>
              <a:rPr lang="en-US" sz="2300" dirty="0" smtClean="0"/>
              <a:t>- </a:t>
            </a:r>
            <a:r>
              <a:rPr lang="vi-VN" sz="2300" dirty="0" smtClean="0"/>
              <a:t>Tăng </a:t>
            </a:r>
            <a:r>
              <a:rPr lang="vi-VN" sz="2300" dirty="0"/>
              <a:t>cường nghiên cứu các chương trình liên kết đào tạo dạy bằng tiếng nước ngoài để cung cấp nguồn nhân lực chất lượng cao cho xã </a:t>
            </a:r>
            <a:r>
              <a:rPr lang="vi-VN" sz="2300" dirty="0" smtClean="0"/>
              <a:t>hội</a:t>
            </a:r>
            <a:r>
              <a:rPr lang="en-US" sz="2300" dirty="0" smtClean="0"/>
              <a:t>;</a:t>
            </a:r>
            <a:r>
              <a:rPr lang="vi-VN" sz="2300" dirty="0" smtClean="0"/>
              <a:t> </a:t>
            </a:r>
            <a:endParaRPr lang="en-US" sz="2300" dirty="0"/>
          </a:p>
          <a:p>
            <a:pPr marL="0" lvl="0" indent="0" algn="just">
              <a:buNone/>
            </a:pPr>
            <a:r>
              <a:rPr lang="en-US" sz="2300" dirty="0" smtClean="0"/>
              <a:t>- </a:t>
            </a:r>
            <a:r>
              <a:rPr lang="vi-VN" sz="2300" dirty="0" smtClean="0"/>
              <a:t>Tích </a:t>
            </a:r>
            <a:r>
              <a:rPr lang="vi-VN" sz="2300" dirty="0"/>
              <a:t>cực triển khai dự án đào tạo “Thợ điện xanh” giai đoạn 2 và tìm kiếm cơ hội mở rộng dự </a:t>
            </a:r>
            <a:r>
              <a:rPr lang="vi-VN" sz="2300" dirty="0" smtClean="0"/>
              <a:t>án</a:t>
            </a:r>
            <a:r>
              <a:rPr lang="en-US" sz="2300" dirty="0" smtClean="0"/>
              <a:t>;</a:t>
            </a:r>
            <a:r>
              <a:rPr lang="vi-VN" sz="2300" dirty="0" smtClean="0"/>
              <a:t> </a:t>
            </a:r>
            <a:endParaRPr lang="en-US" sz="2300" dirty="0"/>
          </a:p>
          <a:p>
            <a:pPr marL="0" lvl="0" indent="0" algn="just">
              <a:buNone/>
            </a:pPr>
            <a:r>
              <a:rPr lang="en-US" sz="2300" dirty="0" smtClean="0"/>
              <a:t>- </a:t>
            </a:r>
            <a:r>
              <a:rPr lang="vi-VN" sz="2300" dirty="0" smtClean="0"/>
              <a:t>T</a:t>
            </a:r>
            <a:r>
              <a:rPr lang="en-US" sz="2300" dirty="0" err="1" smtClean="0"/>
              <a:t>iếp</a:t>
            </a:r>
            <a:r>
              <a:rPr lang="en-US" sz="2300" dirty="0" smtClean="0"/>
              <a:t> </a:t>
            </a:r>
            <a:r>
              <a:rPr lang="en-US" sz="2300" dirty="0" err="1" smtClean="0"/>
              <a:t>tục</a:t>
            </a:r>
            <a:r>
              <a:rPr lang="vi-VN" sz="2300" dirty="0" smtClean="0"/>
              <a:t> </a:t>
            </a:r>
            <a:r>
              <a:rPr lang="vi-VN" sz="2300" dirty="0"/>
              <a:t>triển khai dự án Trung tâm Đào tạo Thợ làm bánh với công ty Liên doanh Saf-Việt.</a:t>
            </a:r>
            <a:endParaRPr lang="en-US" sz="2300" dirty="0"/>
          </a:p>
          <a:p>
            <a:pPr marL="0" indent="0" algn="just">
              <a:buNone/>
            </a:pPr>
            <a:r>
              <a:rPr lang="en-US" sz="2300" dirty="0" smtClean="0"/>
              <a:t>- </a:t>
            </a:r>
            <a:r>
              <a:rPr lang="vi-VN" sz="2300" dirty="0" smtClean="0"/>
              <a:t>Triển khai </a:t>
            </a:r>
            <a:r>
              <a:rPr lang="vi-VN" sz="2300" dirty="0"/>
              <a:t>giai đoạn 2 dự án xây dựng nội dung chương trình đào tạo kỹ thuật viên với tập đoàn </a:t>
            </a:r>
            <a:r>
              <a:rPr lang="vi-VN" sz="2300" dirty="0" smtClean="0"/>
              <a:t>KONE</a:t>
            </a:r>
            <a:r>
              <a:rPr lang="en-US" sz="2300" dirty="0" smtClean="0"/>
              <a:t>;</a:t>
            </a:r>
            <a:endParaRPr lang="en-US" sz="2300" dirty="0" smtClean="0"/>
          </a:p>
          <a:p>
            <a:pPr marL="0" indent="0" algn="just">
              <a:buNone/>
            </a:pPr>
            <a:r>
              <a:rPr lang="en-US" sz="2300" dirty="0" smtClean="0"/>
              <a:t>- </a:t>
            </a:r>
            <a:r>
              <a:rPr lang="vi-VN" sz="2300" dirty="0" smtClean="0"/>
              <a:t>Phát </a:t>
            </a:r>
            <a:r>
              <a:rPr lang="vi-VN" sz="2300" dirty="0"/>
              <a:t>triển mối quan hệ hợp tác bền vững với doanh </a:t>
            </a:r>
            <a:r>
              <a:rPr lang="vi-VN" sz="2300" dirty="0" smtClean="0"/>
              <a:t>nghiệp</a:t>
            </a:r>
            <a:r>
              <a:rPr lang="en-US" sz="2300" dirty="0" smtClean="0"/>
              <a:t>.</a:t>
            </a:r>
            <a:endParaRPr lang="en-US" sz="2300" dirty="0" smtClean="0"/>
          </a:p>
        </p:txBody>
      </p:sp>
      <p:sp>
        <p:nvSpPr>
          <p:cNvPr id="5" name="Text Placeholder 2"/>
          <p:cNvSpPr>
            <a:spLocks noGrp="1"/>
          </p:cNvSpPr>
          <p:nvPr>
            <p:ph type="body" sz="quarter" idx="14"/>
          </p:nvPr>
        </p:nvSpPr>
        <p:spPr>
          <a:xfrm>
            <a:off x="152400" y="117475"/>
            <a:ext cx="8001000" cy="492125"/>
          </a:xfrm>
        </p:spPr>
        <p:txBody>
          <a:bodyPr/>
          <a:lstStyle/>
          <a:p>
            <a:pPr lvl="0" algn="l"/>
            <a:r>
              <a:rPr lang="en-US" sz="2000" smtClean="0">
                <a:effectLst/>
              </a:rPr>
              <a:t>6. Đẩy </a:t>
            </a:r>
            <a:r>
              <a:rPr lang="en-US" sz="2000">
                <a:effectLst/>
              </a:rPr>
              <a:t>mạnh các hoạt động nghiên cứu khoa học và giao lưu, hợp tác quốc tế trong </a:t>
            </a:r>
            <a:r>
              <a:rPr lang="vi-VN" sz="2000">
                <a:effectLst/>
              </a:rPr>
              <a:t>năm học 201</a:t>
            </a:r>
            <a:r>
              <a:rPr lang="en-US" sz="2000">
                <a:effectLst/>
              </a:rPr>
              <a:t>8</a:t>
            </a:r>
            <a:r>
              <a:rPr lang="vi-VN" sz="2000">
                <a:effectLst/>
              </a:rPr>
              <a:t>-201</a:t>
            </a:r>
            <a:r>
              <a:rPr lang="en-US" sz="2000">
                <a:effectLst/>
              </a:rPr>
              <a:t>9</a:t>
            </a:r>
          </a:p>
        </p:txBody>
      </p:sp>
      <p:sp>
        <p:nvSpPr>
          <p:cNvPr id="4" name="Title 1"/>
          <p:cNvSpPr>
            <a:spLocks noGrp="1"/>
          </p:cNvSpPr>
          <p:nvPr>
            <p:ph type="ctrTitle"/>
          </p:nvPr>
        </p:nvSpPr>
        <p:spPr>
          <a:xfrm>
            <a:off x="152400" y="974726"/>
            <a:ext cx="8991600" cy="380999"/>
          </a:xfrm>
        </p:spPr>
        <p:txBody>
          <a:bodyPr/>
          <a:lstStyle/>
          <a:p>
            <a:pPr lvl="1" algn="l"/>
            <a:r>
              <a:rPr lang="en-US" sz="2200" b="1" kern="1200" dirty="0" smtClean="0">
                <a:solidFill>
                  <a:schemeClr val="accent1"/>
                </a:solidFill>
                <a:latin typeface="Times New Roman" pitchFamily="18" charset="0"/>
                <a:ea typeface="Tahoma" pitchFamily="34" charset="0"/>
                <a:cs typeface="Times New Roman" pitchFamily="18" charset="0"/>
              </a:rPr>
              <a:t>6.2 </a:t>
            </a:r>
            <a:r>
              <a:rPr lang="en-US" sz="2200" b="1" kern="1200" dirty="0" err="1">
                <a:solidFill>
                  <a:schemeClr val="accent1"/>
                </a:solidFill>
                <a:latin typeface="Times New Roman" pitchFamily="18" charset="0"/>
                <a:ea typeface="Tahoma" pitchFamily="34" charset="0"/>
                <a:cs typeface="Times New Roman" pitchFamily="18" charset="0"/>
              </a:rPr>
              <a:t>Hoạt</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động</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hợp</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tác</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quốc</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tế</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trong</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năm</a:t>
            </a:r>
            <a:r>
              <a:rPr lang="en-US" sz="2200" b="1" kern="1200" dirty="0">
                <a:solidFill>
                  <a:schemeClr val="accent1"/>
                </a:solidFill>
                <a:latin typeface="Times New Roman" pitchFamily="18" charset="0"/>
                <a:ea typeface="Tahoma" pitchFamily="34" charset="0"/>
                <a:cs typeface="Times New Roman" pitchFamily="18" charset="0"/>
              </a:rPr>
              <a:t> </a:t>
            </a:r>
            <a:r>
              <a:rPr lang="en-US" sz="2200" b="1" kern="1200" dirty="0" err="1">
                <a:solidFill>
                  <a:schemeClr val="accent1"/>
                </a:solidFill>
                <a:latin typeface="Times New Roman" pitchFamily="18" charset="0"/>
                <a:ea typeface="Tahoma" pitchFamily="34" charset="0"/>
                <a:cs typeface="Times New Roman" pitchFamily="18" charset="0"/>
              </a:rPr>
              <a:t>học</a:t>
            </a:r>
            <a:r>
              <a:rPr lang="en-US" sz="2200" b="1" kern="1200" dirty="0">
                <a:solidFill>
                  <a:schemeClr val="accent1"/>
                </a:solidFill>
                <a:latin typeface="Times New Roman" pitchFamily="18" charset="0"/>
                <a:ea typeface="Tahoma" pitchFamily="34" charset="0"/>
                <a:cs typeface="Times New Roman" pitchFamily="18" charset="0"/>
              </a:rPr>
              <a:t> 2019-2020</a:t>
            </a:r>
          </a:p>
        </p:txBody>
      </p:sp>
    </p:spTree>
    <p:extLst>
      <p:ext uri="{BB962C8B-B14F-4D97-AF65-F5344CB8AC3E}">
        <p14:creationId xmlns:p14="http://schemas.microsoft.com/office/powerpoint/2010/main" val="1563382708"/>
      </p:ext>
    </p:extLst>
  </p:cSld>
  <p:clrMapOvr>
    <a:masterClrMapping/>
  </p:clrMapOvr>
  <p:transition spd="slow" advClick="0">
    <p:push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29183" y="3200400"/>
            <a:ext cx="8904514" cy="1041695"/>
          </a:xfrm>
          <a:prstGeom prst="rect">
            <a:avLst/>
          </a:prstGeom>
        </p:spPr>
        <p:txBody>
          <a:bodyPr wrap="square">
            <a:spAutoFit/>
          </a:bodyPr>
          <a:lstStyle/>
          <a:p>
            <a:pPr algn="ctr">
              <a:lnSpc>
                <a:spcPct val="150000"/>
              </a:lnSpc>
            </a:pPr>
            <a:r>
              <a:rPr lang="en-US" sz="4800" b="1" spc="50" smtClean="0">
                <a:ln w="19050">
                  <a:solidFill>
                    <a:schemeClr val="bg1"/>
                  </a:solidFill>
                </a:ln>
                <a:solidFill>
                  <a:srgbClr val="FF0000"/>
                </a:solidFill>
                <a:effectLst>
                  <a:outerShdw blurRad="38100" dist="38100" dir="2700000" algn="tl">
                    <a:srgbClr val="000000">
                      <a:alpha val="43137"/>
                    </a:srgbClr>
                  </a:outerShdw>
                </a:effectLst>
                <a:latin typeface="UTM American Sans" pitchFamily="18" charset="0"/>
              </a:rPr>
              <a:t>TRÂN TRỌNG CẢM ƠN</a:t>
            </a:r>
            <a:endParaRPr lang="en-US" sz="4800" b="1" spc="50">
              <a:ln w="19050">
                <a:solidFill>
                  <a:schemeClr val="bg1"/>
                </a:solidFill>
              </a:ln>
              <a:solidFill>
                <a:srgbClr val="FF0000"/>
              </a:solidFill>
              <a:effectLst>
                <a:outerShdw blurRad="38100" dist="38100" dir="2700000" algn="tl">
                  <a:srgbClr val="000000">
                    <a:alpha val="43137"/>
                  </a:srgbClr>
                </a:outerShdw>
              </a:effectLst>
              <a:latin typeface="UTM American Sans"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5689" y="838200"/>
            <a:ext cx="3259055" cy="2232522"/>
          </a:xfrm>
          <a:prstGeom prst="rect">
            <a:avLst/>
          </a:prstGeom>
        </p:spPr>
      </p:pic>
    </p:spTree>
    <p:extLst>
      <p:ext uri="{BB962C8B-B14F-4D97-AF65-F5344CB8AC3E}">
        <p14:creationId xmlns:p14="http://schemas.microsoft.com/office/powerpoint/2010/main" val="1927897315"/>
      </p:ext>
    </p:extLst>
  </p:cSld>
  <p:clrMapOvr>
    <a:masterClrMapping/>
  </p:clrMapOvr>
  <p:transition spd="slow" advClick="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0"/>
            <a:ext cx="8724900" cy="380999"/>
          </a:xfrm>
        </p:spPr>
        <p:txBody>
          <a:bodyPr/>
          <a:lstStyle/>
          <a:p>
            <a:r>
              <a:rPr lang="en-US" sz="2400" smtClean="0"/>
              <a:t>3.1.2</a:t>
            </a:r>
            <a:r>
              <a:rPr lang="en-US" sz="2400"/>
              <a:t>. Hệ đào tạo Trung cấp chuyên nghiệp, Trung cấp, TC nghề </a:t>
            </a:r>
          </a:p>
        </p:txBody>
      </p:sp>
      <p:sp>
        <p:nvSpPr>
          <p:cNvPr id="2" name="Rectangle 1"/>
          <p:cNvSpPr/>
          <p:nvPr/>
        </p:nvSpPr>
        <p:spPr>
          <a:xfrm>
            <a:off x="152400" y="1295400"/>
            <a:ext cx="8991600" cy="3816429"/>
          </a:xfrm>
          <a:prstGeom prst="rect">
            <a:avLst/>
          </a:prstGeom>
        </p:spPr>
        <p:txBody>
          <a:bodyPr wrap="square">
            <a:spAutoFit/>
          </a:bodyPr>
          <a:lstStyle/>
          <a:p>
            <a:pPr lvl="0" algn="just">
              <a:tabLst>
                <a:tab pos="540385" algn="l"/>
                <a:tab pos="630555" algn="l"/>
              </a:tabLst>
            </a:pPr>
            <a:r>
              <a:rPr lang="en-US" sz="2200" b="1">
                <a:latin typeface="+mj-lt"/>
                <a:ea typeface="Times New Roman" panose="02020603050405020304" pitchFamily="18" charset="0"/>
                <a:cs typeface="Times New Roman" panose="02020603050405020304" pitchFamily="18" charset="0"/>
              </a:rPr>
              <a:t>Thi tốt nghiệp:</a:t>
            </a:r>
          </a:p>
          <a:p>
            <a:pPr marL="342900" lvl="0" indent="-342900" algn="just">
              <a:buFont typeface="Symbol" panose="05050102010706020507" pitchFamily="18" charset="2"/>
              <a:buChar char=""/>
              <a:tabLst>
                <a:tab pos="539750" algn="l"/>
                <a:tab pos="900113" algn="l"/>
                <a:tab pos="2970213" algn="l"/>
                <a:tab pos="4121150" algn="l"/>
                <a:tab pos="5432425" algn="l"/>
              </a:tabLst>
            </a:pPr>
            <a:r>
              <a:rPr lang="en-US" sz="2200">
                <a:latin typeface="+mj-lt"/>
                <a:ea typeface="Times New Roman" panose="02020603050405020304" pitchFamily="18" charset="0"/>
                <a:cs typeface="Times New Roman" panose="02020603050405020304" pitchFamily="18" charset="0"/>
              </a:rPr>
              <a:t>Tỉ lệ học sinh đạt tốt </a:t>
            </a:r>
            <a:r>
              <a:rPr lang="en-US" sz="2200" smtClean="0">
                <a:latin typeface="+mj-lt"/>
                <a:ea typeface="Times New Roman" panose="02020603050405020304" pitchFamily="18" charset="0"/>
                <a:cs typeface="Times New Roman" panose="02020603050405020304" pitchFamily="18" charset="0"/>
              </a:rPr>
              <a:t>nghiệp 	Đạt  </a:t>
            </a:r>
            <a:r>
              <a:rPr lang="en-US" sz="2200">
                <a:latin typeface="+mj-lt"/>
                <a:ea typeface="Times New Roman" panose="02020603050405020304" pitchFamily="18" charset="0"/>
                <a:cs typeface="Times New Roman" panose="02020603050405020304" pitchFamily="18" charset="0"/>
              </a:rPr>
              <a:t>63.64% 	</a:t>
            </a:r>
            <a:r>
              <a:rPr lang="en-US" sz="2200" b="1">
                <a:latin typeface="+mj-lt"/>
                <a:ea typeface="Times New Roman" panose="02020603050405020304" pitchFamily="18" charset="0"/>
                <a:cs typeface="Times New Roman" panose="02020603050405020304" pitchFamily="18" charset="0"/>
                <a:sym typeface="Symbol" panose="05050102010706020507" pitchFamily="18" charset="2"/>
              </a:rPr>
              <a:t>≥70% </a:t>
            </a:r>
            <a:r>
              <a:rPr lang="en-US" sz="2200" b="1">
                <a:latin typeface="+mj-lt"/>
                <a:ea typeface="Times New Roman" panose="02020603050405020304" pitchFamily="18" charset="0"/>
                <a:cs typeface="Times New Roman" panose="02020603050405020304" pitchFamily="18" charset="0"/>
              </a:rPr>
              <a:t>	</a:t>
            </a:r>
            <a:endParaRPr lang="en-US" sz="2200">
              <a:latin typeface="+mj-lt"/>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539750" algn="l"/>
                <a:tab pos="900113" algn="l"/>
                <a:tab pos="2970213" algn="l"/>
                <a:tab pos="4121150" algn="l"/>
                <a:tab pos="6400800" algn="l"/>
              </a:tabLst>
            </a:pPr>
            <a:r>
              <a:rPr lang="en-US" sz="2200">
                <a:latin typeface="+mj-lt"/>
                <a:ea typeface="Times New Roman" panose="02020603050405020304" pitchFamily="18" charset="0"/>
                <a:cs typeface="Times New Roman" panose="02020603050405020304" pitchFamily="18" charset="0"/>
              </a:rPr>
              <a:t>Tỉ lệ Xuất sắc, Khá, Giỏi	</a:t>
            </a:r>
            <a:r>
              <a:rPr lang="en-US" sz="2200" smtClean="0">
                <a:latin typeface="+mj-lt"/>
                <a:ea typeface="Times New Roman" panose="02020603050405020304" pitchFamily="18" charset="0"/>
                <a:cs typeface="Times New Roman" panose="02020603050405020304" pitchFamily="18" charset="0"/>
              </a:rPr>
              <a:t>Đạt  </a:t>
            </a:r>
            <a:r>
              <a:rPr lang="en-US" sz="2200">
                <a:latin typeface="+mj-lt"/>
                <a:ea typeface="Times New Roman" panose="02020603050405020304" pitchFamily="18" charset="0"/>
                <a:cs typeface="Times New Roman" panose="02020603050405020304" pitchFamily="18" charset="0"/>
              </a:rPr>
              <a:t>48,05% 	</a:t>
            </a:r>
            <a:r>
              <a:rPr lang="en-US" sz="2200" b="1">
                <a:latin typeface="+mj-lt"/>
                <a:ea typeface="Times New Roman" panose="02020603050405020304" pitchFamily="18" charset="0"/>
                <a:cs typeface="Times New Roman" panose="02020603050405020304" pitchFamily="18" charset="0"/>
                <a:sym typeface="Symbol" panose="05050102010706020507" pitchFamily="18" charset="2"/>
              </a:rPr>
              <a:t>≥25</a:t>
            </a:r>
            <a:r>
              <a:rPr lang="en-US" sz="2200" b="1" smtClean="0">
                <a:latin typeface="+mj-lt"/>
                <a:ea typeface="Times New Roman" panose="02020603050405020304" pitchFamily="18" charset="0"/>
                <a:cs typeface="Times New Roman" panose="02020603050405020304" pitchFamily="18" charset="0"/>
                <a:sym typeface="Symbol" panose="05050102010706020507" pitchFamily="18" charset="2"/>
              </a:rPr>
              <a:t>%</a:t>
            </a:r>
            <a:r>
              <a:rPr lang="en-US" sz="2200" b="1">
                <a:latin typeface="+mj-lt"/>
                <a:ea typeface="Times New Roman" panose="02020603050405020304" pitchFamily="18" charset="0"/>
                <a:cs typeface="Times New Roman" panose="02020603050405020304" pitchFamily="18" charset="0"/>
              </a:rPr>
              <a:t>	</a:t>
            </a:r>
            <a:endParaRPr lang="en-US" sz="2200">
              <a:latin typeface="+mj-lt"/>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540385" algn="l"/>
                <a:tab pos="900430" algn="l"/>
                <a:tab pos="2970530" algn="l"/>
                <a:tab pos="4140835" algn="l"/>
              </a:tabLst>
            </a:pPr>
            <a:r>
              <a:rPr lang="en-US" sz="2200">
                <a:latin typeface="+mj-lt"/>
                <a:ea typeface="Times New Roman" panose="02020603050405020304" pitchFamily="18" charset="0"/>
                <a:cs typeface="Times New Roman" panose="02020603050405020304" pitchFamily="18" charset="0"/>
              </a:rPr>
              <a:t>Tỉ lệ tốt nghiệp môn Chính trị	Đạt  91,53%	</a:t>
            </a:r>
            <a:r>
              <a:rPr lang="en-US" sz="2200" b="1">
                <a:latin typeface="+mj-lt"/>
                <a:ea typeface="Times New Roman" panose="02020603050405020304" pitchFamily="18" charset="0"/>
                <a:cs typeface="Times New Roman" panose="02020603050405020304" pitchFamily="18" charset="0"/>
                <a:sym typeface="Symbol" panose="05050102010706020507" pitchFamily="18" charset="2"/>
              </a:rPr>
              <a:t>≥90</a:t>
            </a:r>
            <a:r>
              <a:rPr lang="en-US" sz="2200" b="1" smtClean="0">
                <a:latin typeface="+mj-lt"/>
                <a:ea typeface="Times New Roman" panose="02020603050405020304" pitchFamily="18" charset="0"/>
                <a:cs typeface="Times New Roman" panose="02020603050405020304" pitchFamily="18" charset="0"/>
                <a:sym typeface="Symbol" panose="05050102010706020507" pitchFamily="18" charset="2"/>
              </a:rPr>
              <a:t>%</a:t>
            </a:r>
            <a:r>
              <a:rPr lang="en-US" sz="2200" b="1">
                <a:latin typeface="+mj-lt"/>
                <a:ea typeface="Times New Roman" panose="02020603050405020304" pitchFamily="18" charset="0"/>
                <a:cs typeface="Times New Roman" panose="02020603050405020304" pitchFamily="18" charset="0"/>
              </a:rPr>
              <a:t>	</a:t>
            </a:r>
            <a:endParaRPr lang="en-US" sz="2200">
              <a:latin typeface="+mj-lt"/>
              <a:ea typeface="Times New Roman" panose="02020603050405020304" pitchFamily="18" charset="0"/>
              <a:cs typeface="Times New Roman" panose="02020603050405020304" pitchFamily="18" charset="0"/>
            </a:endParaRPr>
          </a:p>
          <a:p>
            <a:pPr lvl="0" algn="just">
              <a:tabLst>
                <a:tab pos="630555" algn="l"/>
              </a:tabLst>
            </a:pPr>
            <a:endParaRPr lang="en-US" sz="2200" b="1" smtClean="0">
              <a:latin typeface="+mj-lt"/>
              <a:ea typeface="Times New Roman" panose="02020603050405020304" pitchFamily="18" charset="0"/>
              <a:cs typeface="Times New Roman" panose="02020603050405020304" pitchFamily="18" charset="0"/>
            </a:endParaRPr>
          </a:p>
          <a:p>
            <a:pPr lvl="0" algn="just">
              <a:tabLst>
                <a:tab pos="630555" algn="l"/>
              </a:tabLst>
            </a:pPr>
            <a:r>
              <a:rPr lang="en-US" sz="2200" b="1" smtClean="0">
                <a:latin typeface="+mj-lt"/>
                <a:ea typeface="Times New Roman" panose="02020603050405020304" pitchFamily="18" charset="0"/>
                <a:cs typeface="Times New Roman" panose="02020603050405020304" pitchFamily="18" charset="0"/>
              </a:rPr>
              <a:t>Kết </a:t>
            </a:r>
            <a:r>
              <a:rPr lang="en-US" sz="2200" b="1">
                <a:latin typeface="+mj-lt"/>
                <a:ea typeface="Times New Roman" panose="02020603050405020304" pitchFamily="18" charset="0"/>
                <a:cs typeface="Times New Roman" panose="02020603050405020304" pitchFamily="18" charset="0"/>
              </a:rPr>
              <a:t>quả học tập:</a:t>
            </a:r>
          </a:p>
          <a:p>
            <a:pPr marL="342900" lvl="0" indent="-342900" algn="just">
              <a:buFont typeface="Symbol" panose="05050102010706020507" pitchFamily="18" charset="2"/>
              <a:buChar char=""/>
              <a:tabLst>
                <a:tab pos="900113" algn="l"/>
                <a:tab pos="5316538" algn="l"/>
              </a:tabLst>
            </a:pPr>
            <a:r>
              <a:rPr lang="en-US" sz="2200">
                <a:latin typeface="+mj-lt"/>
                <a:ea typeface="Times New Roman" panose="02020603050405020304" pitchFamily="18" charset="0"/>
                <a:cs typeface="Times New Roman" panose="02020603050405020304" pitchFamily="18" charset="0"/>
              </a:rPr>
              <a:t>Tỉ lệ Xuất sắc, Khá, Giỏi		</a:t>
            </a:r>
            <a:r>
              <a:rPr lang="en-US" sz="2200" smtClean="0">
                <a:latin typeface="+mj-lt"/>
                <a:ea typeface="Times New Roman" panose="02020603050405020304" pitchFamily="18" charset="0"/>
                <a:cs typeface="Times New Roman" panose="02020603050405020304" pitchFamily="18" charset="0"/>
              </a:rPr>
              <a:t>20,54</a:t>
            </a:r>
            <a:r>
              <a:rPr lang="en-US" sz="2200">
                <a:latin typeface="+mj-lt"/>
                <a:ea typeface="Times New Roman" panose="02020603050405020304" pitchFamily="18" charset="0"/>
                <a:cs typeface="Times New Roman" panose="02020603050405020304" pitchFamily="18" charset="0"/>
              </a:rPr>
              <a:t>%     	</a:t>
            </a:r>
            <a:r>
              <a:rPr lang="en-US" sz="2200" b="1">
                <a:latin typeface="+mj-lt"/>
                <a:ea typeface="Times New Roman" panose="02020603050405020304" pitchFamily="18" charset="0"/>
                <a:cs typeface="Times New Roman" panose="02020603050405020304" pitchFamily="18" charset="0"/>
                <a:sym typeface="Symbol" panose="05050102010706020507" pitchFamily="18" charset="2"/>
              </a:rPr>
              <a:t>≥08</a:t>
            </a:r>
            <a:r>
              <a:rPr lang="en-US" sz="2200" b="1" smtClean="0">
                <a:latin typeface="+mj-lt"/>
                <a:ea typeface="Times New Roman" panose="02020603050405020304" pitchFamily="18" charset="0"/>
                <a:cs typeface="Times New Roman" panose="02020603050405020304" pitchFamily="18" charset="0"/>
                <a:sym typeface="Symbol" panose="05050102010706020507" pitchFamily="18" charset="2"/>
              </a:rPr>
              <a:t>%</a:t>
            </a:r>
            <a:endParaRPr lang="en-US" sz="2200" smtClean="0">
              <a:latin typeface="+mj-lt"/>
              <a:ea typeface="Times New Roman" panose="02020603050405020304" pitchFamily="18" charset="0"/>
              <a:cs typeface="Times New Roman" panose="02020603050405020304" pitchFamily="18" charset="0"/>
            </a:endParaRPr>
          </a:p>
          <a:p>
            <a:pPr marL="342900" indent="-342900" algn="just">
              <a:buFont typeface="Symbol" panose="05050102010706020507" pitchFamily="18" charset="2"/>
              <a:buChar char=""/>
              <a:tabLst>
                <a:tab pos="539750" algn="l"/>
                <a:tab pos="900113" algn="l"/>
                <a:tab pos="2970213" algn="l"/>
                <a:tab pos="5543550" algn="l"/>
              </a:tabLst>
            </a:pPr>
            <a:r>
              <a:rPr lang="en-US" sz="2200" smtClean="0">
                <a:latin typeface="+mj-lt"/>
                <a:ea typeface="Times New Roman" panose="02020603050405020304" pitchFamily="18" charset="0"/>
                <a:cs typeface="Times New Roman" panose="02020603050405020304" pitchFamily="18" charset="0"/>
              </a:rPr>
              <a:t>Tỉ </a:t>
            </a:r>
            <a:r>
              <a:rPr lang="en-US" sz="2200">
                <a:latin typeface="+mj-lt"/>
                <a:ea typeface="Times New Roman" panose="02020603050405020304" pitchFamily="18" charset="0"/>
                <a:cs typeface="Times New Roman" panose="02020603050405020304" pitchFamily="18" charset="0"/>
              </a:rPr>
              <a:t>lệ học sinh thực tập đạt yêu cầu	93,33% 	</a:t>
            </a:r>
            <a:r>
              <a:rPr lang="en-US" sz="2200" b="1" smtClean="0">
                <a:latin typeface="+mj-lt"/>
                <a:ea typeface="Times New Roman" panose="02020603050405020304" pitchFamily="18" charset="0"/>
                <a:cs typeface="Times New Roman" panose="02020603050405020304" pitchFamily="18" charset="0"/>
              </a:rPr>
              <a:t>≥</a:t>
            </a:r>
            <a:r>
              <a:rPr lang="en-US" sz="2200" b="1">
                <a:latin typeface="+mj-lt"/>
                <a:ea typeface="Times New Roman" panose="02020603050405020304" pitchFamily="18" charset="0"/>
                <a:cs typeface="Times New Roman" panose="02020603050405020304" pitchFamily="18" charset="0"/>
              </a:rPr>
              <a:t>70</a:t>
            </a:r>
            <a:r>
              <a:rPr lang="en-US" sz="2200" b="1" smtClean="0">
                <a:latin typeface="+mj-lt"/>
                <a:ea typeface="Times New Roman" panose="02020603050405020304" pitchFamily="18" charset="0"/>
                <a:cs typeface="Times New Roman" panose="02020603050405020304" pitchFamily="18" charset="0"/>
              </a:rPr>
              <a:t>%</a:t>
            </a:r>
          </a:p>
          <a:p>
            <a:pPr lvl="0"/>
            <a:endParaRPr lang="en-US" sz="2200" smtClean="0"/>
          </a:p>
          <a:p>
            <a:pPr lvl="0"/>
            <a:r>
              <a:rPr lang="en-US" sz="2200" b="1" smtClean="0"/>
              <a:t>Kết </a:t>
            </a:r>
            <a:r>
              <a:rPr lang="en-US" sz="2200" b="1"/>
              <a:t>quả rèn luyện:</a:t>
            </a:r>
          </a:p>
          <a:p>
            <a:pPr>
              <a:tabLst>
                <a:tab pos="5486400" algn="l"/>
                <a:tab pos="7315200" algn="l"/>
              </a:tabLst>
            </a:pPr>
            <a:r>
              <a:rPr lang="en-US" sz="2200"/>
              <a:t>Tỉ lệ Tốt, Khá, Trung </a:t>
            </a:r>
            <a:r>
              <a:rPr lang="en-US" sz="2200" smtClean="0"/>
              <a:t>bình	87,95</a:t>
            </a:r>
            <a:r>
              <a:rPr lang="en-US" sz="2200"/>
              <a:t>% 	</a:t>
            </a:r>
            <a:r>
              <a:rPr lang="en-US" sz="2200" b="1" smtClean="0"/>
              <a:t>≥</a:t>
            </a:r>
            <a:r>
              <a:rPr lang="en-US" sz="2200" b="1"/>
              <a:t>75%</a:t>
            </a:r>
          </a:p>
        </p:txBody>
      </p:sp>
      <p:sp>
        <p:nvSpPr>
          <p:cNvPr id="7" name="Text Placeholder 2"/>
          <p:cNvSpPr>
            <a:spLocks noGrp="1"/>
          </p:cNvSpPr>
          <p:nvPr>
            <p:ph type="body" sz="quarter" idx="14"/>
          </p:nvPr>
        </p:nvSpPr>
        <p:spPr>
          <a:xfrm>
            <a:off x="152400" y="254000"/>
            <a:ext cx="8001000" cy="492125"/>
          </a:xfrm>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Tree>
    <p:extLst>
      <p:ext uri="{BB962C8B-B14F-4D97-AF65-F5344CB8AC3E}">
        <p14:creationId xmlns:p14="http://schemas.microsoft.com/office/powerpoint/2010/main" val="1113151538"/>
      </p:ext>
    </p:extLst>
  </p:cSld>
  <p:clrMapOvr>
    <a:masterClrMapping/>
  </p:clrMapOvr>
  <p:transition spd="slow" advClick="0">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199"/>
          </a:xfrm>
        </p:spPr>
        <p:txBody>
          <a:bodyPr/>
          <a:lstStyle/>
          <a:p>
            <a:r>
              <a:rPr lang="en-US" sz="2400" smtClean="0"/>
              <a:t>3.2.1</a:t>
            </a:r>
            <a:r>
              <a:rPr lang="en-US" sz="2400"/>
              <a:t>. Công tác giáo dục chính trị tư </a:t>
            </a:r>
            <a:r>
              <a:rPr lang="en-US" sz="2400" smtClean="0"/>
              <a:t>tưởng</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83107" y="1295400"/>
            <a:ext cx="8801100" cy="2400657"/>
          </a:xfrm>
          <a:prstGeom prst="rect">
            <a:avLst/>
          </a:prstGeom>
        </p:spPr>
        <p:txBody>
          <a:bodyPr wrap="square">
            <a:spAutoFit/>
          </a:bodyPr>
          <a:lstStyle/>
          <a:p>
            <a:pPr marL="342900" lvl="0" indent="-342900" algn="just">
              <a:buFont typeface="Times New Roman" panose="02020603050405020304" pitchFamily="18" charset="0"/>
              <a:buChar char="-"/>
            </a:pPr>
            <a:r>
              <a:rPr lang="en-US" sz="2500"/>
              <a:t>Tổ chức nghe thời sự, chính trị, chế độ chính sách: Ít nhất 3 </a:t>
            </a:r>
            <a:r>
              <a:rPr lang="en-US" sz="2500" smtClean="0"/>
              <a:t>lần/năm</a:t>
            </a:r>
            <a:endParaRPr lang="en-US" sz="2500"/>
          </a:p>
          <a:p>
            <a:pPr lvl="0" algn="just"/>
            <a:endParaRPr lang="en-US" sz="2500" b="1">
              <a:solidFill>
                <a:srgbClr val="FF0000"/>
              </a:solidFill>
            </a:endParaRPr>
          </a:p>
          <a:p>
            <a:pPr marL="342900" indent="-342900" algn="just">
              <a:buFont typeface="Times New Roman" panose="02020603050405020304" pitchFamily="18" charset="0"/>
              <a:buChar char="-"/>
            </a:pPr>
            <a:r>
              <a:rPr lang="vi-VN" sz="2500" smtClean="0"/>
              <a:t>Tổ </a:t>
            </a:r>
            <a:r>
              <a:rPr lang="vi-VN" sz="2500"/>
              <a:t>chức hoạt động về nguồn, học tập truyền thống đối với đảng bộ: Đảng bộ Nhà trường đã tổ chức về nguồn cho 72 cán bộ Đảng viên tại Quảng Trị - Quảng Bình vào tháng 01/2019</a:t>
            </a:r>
            <a:endParaRPr lang="en-US" sz="2500"/>
          </a:p>
        </p:txBody>
      </p:sp>
    </p:spTree>
    <p:extLst>
      <p:ext uri="{BB962C8B-B14F-4D97-AF65-F5344CB8AC3E}">
        <p14:creationId xmlns:p14="http://schemas.microsoft.com/office/powerpoint/2010/main" val="3018539131"/>
      </p:ext>
    </p:extLst>
  </p:cSld>
  <p:clrMapOvr>
    <a:masterClrMapping/>
  </p:clrMapOvr>
  <p:transition spd="slow" advClick="0">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r>
              <a:rPr lang="en-US" sz="2800" smtClean="0"/>
              <a:t>3.2.2</a:t>
            </a:r>
            <a:r>
              <a:rPr lang="en-US" sz="2800"/>
              <a:t>. Công tác học tập nâng cao trình </a:t>
            </a:r>
            <a:r>
              <a:rPr lang="en-US" sz="2800" smtClean="0"/>
              <a:t>độ</a:t>
            </a:r>
            <a:endParaRPr lang="en-US" sz="28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67184" y="1539877"/>
            <a:ext cx="8786316" cy="2677656"/>
          </a:xfrm>
          <a:prstGeom prst="rect">
            <a:avLst/>
          </a:prstGeom>
        </p:spPr>
        <p:txBody>
          <a:bodyPr wrap="square">
            <a:spAutoFit/>
          </a:bodyPr>
          <a:lstStyle/>
          <a:p>
            <a:pPr lvl="0" algn="just"/>
            <a:r>
              <a:rPr lang="vi-VN" sz="2800" dirty="0"/>
              <a:t>- 100% giảng viên ngành Công nghệ thông tin đạt chuẩn IC3 và tương đương: Đạt.</a:t>
            </a:r>
          </a:p>
          <a:p>
            <a:pPr lvl="0" algn="just"/>
            <a:r>
              <a:rPr lang="vi-VN" sz="2800" dirty="0"/>
              <a:t>- Cán bộ, giảng viên đạt trình độ ngoại ngữ từ B1: Đạt 146/271, đạt tỷ lệ 55%: chưa đạt chỉ tiêu đề ra là 60%;</a:t>
            </a:r>
          </a:p>
          <a:p>
            <a:pPr lvl="0" algn="just"/>
            <a:r>
              <a:rPr lang="vi-VN" sz="2800" dirty="0" smtClean="0"/>
              <a:t>-</a:t>
            </a:r>
            <a:r>
              <a:rPr lang="en-US" sz="2800" dirty="0" smtClean="0"/>
              <a:t> </a:t>
            </a:r>
            <a:r>
              <a:rPr lang="vi-VN" sz="2800" dirty="0" smtClean="0"/>
              <a:t>Cán </a:t>
            </a:r>
            <a:r>
              <a:rPr lang="vi-VN" sz="2800" dirty="0"/>
              <a:t>bộ, viên chức đạt yêu cầu khi cử đi học nâng cao trình độ Lý luận Chính trị: 90%.</a:t>
            </a:r>
          </a:p>
        </p:txBody>
      </p:sp>
    </p:spTree>
    <p:extLst>
      <p:ext uri="{BB962C8B-B14F-4D97-AF65-F5344CB8AC3E}">
        <p14:creationId xmlns:p14="http://schemas.microsoft.com/office/powerpoint/2010/main" val="3423793536"/>
      </p:ext>
    </p:extLst>
  </p:cSld>
  <p:clrMapOvr>
    <a:masterClrMapping/>
  </p:clrMapOvr>
  <p:transition spd="slow" advClick="0">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r>
              <a:rPr lang="en-US" sz="2400" smtClean="0"/>
              <a:t>3.2.3. </a:t>
            </a:r>
            <a:r>
              <a:rPr lang="en-US" smtClean="0"/>
              <a:t>Các </a:t>
            </a:r>
            <a:r>
              <a:rPr lang="en-US"/>
              <a:t>chỉ tiêu khác</a:t>
            </a:r>
            <a:r>
              <a:rPr lang="en-US" smtClean="0"/>
              <a:t>:</a:t>
            </a:r>
            <a:endParaRPr lang="en-US" sz="2400"/>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52400" y="1423146"/>
            <a:ext cx="8786316" cy="4555093"/>
          </a:xfrm>
          <a:prstGeom prst="rect">
            <a:avLst/>
          </a:prstGeom>
        </p:spPr>
        <p:txBody>
          <a:bodyPr wrap="square">
            <a:spAutoFit/>
          </a:bodyPr>
          <a:lstStyle/>
          <a:p>
            <a:pPr algn="just">
              <a:spcBef>
                <a:spcPts val="600"/>
              </a:spcBef>
              <a:spcAft>
                <a:spcPts val="600"/>
              </a:spcAft>
            </a:pPr>
            <a:r>
              <a:rPr lang="en-US" sz="2800" smtClean="0"/>
              <a:t>	</a:t>
            </a:r>
            <a:r>
              <a:rPr lang="vi-VN" sz="2800"/>
              <a:t>- Mỗi giảng viên đăng ký: 01 tiết dạy tốt/năm học: Năm học 2018 – 2019 đạt tỷ lệ 100% giảng viên cơ hữu tham gia đăng ký tiết dạy tốt. (Có 175 giờ dạy đạt loại tốt/264 giảng viên đăng ký tiết dạy tốt/năm học)</a:t>
            </a:r>
            <a:r>
              <a:rPr lang="en-US" sz="2800" smtClean="0"/>
              <a:t> </a:t>
            </a:r>
          </a:p>
          <a:p>
            <a:pPr lvl="0" algn="just">
              <a:spcBef>
                <a:spcPts val="600"/>
              </a:spcBef>
              <a:spcAft>
                <a:spcPts val="600"/>
              </a:spcAft>
            </a:pPr>
            <a:r>
              <a:rPr lang="en-US" sz="2800" smtClean="0"/>
              <a:t>	</a:t>
            </a:r>
            <a:r>
              <a:rPr lang="vi-VN" sz="2800"/>
              <a:t>- Mỗi khoa chọn cử ít nhất 01 giảng viên đăng ký thao giảng cấp trường hoặc cấp ngành (trong trường hợp trường, ngành có tổ chức): Trong năm học 2018 – 2019, Trường không tổ chức thao giảng cấp trường, cấp ngành. Tuy nhiên có 03 khoa chuyên môn tổ chức Hội giảng cấp khoa</a:t>
            </a:r>
            <a:endParaRPr lang="en-US" sz="2800"/>
          </a:p>
        </p:txBody>
      </p:sp>
    </p:spTree>
    <p:extLst>
      <p:ext uri="{BB962C8B-B14F-4D97-AF65-F5344CB8AC3E}">
        <p14:creationId xmlns:p14="http://schemas.microsoft.com/office/powerpoint/2010/main" val="975898458"/>
      </p:ext>
    </p:extLst>
  </p:cSld>
  <p:clrMapOvr>
    <a:masterClrMapping/>
  </p:clrMapOvr>
  <p:transition spd="slow" advClick="0">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914401"/>
            <a:ext cx="8724900" cy="457200"/>
          </a:xfrm>
        </p:spPr>
        <p:txBody>
          <a:bodyPr/>
          <a:lstStyle/>
          <a:p>
            <a:pPr algn="just"/>
            <a:r>
              <a:rPr lang="en-US" sz="2400"/>
              <a:t>Hội thảo chuyên đề ở tổ chuyên môn thuộc khoa</a:t>
            </a:r>
          </a:p>
        </p:txBody>
      </p:sp>
      <p:sp>
        <p:nvSpPr>
          <p:cNvPr id="3" name="Text Placeholder 2"/>
          <p:cNvSpPr>
            <a:spLocks noGrp="1"/>
          </p:cNvSpPr>
          <p:nvPr>
            <p:ph type="body" sz="quarter" idx="14"/>
          </p:nvPr>
        </p:nvSpPr>
        <p:spPr/>
        <p:txBody>
          <a:bodyPr/>
          <a:lstStyle/>
          <a:p>
            <a:pPr lvl="0"/>
            <a:r>
              <a:rPr lang="en-US" sz="2000" smtClean="0">
                <a:effectLst/>
              </a:rPr>
              <a:t>I. VỀ </a:t>
            </a:r>
            <a:r>
              <a:rPr lang="en-US" sz="2000">
                <a:effectLst/>
              </a:rPr>
              <a:t>NHIỆM VỤ NĂM HỌC VÀ CÁC CHỈ TIÊU PHẤN </a:t>
            </a:r>
            <a:r>
              <a:rPr lang="en-US" sz="2000" smtClean="0">
                <a:effectLst/>
              </a:rPr>
              <a:t>ĐẤU</a:t>
            </a:r>
            <a:endParaRPr lang="en-US" sz="2000">
              <a:effectLst/>
            </a:endParaRPr>
          </a:p>
        </p:txBody>
      </p:sp>
      <p:sp>
        <p:nvSpPr>
          <p:cNvPr id="2" name="Rectangle 1"/>
          <p:cNvSpPr/>
          <p:nvPr/>
        </p:nvSpPr>
        <p:spPr>
          <a:xfrm>
            <a:off x="197892" y="1295400"/>
            <a:ext cx="8786316" cy="4016484"/>
          </a:xfrm>
          <a:prstGeom prst="rect">
            <a:avLst/>
          </a:prstGeom>
        </p:spPr>
        <p:txBody>
          <a:bodyPr wrap="square">
            <a:spAutoFit/>
          </a:bodyPr>
          <a:lstStyle/>
          <a:p>
            <a:pPr algn="just">
              <a:spcBef>
                <a:spcPts val="300"/>
              </a:spcBef>
              <a:spcAft>
                <a:spcPts val="300"/>
              </a:spcAft>
            </a:pPr>
            <a:r>
              <a:rPr lang="vi-VN" sz="2400"/>
              <a:t>+ </a:t>
            </a:r>
            <a:r>
              <a:rPr lang="vi-VN" sz="2400" b="1"/>
              <a:t>Khoa KHCB </a:t>
            </a:r>
            <a:r>
              <a:rPr lang="vi-VN" sz="2400"/>
              <a:t>với chủ đề “Giải pháp nâng cao chất lượng dạy và học trong bối cảnh cách mạng công nghiệp 4.0</a:t>
            </a:r>
            <a:r>
              <a:rPr lang="vi-VN" sz="2400" smtClean="0"/>
              <a:t>”.</a:t>
            </a:r>
            <a:endParaRPr lang="en-US" sz="2400" smtClean="0"/>
          </a:p>
          <a:p>
            <a:pPr algn="just">
              <a:spcBef>
                <a:spcPts val="300"/>
              </a:spcBef>
              <a:spcAft>
                <a:spcPts val="300"/>
              </a:spcAft>
            </a:pPr>
            <a:r>
              <a:rPr lang="vi-VN" sz="2400" smtClean="0"/>
              <a:t>+ </a:t>
            </a:r>
            <a:r>
              <a:rPr lang="vi-VN" sz="2400" b="1"/>
              <a:t>Khoa Lý luận Chính trị </a:t>
            </a:r>
            <a:r>
              <a:rPr lang="vi-VN" sz="2400"/>
              <a:t>với chủ đề “Nghiên cứu đề xuất phương pháp giảng dạy và  kiểm tra đánh giá kết quả học tập theo chương trình môn học Giáo dục Chính trị, Pháp luật mới tại trường Cao đẳng Lý Tự Trọng TP Hồ Chí Minh</a:t>
            </a:r>
            <a:r>
              <a:rPr lang="vi-VN" sz="2400" smtClean="0"/>
              <a:t>”.</a:t>
            </a:r>
            <a:endParaRPr lang="en-US" sz="2400" smtClean="0"/>
          </a:p>
          <a:p>
            <a:pPr algn="just">
              <a:spcBef>
                <a:spcPts val="300"/>
              </a:spcBef>
              <a:spcAft>
                <a:spcPts val="300"/>
              </a:spcAft>
            </a:pPr>
            <a:r>
              <a:rPr lang="vi-VN" sz="2400" smtClean="0"/>
              <a:t>+ </a:t>
            </a:r>
            <a:r>
              <a:rPr lang="vi-VN" sz="2400" b="1"/>
              <a:t>Khoa Điện – Điện tử </a:t>
            </a:r>
            <a:r>
              <a:rPr lang="vi-VN" sz="2400"/>
              <a:t>với chủ đề “Báo cáo chuyên đề về PLC S7.1200 HK1 2018-2019</a:t>
            </a:r>
            <a:r>
              <a:rPr lang="vi-VN" sz="2400" smtClean="0"/>
              <a:t>”.</a:t>
            </a:r>
            <a:endParaRPr lang="en-US" sz="2400" smtClean="0"/>
          </a:p>
          <a:p>
            <a:pPr algn="just">
              <a:spcBef>
                <a:spcPts val="300"/>
              </a:spcBef>
              <a:spcAft>
                <a:spcPts val="300"/>
              </a:spcAft>
            </a:pPr>
            <a:r>
              <a:rPr lang="vi-VN" sz="2400" smtClean="0"/>
              <a:t>+ </a:t>
            </a:r>
            <a:r>
              <a:rPr lang="vi-VN" sz="2400" b="1"/>
              <a:t>Khoa Nhiệt - Lạnh </a:t>
            </a:r>
            <a:r>
              <a:rPr lang="vi-VN" sz="2400"/>
              <a:t>với chủ đề “Xây dựng chuẩn đầu ra ngành công nghệ kỹ thuật Nhiệt</a:t>
            </a:r>
            <a:r>
              <a:rPr lang="vi-VN" sz="2400" smtClean="0"/>
              <a:t>”.</a:t>
            </a:r>
            <a:endParaRPr lang="vi-VN" sz="2400"/>
          </a:p>
        </p:txBody>
      </p:sp>
    </p:spTree>
    <p:extLst>
      <p:ext uri="{BB962C8B-B14F-4D97-AF65-F5344CB8AC3E}">
        <p14:creationId xmlns:p14="http://schemas.microsoft.com/office/powerpoint/2010/main" val="2048233383"/>
      </p:ext>
    </p:extLst>
  </p:cSld>
  <p:clrMapOvr>
    <a:masterClrMapping/>
  </p:clrMapOvr>
  <p:transition spd="slow" advClick="0">
    <p:cover/>
  </p:transition>
  <p:timing>
    <p:tnLst>
      <p:par>
        <p:cTn id="1" dur="indefinite" restart="never" nodeType="tmRoot"/>
      </p:par>
    </p:tnLst>
  </p:timing>
</p:sld>
</file>

<file path=ppt/theme/theme1.xml><?xml version="1.0" encoding="utf-8"?>
<a:theme xmlns:a="http://schemas.openxmlformats.org/drawingml/2006/main" name="Theme1">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
      </a:majorFont>
      <a:minorFont>
        <a:latin typeface="Times New Roman"/>
        <a:ea typeface=""/>
        <a:cs typeface=""/>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2593</TotalTime>
  <Words>5721</Words>
  <Application>Microsoft Office PowerPoint</Application>
  <PresentationFormat>On-screen Show (4:3)</PresentationFormat>
  <Paragraphs>323</Paragraphs>
  <Slides>49</Slides>
  <Notes>0</Notes>
  <HiddenSlides>1</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Theme1</vt:lpstr>
      <vt:lpstr>PowerPoint Presentation</vt:lpstr>
      <vt:lpstr>1. Về phương hướng nhiệm vụ năm học:</vt:lpstr>
      <vt:lpstr>2. Về Giải pháp thực hiện:</vt:lpstr>
      <vt:lpstr>3.1.1 Hệ đào tạo cao đẳng</vt:lpstr>
      <vt:lpstr>3.1.2. Hệ đào tạo Trung cấp chuyên nghiệp, Trung cấp, TC nghề </vt:lpstr>
      <vt:lpstr>3.2.1. Công tác giáo dục chính trị tư tưởng</vt:lpstr>
      <vt:lpstr>3.2.2. Công tác học tập nâng cao trình độ</vt:lpstr>
      <vt:lpstr>3.2.3. Các chỉ tiêu khác:</vt:lpstr>
      <vt:lpstr>Hội thảo chuyên đề ở tổ chuyên môn thuộc khoa</vt:lpstr>
      <vt:lpstr>Hội thảo chuyên đề ở tổ chuyên môn thuộc khoa</vt:lpstr>
      <vt:lpstr>Làm đồ dùng dạy học mới, bài giảng điện tử</vt:lpstr>
      <vt:lpstr>Làm đồ dùng dạy học mới, bài giảng điện tử</vt:lpstr>
      <vt:lpstr>Tuyển chọn, xét duyệt đề tài Khoa học – Công nghệ</vt:lpstr>
      <vt:lpstr>Các phong trào do công đoàn tổ chức: </vt:lpstr>
      <vt:lpstr>Các phong trào do công đoàn tổ chức: </vt:lpstr>
      <vt:lpstr>Kết quả các phong trào do Đoàn TN và Hội SV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Trách nhiệm của Hiệu trưởng</vt:lpstr>
      <vt:lpstr>Trách nhiệm của Ban Chấp hành Công đoàn cơ sở</vt:lpstr>
      <vt:lpstr>Trách nhiệm của Người lao động</vt:lpstr>
      <vt:lpstr>PowerPoint Presentation</vt:lpstr>
      <vt:lpstr>PowerPoint Presentation</vt:lpstr>
      <vt:lpstr>PowerPoint Presentation</vt:lpstr>
      <vt:lpstr>2.1 Công tác đào tạo:</vt:lpstr>
      <vt:lpstr>2.1 Công tác đào tạo:</vt:lpstr>
      <vt:lpstr>2.1 Công tác đào tạo:</vt:lpstr>
      <vt:lpstr>2.2. Công tác khảo thí và đảm bảo chất lượng:</vt:lpstr>
      <vt:lpstr>2.2. Công tác khảo thí và đảm bảo chất lượng:</vt:lpstr>
      <vt:lpstr>2.3. Công tác Học sinh sinh viên:</vt:lpstr>
      <vt:lpstr>2.3. Công tác Học sinh sinh viên:</vt:lpstr>
      <vt:lpstr>2.4. Công tác quan hệ doanh nghiệp và giới thiệu việc làm</vt:lpstr>
      <vt:lpstr> 3.1 Đổi mới công tác quản trị Nhà trường:</vt:lpstr>
      <vt:lpstr> 3.2 Đổi mới công tác giáo dục nghề nghiệp theo xu hướng hội nhập:</vt:lpstr>
      <vt:lpstr> 3.2 Đổi mới công tác giáo dục nghề nghiệp theo xu hướng hội nhập:</vt:lpstr>
      <vt:lpstr>PowerPoint Presentation</vt:lpstr>
      <vt:lpstr>PowerPoint Presentation</vt:lpstr>
      <vt:lpstr>PowerPoint Presentation</vt:lpstr>
      <vt:lpstr>6.1 Hoạt động khoa học công nghệ</vt:lpstr>
      <vt:lpstr>6.1 Hoạt động khoa học công nghệ</vt:lpstr>
      <vt:lpstr>6.2 Hoạt động hợp tác quốc tế trong năm học 2019-2020</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 7</dc:creator>
  <cp:lastModifiedBy>VatTu</cp:lastModifiedBy>
  <cp:revision>309</cp:revision>
  <dcterms:created xsi:type="dcterms:W3CDTF">2015-01-14T14:57:04Z</dcterms:created>
  <dcterms:modified xsi:type="dcterms:W3CDTF">2019-10-24T03:07:00Z</dcterms:modified>
</cp:coreProperties>
</file>